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notesMasterIdLst>
    <p:notesMasterId r:id="rId4"/>
  </p:notesMasterIdLst>
  <p:handoutMasterIdLst>
    <p:handoutMasterId r:id="rId5"/>
  </p:handoutMasterIdLst>
  <p:sldIdLst>
    <p:sldId id="282" r:id="rId2"/>
    <p:sldId id="280"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5" userDrawn="1">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66"/>
    <a:srgbClr val="ABDB77"/>
    <a:srgbClr val="FEECE7"/>
    <a:srgbClr val="FFFF99"/>
    <a:srgbClr val="CCFFCC"/>
    <a:srgbClr val="FFCC99"/>
    <a:srgbClr val="FFCC66"/>
    <a:srgbClr val="FFCC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644" autoAdjust="0"/>
    <p:restoredTop sz="96654" autoAdjust="0"/>
  </p:normalViewPr>
  <p:slideViewPr>
    <p:cSldViewPr snapToGrid="0">
      <p:cViewPr>
        <p:scale>
          <a:sx n="66" d="100"/>
          <a:sy n="66" d="100"/>
        </p:scale>
        <p:origin x="852" y="44"/>
      </p:cViewPr>
      <p:guideLst>
        <p:guide orient="horz" pos="3165"/>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8A5E0B17-8803-42F5-B647-1BD636ABF522}"/>
              </a:ext>
            </a:extLst>
          </p:cNvPr>
          <p:cNvSpPr>
            <a:spLocks noGrp="1" noChangeArrowheads="1"/>
          </p:cNvSpPr>
          <p:nvPr>
            <p:ph type="hdr" sz="quarter"/>
          </p:nvPr>
        </p:nvSpPr>
        <p:spPr bwMode="auto">
          <a:xfrm>
            <a:off x="3" y="1"/>
            <a:ext cx="2948675" cy="495300"/>
          </a:xfrm>
          <a:prstGeom prst="rect">
            <a:avLst/>
          </a:prstGeom>
          <a:noFill/>
          <a:ln w="9525">
            <a:noFill/>
            <a:miter lim="800000"/>
            <a:headEnd/>
            <a:tailEnd/>
          </a:ln>
        </p:spPr>
        <p:txBody>
          <a:bodyPr vert="horz" wrap="square" lIns="93226" tIns="46611" rIns="93226" bIns="46611" numCol="1" anchor="t" anchorCtr="0" compatLnSpc="1">
            <a:prstTxWarp prst="textNoShape">
              <a:avLst/>
            </a:prstTxWarp>
          </a:bodyPr>
          <a:lstStyle>
            <a:lvl1pPr defTabSz="930787" eaLnBrk="1" hangingPunct="1">
              <a:defRPr sz="1100">
                <a:latin typeface="Arial" charset="0"/>
                <a:ea typeface="ＭＳ Ｐゴシック" pitchFamily="50" charset="-128"/>
              </a:defRPr>
            </a:lvl1pPr>
          </a:lstStyle>
          <a:p>
            <a:pPr>
              <a:defRPr/>
            </a:pPr>
            <a:endParaRPr lang="en-US" altLang="ja-JP"/>
          </a:p>
        </p:txBody>
      </p:sp>
      <p:sp>
        <p:nvSpPr>
          <p:cNvPr id="19459" name="Rectangle 3">
            <a:extLst>
              <a:ext uri="{FF2B5EF4-FFF2-40B4-BE49-F238E27FC236}">
                <a16:creationId xmlns:a16="http://schemas.microsoft.com/office/drawing/2014/main" id="{60BD1AFA-5564-49AC-843B-2B1703F74D80}"/>
              </a:ext>
            </a:extLst>
          </p:cNvPr>
          <p:cNvSpPr>
            <a:spLocks noGrp="1" noChangeArrowheads="1"/>
          </p:cNvSpPr>
          <p:nvPr>
            <p:ph type="dt" sz="quarter" idx="1"/>
          </p:nvPr>
        </p:nvSpPr>
        <p:spPr bwMode="auto">
          <a:xfrm>
            <a:off x="3858532" y="1"/>
            <a:ext cx="2948675" cy="495300"/>
          </a:xfrm>
          <a:prstGeom prst="rect">
            <a:avLst/>
          </a:prstGeom>
          <a:noFill/>
          <a:ln w="9525">
            <a:noFill/>
            <a:miter lim="800000"/>
            <a:headEnd/>
            <a:tailEnd/>
          </a:ln>
        </p:spPr>
        <p:txBody>
          <a:bodyPr vert="horz" wrap="square" lIns="93226" tIns="46611" rIns="93226" bIns="46611" numCol="1" anchor="t" anchorCtr="0" compatLnSpc="1">
            <a:prstTxWarp prst="textNoShape">
              <a:avLst/>
            </a:prstTxWarp>
          </a:bodyPr>
          <a:lstStyle>
            <a:lvl1pPr algn="r" defTabSz="930787" eaLnBrk="1" hangingPunct="1">
              <a:defRPr sz="1100">
                <a:latin typeface="Arial" charset="0"/>
                <a:ea typeface="ＭＳ Ｐゴシック" pitchFamily="50" charset="-128"/>
              </a:defRPr>
            </a:lvl1pPr>
          </a:lstStyle>
          <a:p>
            <a:pPr>
              <a:defRPr/>
            </a:pPr>
            <a:endParaRPr lang="en-US" altLang="ja-JP"/>
          </a:p>
        </p:txBody>
      </p:sp>
      <p:sp>
        <p:nvSpPr>
          <p:cNvPr id="19460" name="Rectangle 4">
            <a:extLst>
              <a:ext uri="{FF2B5EF4-FFF2-40B4-BE49-F238E27FC236}">
                <a16:creationId xmlns:a16="http://schemas.microsoft.com/office/drawing/2014/main" id="{F4D069A7-6E7A-4EA9-9C5F-8C811071F705}"/>
              </a:ext>
            </a:extLst>
          </p:cNvPr>
          <p:cNvSpPr>
            <a:spLocks noGrp="1" noChangeArrowheads="1"/>
          </p:cNvSpPr>
          <p:nvPr>
            <p:ph type="ftr" sz="quarter" idx="2"/>
          </p:nvPr>
        </p:nvSpPr>
        <p:spPr bwMode="auto">
          <a:xfrm>
            <a:off x="3" y="9444038"/>
            <a:ext cx="2948675" cy="495300"/>
          </a:xfrm>
          <a:prstGeom prst="rect">
            <a:avLst/>
          </a:prstGeom>
          <a:noFill/>
          <a:ln w="9525">
            <a:noFill/>
            <a:miter lim="800000"/>
            <a:headEnd/>
            <a:tailEnd/>
          </a:ln>
        </p:spPr>
        <p:txBody>
          <a:bodyPr vert="horz" wrap="square" lIns="93226" tIns="46611" rIns="93226" bIns="46611" numCol="1" anchor="b" anchorCtr="0" compatLnSpc="1">
            <a:prstTxWarp prst="textNoShape">
              <a:avLst/>
            </a:prstTxWarp>
          </a:bodyPr>
          <a:lstStyle>
            <a:lvl1pPr defTabSz="930787" eaLnBrk="1" hangingPunct="1">
              <a:defRPr sz="1100">
                <a:latin typeface="Arial" charset="0"/>
                <a:ea typeface="ＭＳ Ｐゴシック" pitchFamily="50" charset="-128"/>
              </a:defRPr>
            </a:lvl1pPr>
          </a:lstStyle>
          <a:p>
            <a:pPr>
              <a:defRPr/>
            </a:pPr>
            <a:endParaRPr lang="en-US" altLang="ja-JP"/>
          </a:p>
        </p:txBody>
      </p:sp>
      <p:sp>
        <p:nvSpPr>
          <p:cNvPr id="19461" name="Rectangle 5">
            <a:extLst>
              <a:ext uri="{FF2B5EF4-FFF2-40B4-BE49-F238E27FC236}">
                <a16:creationId xmlns:a16="http://schemas.microsoft.com/office/drawing/2014/main" id="{923161FA-3BAE-4671-8FA5-586CE8ECDF20}"/>
              </a:ext>
            </a:extLst>
          </p:cNvPr>
          <p:cNvSpPr>
            <a:spLocks noGrp="1" noChangeArrowheads="1"/>
          </p:cNvSpPr>
          <p:nvPr>
            <p:ph type="sldNum" sz="quarter" idx="3"/>
          </p:nvPr>
        </p:nvSpPr>
        <p:spPr bwMode="auto">
          <a:xfrm>
            <a:off x="3858532" y="9444038"/>
            <a:ext cx="2948675" cy="495300"/>
          </a:xfrm>
          <a:prstGeom prst="rect">
            <a:avLst/>
          </a:prstGeom>
          <a:noFill/>
          <a:ln w="9525">
            <a:noFill/>
            <a:miter lim="800000"/>
            <a:headEnd/>
            <a:tailEnd/>
          </a:ln>
        </p:spPr>
        <p:txBody>
          <a:bodyPr vert="horz" wrap="square" lIns="93226" tIns="46611" rIns="93226" bIns="46611" numCol="1" anchor="b" anchorCtr="0" compatLnSpc="1">
            <a:prstTxWarp prst="textNoShape">
              <a:avLst/>
            </a:prstTxWarp>
          </a:bodyPr>
          <a:lstStyle>
            <a:lvl1pPr algn="r" defTabSz="929425" eaLnBrk="1" hangingPunct="1">
              <a:defRPr sz="1100"/>
            </a:lvl1pPr>
          </a:lstStyle>
          <a:p>
            <a:pPr>
              <a:defRPr/>
            </a:pPr>
            <a:fld id="{EA561DF1-F130-4F74-9A9B-4056A08BF4BD}" type="slidenum">
              <a:rPr lang="en-US" altLang="ja-JP"/>
              <a:pPr>
                <a:defRPr/>
              </a:pPr>
              <a:t>‹#›</a:t>
            </a:fld>
            <a:endParaRPr lang="en-US" altLang="ja-JP"/>
          </a:p>
        </p:txBody>
      </p:sp>
    </p:spTree>
    <p:extLst>
      <p:ext uri="{BB962C8B-B14F-4D97-AF65-F5344CB8AC3E}">
        <p14:creationId xmlns:p14="http://schemas.microsoft.com/office/powerpoint/2010/main" val="21491193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7F6931A-1EF0-44BC-B876-F1C84590E708}"/>
              </a:ext>
            </a:extLst>
          </p:cNvPr>
          <p:cNvSpPr>
            <a:spLocks noGrp="1" noChangeArrowheads="1"/>
          </p:cNvSpPr>
          <p:nvPr>
            <p:ph type="hdr" sz="quarter"/>
          </p:nvPr>
        </p:nvSpPr>
        <p:spPr bwMode="auto">
          <a:xfrm>
            <a:off x="3" y="1"/>
            <a:ext cx="2948675" cy="495300"/>
          </a:xfrm>
          <a:prstGeom prst="rect">
            <a:avLst/>
          </a:prstGeom>
          <a:noFill/>
          <a:ln w="9525">
            <a:noFill/>
            <a:miter lim="800000"/>
            <a:headEnd/>
            <a:tailEnd/>
          </a:ln>
        </p:spPr>
        <p:txBody>
          <a:bodyPr vert="horz" wrap="square" lIns="93226" tIns="46611" rIns="93226" bIns="46611" numCol="1" anchor="t" anchorCtr="0" compatLnSpc="1">
            <a:prstTxWarp prst="textNoShape">
              <a:avLst/>
            </a:prstTxWarp>
          </a:bodyPr>
          <a:lstStyle>
            <a:lvl1pPr defTabSz="930787" eaLnBrk="1" hangingPunct="1">
              <a:defRPr sz="1100">
                <a:latin typeface="Arial" charset="0"/>
                <a:ea typeface="ＭＳ Ｐゴシック" pitchFamily="50" charset="-128"/>
              </a:defRPr>
            </a:lvl1pPr>
          </a:lstStyle>
          <a:p>
            <a:pPr>
              <a:defRPr/>
            </a:pPr>
            <a:endParaRPr lang="en-US" altLang="ja-JP"/>
          </a:p>
        </p:txBody>
      </p:sp>
      <p:sp>
        <p:nvSpPr>
          <p:cNvPr id="17411" name="Rectangle 3">
            <a:extLst>
              <a:ext uri="{FF2B5EF4-FFF2-40B4-BE49-F238E27FC236}">
                <a16:creationId xmlns:a16="http://schemas.microsoft.com/office/drawing/2014/main" id="{CA175E17-2892-43B0-918B-32519A0E0053}"/>
              </a:ext>
            </a:extLst>
          </p:cNvPr>
          <p:cNvSpPr>
            <a:spLocks noGrp="1" noChangeArrowheads="1"/>
          </p:cNvSpPr>
          <p:nvPr>
            <p:ph type="dt" idx="1"/>
          </p:nvPr>
        </p:nvSpPr>
        <p:spPr bwMode="auto">
          <a:xfrm>
            <a:off x="3858532" y="1"/>
            <a:ext cx="2948675" cy="495300"/>
          </a:xfrm>
          <a:prstGeom prst="rect">
            <a:avLst/>
          </a:prstGeom>
          <a:noFill/>
          <a:ln w="9525">
            <a:noFill/>
            <a:miter lim="800000"/>
            <a:headEnd/>
            <a:tailEnd/>
          </a:ln>
        </p:spPr>
        <p:txBody>
          <a:bodyPr vert="horz" wrap="square" lIns="93226" tIns="46611" rIns="93226" bIns="46611" numCol="1" anchor="t" anchorCtr="0" compatLnSpc="1">
            <a:prstTxWarp prst="textNoShape">
              <a:avLst/>
            </a:prstTxWarp>
          </a:bodyPr>
          <a:lstStyle>
            <a:lvl1pPr algn="r" defTabSz="930787" eaLnBrk="1" hangingPunct="1">
              <a:defRPr sz="1100">
                <a:latin typeface="Arial" charset="0"/>
                <a:ea typeface="ＭＳ Ｐゴシック" pitchFamily="50" charset="-128"/>
              </a:defRPr>
            </a:lvl1pPr>
          </a:lstStyle>
          <a:p>
            <a:pPr>
              <a:defRPr/>
            </a:pPr>
            <a:endParaRPr lang="en-US" altLang="ja-JP"/>
          </a:p>
        </p:txBody>
      </p:sp>
      <p:sp>
        <p:nvSpPr>
          <p:cNvPr id="4100" name="Rectangle 4">
            <a:extLst>
              <a:ext uri="{FF2B5EF4-FFF2-40B4-BE49-F238E27FC236}">
                <a16:creationId xmlns:a16="http://schemas.microsoft.com/office/drawing/2014/main" id="{1FE0CAC4-8034-43A8-BD1D-DCD36043FD3B}"/>
              </a:ext>
            </a:extLst>
          </p:cNvPr>
          <p:cNvSpPr>
            <a:spLocks noGrp="1" noRot="1" noChangeAspect="1" noChangeArrowheads="1" noTextEdit="1"/>
          </p:cNvSpPr>
          <p:nvPr>
            <p:ph type="sldImg" idx="2"/>
          </p:nvPr>
        </p:nvSpPr>
        <p:spPr bwMode="auto">
          <a:xfrm>
            <a:off x="2114550" y="744538"/>
            <a:ext cx="2581275" cy="37290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a:extLst>
              <a:ext uri="{FF2B5EF4-FFF2-40B4-BE49-F238E27FC236}">
                <a16:creationId xmlns:a16="http://schemas.microsoft.com/office/drawing/2014/main" id="{262351EF-470F-419E-A8B6-5E4322AEB2A2}"/>
              </a:ext>
            </a:extLst>
          </p:cNvPr>
          <p:cNvSpPr>
            <a:spLocks noGrp="1" noChangeArrowheads="1"/>
          </p:cNvSpPr>
          <p:nvPr>
            <p:ph type="body" sz="quarter" idx="3"/>
          </p:nvPr>
        </p:nvSpPr>
        <p:spPr bwMode="auto">
          <a:xfrm>
            <a:off x="908264" y="4721228"/>
            <a:ext cx="4990677" cy="4471988"/>
          </a:xfrm>
          <a:prstGeom prst="rect">
            <a:avLst/>
          </a:prstGeom>
          <a:noFill/>
          <a:ln w="9525">
            <a:noFill/>
            <a:miter lim="800000"/>
            <a:headEnd/>
            <a:tailEnd/>
          </a:ln>
        </p:spPr>
        <p:txBody>
          <a:bodyPr vert="horz" wrap="square" lIns="93226" tIns="46611" rIns="93226" bIns="46611"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7414" name="Rectangle 6">
            <a:extLst>
              <a:ext uri="{FF2B5EF4-FFF2-40B4-BE49-F238E27FC236}">
                <a16:creationId xmlns:a16="http://schemas.microsoft.com/office/drawing/2014/main" id="{B0495891-5201-419C-9CC9-BD07D84C44DF}"/>
              </a:ext>
            </a:extLst>
          </p:cNvPr>
          <p:cNvSpPr>
            <a:spLocks noGrp="1" noChangeArrowheads="1"/>
          </p:cNvSpPr>
          <p:nvPr>
            <p:ph type="ftr" sz="quarter" idx="4"/>
          </p:nvPr>
        </p:nvSpPr>
        <p:spPr bwMode="auto">
          <a:xfrm>
            <a:off x="3" y="9444038"/>
            <a:ext cx="2948675" cy="495300"/>
          </a:xfrm>
          <a:prstGeom prst="rect">
            <a:avLst/>
          </a:prstGeom>
          <a:noFill/>
          <a:ln w="9525">
            <a:noFill/>
            <a:miter lim="800000"/>
            <a:headEnd/>
            <a:tailEnd/>
          </a:ln>
        </p:spPr>
        <p:txBody>
          <a:bodyPr vert="horz" wrap="square" lIns="93226" tIns="46611" rIns="93226" bIns="46611" numCol="1" anchor="b" anchorCtr="0" compatLnSpc="1">
            <a:prstTxWarp prst="textNoShape">
              <a:avLst/>
            </a:prstTxWarp>
          </a:bodyPr>
          <a:lstStyle>
            <a:lvl1pPr defTabSz="930787" eaLnBrk="1" hangingPunct="1">
              <a:defRPr sz="1100">
                <a:latin typeface="Arial" charset="0"/>
                <a:ea typeface="ＭＳ Ｐゴシック" pitchFamily="50" charset="-128"/>
              </a:defRPr>
            </a:lvl1pPr>
          </a:lstStyle>
          <a:p>
            <a:pPr>
              <a:defRPr/>
            </a:pPr>
            <a:endParaRPr lang="en-US" altLang="ja-JP"/>
          </a:p>
        </p:txBody>
      </p:sp>
      <p:sp>
        <p:nvSpPr>
          <p:cNvPr id="17415" name="Rectangle 7">
            <a:extLst>
              <a:ext uri="{FF2B5EF4-FFF2-40B4-BE49-F238E27FC236}">
                <a16:creationId xmlns:a16="http://schemas.microsoft.com/office/drawing/2014/main" id="{3980149F-A4B4-4E5E-AA53-3D9A8F4E216B}"/>
              </a:ext>
            </a:extLst>
          </p:cNvPr>
          <p:cNvSpPr>
            <a:spLocks noGrp="1" noChangeArrowheads="1"/>
          </p:cNvSpPr>
          <p:nvPr>
            <p:ph type="sldNum" sz="quarter" idx="5"/>
          </p:nvPr>
        </p:nvSpPr>
        <p:spPr bwMode="auto">
          <a:xfrm>
            <a:off x="3858532" y="9444038"/>
            <a:ext cx="2948675" cy="495300"/>
          </a:xfrm>
          <a:prstGeom prst="rect">
            <a:avLst/>
          </a:prstGeom>
          <a:noFill/>
          <a:ln w="9525">
            <a:noFill/>
            <a:miter lim="800000"/>
            <a:headEnd/>
            <a:tailEnd/>
          </a:ln>
        </p:spPr>
        <p:txBody>
          <a:bodyPr vert="horz" wrap="square" lIns="93226" tIns="46611" rIns="93226" bIns="46611" numCol="1" anchor="b" anchorCtr="0" compatLnSpc="1">
            <a:prstTxWarp prst="textNoShape">
              <a:avLst/>
            </a:prstTxWarp>
          </a:bodyPr>
          <a:lstStyle>
            <a:lvl1pPr algn="r" defTabSz="929425" eaLnBrk="1" hangingPunct="1">
              <a:defRPr sz="1100"/>
            </a:lvl1pPr>
          </a:lstStyle>
          <a:p>
            <a:pPr>
              <a:defRPr/>
            </a:pPr>
            <a:fld id="{54B689BF-9D19-4FFB-98D5-3E5C7591FE93}" type="slidenum">
              <a:rPr lang="en-US" altLang="ja-JP"/>
              <a:pPr>
                <a:defRPr/>
              </a:pPr>
              <a:t>‹#›</a:t>
            </a:fld>
            <a:endParaRPr lang="en-US" altLang="ja-JP"/>
          </a:p>
        </p:txBody>
      </p:sp>
    </p:spTree>
    <p:extLst>
      <p:ext uri="{BB962C8B-B14F-4D97-AF65-F5344CB8AC3E}">
        <p14:creationId xmlns:p14="http://schemas.microsoft.com/office/powerpoint/2010/main" val="40016082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6858000" cy="9906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735677" y="1841703"/>
            <a:ext cx="5386648" cy="6222594"/>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816102" y="2001012"/>
            <a:ext cx="5225796" cy="5903976"/>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2846070" y="1831166"/>
            <a:ext cx="1165860" cy="9245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2914650" y="1831167"/>
            <a:ext cx="1028700" cy="792480"/>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878461" y="3020713"/>
            <a:ext cx="5101080" cy="3742267"/>
          </a:xfrm>
        </p:spPr>
        <p:txBody>
          <a:bodyPr tIns="45720" bIns="45720" anchor="ctr">
            <a:noAutofit/>
          </a:bodyPr>
          <a:lstStyle>
            <a:lvl1pPr algn="ctr">
              <a:lnSpc>
                <a:spcPct val="83000"/>
              </a:lnSpc>
              <a:defRPr lang="en-US" sz="4650" b="0" kern="1200" cap="all" spc="-75" baseline="0" dirty="0">
                <a:solidFill>
                  <a:schemeClr val="tx1">
                    <a:lumMod val="85000"/>
                    <a:lumOff val="15000"/>
                  </a:schemeClr>
                </a:solidFill>
                <a:effectLst/>
                <a:latin typeface="+mj-lt"/>
                <a:ea typeface="+mn-ea"/>
                <a:cs typeface="+mn-cs"/>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878681" y="6762978"/>
            <a:ext cx="5102352" cy="726440"/>
          </a:xfrm>
        </p:spPr>
        <p:txBody>
          <a:bodyPr>
            <a:normAutofit/>
          </a:bodyPr>
          <a:lstStyle>
            <a:lvl1pPr marL="0" indent="0" algn="ctr">
              <a:spcBef>
                <a:spcPts val="0"/>
              </a:spcBef>
              <a:buNone/>
              <a:defRPr sz="1050" spc="60" baseline="0">
                <a:solidFill>
                  <a:schemeClr val="tx1"/>
                </a:solidFill>
              </a:defRPr>
            </a:lvl1pPr>
            <a:lvl2pPr marL="342900" indent="0" algn="ctr">
              <a:buNone/>
              <a:defRPr sz="1050"/>
            </a:lvl2pPr>
            <a:lvl3pPr marL="685800" indent="0" algn="ctr">
              <a:buNone/>
              <a:defRPr sz="1050"/>
            </a:lvl3pPr>
            <a:lvl4pPr marL="1028700" indent="0" algn="ctr">
              <a:buNone/>
              <a:defRPr sz="1050"/>
            </a:lvl4pPr>
            <a:lvl5pPr marL="1371600" indent="0" algn="ctr">
              <a:buNone/>
              <a:defRPr sz="1050"/>
            </a:lvl5pPr>
            <a:lvl6pPr marL="1714500" indent="0" algn="ctr">
              <a:buNone/>
              <a:defRPr sz="1050"/>
            </a:lvl6pPr>
            <a:lvl7pPr marL="2057400" indent="0" algn="ctr">
              <a:buNone/>
              <a:defRPr sz="1050"/>
            </a:lvl7pPr>
            <a:lvl8pPr marL="2400300" indent="0" algn="ctr">
              <a:buNone/>
              <a:defRPr sz="1050"/>
            </a:lvl8pPr>
            <a:lvl9pPr marL="2743200" indent="0" algn="ctr">
              <a:buNone/>
              <a:defRPr sz="1050"/>
            </a:lvl9pPr>
          </a:lstStyle>
          <a:p>
            <a:r>
              <a:rPr lang="ja-JP" altLang="en-US"/>
              <a:t>マスター サブタイトルの書式設定</a:t>
            </a:r>
            <a:endParaRPr lang="en-US" dirty="0"/>
          </a:p>
        </p:txBody>
      </p:sp>
      <p:sp>
        <p:nvSpPr>
          <p:cNvPr id="20" name="Date Placeholder 19"/>
          <p:cNvSpPr>
            <a:spLocks noGrp="1"/>
          </p:cNvSpPr>
          <p:nvPr>
            <p:ph type="dt" sz="half" idx="10"/>
          </p:nvPr>
        </p:nvSpPr>
        <p:spPr>
          <a:xfrm>
            <a:off x="2948940" y="1917049"/>
            <a:ext cx="960120" cy="660400"/>
          </a:xfrm>
        </p:spPr>
        <p:txBody>
          <a:bodyPr/>
          <a:lstStyle>
            <a:lvl1pPr algn="ctr">
              <a:defRPr sz="825" spc="0" baseline="0">
                <a:solidFill>
                  <a:schemeClr val="tx1"/>
                </a:solidFill>
                <a:latin typeface="+mn-lt"/>
              </a:defRPr>
            </a:lvl1pPr>
          </a:lstStyle>
          <a:p>
            <a:fld id="{96DFF08F-DC6B-4601-B491-B0F83F6DD2DA}" type="datetimeFigureOut">
              <a:rPr lang="en-US" smtClean="0"/>
              <a:pPr/>
              <a:t>6/5/2025</a:t>
            </a:fld>
            <a:endParaRPr lang="en-US" dirty="0"/>
          </a:p>
        </p:txBody>
      </p:sp>
      <p:sp>
        <p:nvSpPr>
          <p:cNvPr id="21" name="Footer Placeholder 20"/>
          <p:cNvSpPr>
            <a:spLocks noGrp="1"/>
          </p:cNvSpPr>
          <p:nvPr>
            <p:ph type="ftr" sz="quarter" idx="11"/>
          </p:nvPr>
        </p:nvSpPr>
        <p:spPr>
          <a:xfrm>
            <a:off x="828702" y="7527087"/>
            <a:ext cx="3321844" cy="330200"/>
          </a:xfrm>
        </p:spPr>
        <p:txBody>
          <a:bodyPr/>
          <a:lstStyle>
            <a:lvl1pPr algn="l">
              <a:defRPr sz="675">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4841393" y="7528560"/>
            <a:ext cx="1187933" cy="330200"/>
          </a:xfrm>
        </p:spPr>
        <p:txBody>
          <a:bodyPr/>
          <a:lstStyle>
            <a:lvl1pPr>
              <a:defRPr>
                <a:solidFill>
                  <a:schemeClr val="tx1">
                    <a:lumMod val="75000"/>
                    <a:lumOff val="25000"/>
                  </a:schemeClr>
                </a:solidFill>
              </a:defRPr>
            </a:lvl1pPr>
          </a:lstStyle>
          <a:p>
            <a:fld id="{4FAB73BC-B049-4115-A692-8D63A059BFB8}" type="slidenum">
              <a:rPr lang="en-US" smtClean="0"/>
              <a:t>‹#›</a:t>
            </a:fld>
            <a:endParaRPr lang="en-US" dirty="0"/>
          </a:p>
        </p:txBody>
      </p:sp>
    </p:spTree>
    <p:extLst>
      <p:ext uri="{BB962C8B-B14F-4D97-AF65-F5344CB8AC3E}">
        <p14:creationId xmlns:p14="http://schemas.microsoft.com/office/powerpoint/2010/main" val="180291783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6/5/2025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340596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57775" y="1100667"/>
            <a:ext cx="1328738" cy="75946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1100667"/>
            <a:ext cx="4543425" cy="75946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6/5/2025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58282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700104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6/5/2025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a:defRPr/>
            </a:pPr>
            <a:fld id="{1C105AC4-F674-456F-92FF-725060709470}" type="slidenum">
              <a:rPr lang="en-US" altLang="ja-JP" smtClean="0"/>
              <a:pPr>
                <a:defRPr/>
              </a:pPr>
              <a:t>‹#›</a:t>
            </a:fld>
            <a:endParaRPr lang="en-US" altLang="ja-JP"/>
          </a:p>
        </p:txBody>
      </p:sp>
    </p:spTree>
    <p:extLst>
      <p:ext uri="{BB962C8B-B14F-4D97-AF65-F5344CB8AC3E}">
        <p14:creationId xmlns:p14="http://schemas.microsoft.com/office/powerpoint/2010/main" val="128930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6858000" cy="9906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735677" y="1841703"/>
            <a:ext cx="5386648" cy="6222594"/>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816102" y="2001012"/>
            <a:ext cx="5225796" cy="5903976"/>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2846070" y="1831166"/>
            <a:ext cx="1165860" cy="9245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2914650" y="1831167"/>
            <a:ext cx="1028700" cy="792480"/>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879538" y="3025113"/>
            <a:ext cx="5102352" cy="3737864"/>
          </a:xfrm>
        </p:spPr>
        <p:txBody>
          <a:bodyPr anchor="ctr">
            <a:noAutofit/>
          </a:bodyPr>
          <a:lstStyle>
            <a:lvl1pPr algn="ctr">
              <a:lnSpc>
                <a:spcPct val="83000"/>
              </a:lnSpc>
              <a:defRPr lang="en-US" sz="4650" kern="1200" cap="all" spc="-75" baseline="0" dirty="0">
                <a:solidFill>
                  <a:schemeClr val="tx1">
                    <a:lumMod val="85000"/>
                    <a:lumOff val="15000"/>
                  </a:schemeClr>
                </a:solidFill>
                <a:effectLst/>
                <a:latin typeface="+mj-lt"/>
                <a:ea typeface="+mn-ea"/>
                <a:cs typeface="+mn-cs"/>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9539" y="6762978"/>
            <a:ext cx="5102352" cy="726440"/>
          </a:xfrm>
        </p:spPr>
        <p:txBody>
          <a:bodyPr anchor="t">
            <a:normAutofit/>
          </a:bodyPr>
          <a:lstStyle>
            <a:lvl1pPr marL="0" indent="0" algn="ctr">
              <a:buNone/>
              <a:defRPr sz="1050">
                <a:solidFill>
                  <a:schemeClr val="tx1"/>
                </a:solidFill>
                <a:effectLst/>
              </a:defRPr>
            </a:lvl1pPr>
            <a:lvl2pPr marL="342900" indent="0">
              <a:buNone/>
              <a:defRPr sz="1050">
                <a:solidFill>
                  <a:schemeClr val="tx1">
                    <a:tint val="75000"/>
                  </a:schemeClr>
                </a:solidFill>
              </a:defRPr>
            </a:lvl2pPr>
            <a:lvl3pPr marL="685800" indent="0">
              <a:buNone/>
              <a:defRPr sz="105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2948940" y="1915160"/>
            <a:ext cx="960120" cy="660400"/>
          </a:xfrm>
        </p:spPr>
        <p:txBody>
          <a:bodyPr/>
          <a:lstStyle>
            <a:lvl1pPr algn="ctr">
              <a:defRPr lang="en-US" sz="825" kern="1200" spc="0" baseline="0">
                <a:solidFill>
                  <a:schemeClr val="tx1"/>
                </a:solidFill>
                <a:latin typeface="+mn-lt"/>
                <a:ea typeface="+mn-ea"/>
                <a:cs typeface="+mn-cs"/>
              </a:defRPr>
            </a:lvl1pPr>
          </a:lstStyle>
          <a:p>
            <a:fld id="{96DFF08F-DC6B-4601-B491-B0F83F6DD2DA}" type="datetimeFigureOut">
              <a:rPr lang="en-US" smtClean="0"/>
              <a:t>6/5/2025</a:t>
            </a:fld>
            <a:endParaRPr lang="en-US" dirty="0"/>
          </a:p>
        </p:txBody>
      </p:sp>
      <p:sp>
        <p:nvSpPr>
          <p:cNvPr id="5" name="Footer Placeholder 4"/>
          <p:cNvSpPr>
            <a:spLocks noGrp="1"/>
          </p:cNvSpPr>
          <p:nvPr>
            <p:ph type="ftr" sz="quarter" idx="11"/>
          </p:nvPr>
        </p:nvSpPr>
        <p:spPr>
          <a:xfrm>
            <a:off x="828509" y="7527087"/>
            <a:ext cx="3322701" cy="3302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4840033" y="7527087"/>
            <a:ext cx="1188149" cy="330200"/>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4414625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48640" y="3037840"/>
            <a:ext cx="2743200" cy="5679440"/>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566160" y="3037840"/>
            <a:ext cx="2743200" cy="5679440"/>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pPr/>
              <a:t>6/5/2025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87860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48640" y="2996260"/>
            <a:ext cx="2743200" cy="924560"/>
          </a:xfrm>
        </p:spPr>
        <p:txBody>
          <a:bodyPr anchor="ctr">
            <a:normAutofit/>
          </a:bodyPr>
          <a:lstStyle>
            <a:lvl1pPr marL="0" indent="0" algn="ctr">
              <a:spcBef>
                <a:spcPts val="0"/>
              </a:spcBef>
              <a:buNone/>
              <a:defRPr sz="1425" b="0">
                <a:solidFill>
                  <a:schemeClr val="tx2"/>
                </a:solidFill>
                <a:latin typeface="+mn-lt"/>
              </a:defRPr>
            </a:lvl1pPr>
            <a:lvl2pPr marL="342900" indent="0">
              <a:buNone/>
              <a:defRPr sz="1425"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548640" y="3980742"/>
            <a:ext cx="2743200" cy="4622800"/>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566160" y="2996260"/>
            <a:ext cx="2743200" cy="924560"/>
          </a:xfrm>
        </p:spPr>
        <p:txBody>
          <a:bodyPr anchor="ctr">
            <a:normAutofit/>
          </a:bodyPr>
          <a:lstStyle>
            <a:lvl1pPr marL="0" indent="0" algn="ctr">
              <a:spcBef>
                <a:spcPts val="0"/>
              </a:spcBef>
              <a:buNone/>
              <a:defRPr sz="1425" b="0">
                <a:solidFill>
                  <a:schemeClr val="tx2"/>
                </a:solidFill>
              </a:defRPr>
            </a:lvl1pPr>
            <a:lvl2pPr marL="342900" indent="0">
              <a:buNone/>
              <a:defRPr sz="1425"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566160" y="3981728"/>
            <a:ext cx="2743200" cy="4622800"/>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pPr/>
              <a:t>6/5/2025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82624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6/5/2025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85750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ja-JP"/>
          </a:p>
        </p:txBody>
      </p:sp>
      <p:sp>
        <p:nvSpPr>
          <p:cNvPr id="3" name="Footer Placeholder 2"/>
          <p:cNvSpPr>
            <a:spLocks noGrp="1"/>
          </p:cNvSpPr>
          <p:nvPr>
            <p:ph type="ftr" sz="quarter" idx="11"/>
          </p:nvPr>
        </p:nvSpPr>
        <p:spPr/>
        <p:txBody>
          <a:bodyPr/>
          <a:lstStyle/>
          <a:p>
            <a:pPr>
              <a:defRPr/>
            </a:pPr>
            <a:endParaRPr lang="en-US" altLang="ja-JP"/>
          </a:p>
        </p:txBody>
      </p:sp>
      <p:sp>
        <p:nvSpPr>
          <p:cNvPr id="4" name="Slide Number Placeholder 3"/>
          <p:cNvSpPr>
            <a:spLocks noGrp="1"/>
          </p:cNvSpPr>
          <p:nvPr>
            <p:ph type="sldNum" sz="quarter" idx="12"/>
          </p:nvPr>
        </p:nvSpPr>
        <p:spPr/>
        <p:txBody>
          <a:bodyPr/>
          <a:lstStyle/>
          <a:p>
            <a:pPr>
              <a:defRPr/>
            </a:pPr>
            <a:fld id="{5D6D7BD0-3095-4A27-AA15-72B20C6C3CA2}" type="slidenum">
              <a:rPr lang="en-US" altLang="ja-JP" smtClean="0"/>
              <a:pPr>
                <a:defRPr/>
              </a:pPr>
              <a:t>‹#›</a:t>
            </a:fld>
            <a:endParaRPr lang="en-US" altLang="ja-JP"/>
          </a:p>
        </p:txBody>
      </p:sp>
    </p:spTree>
    <p:extLst>
      <p:ext uri="{BB962C8B-B14F-4D97-AF65-F5344CB8AC3E}">
        <p14:creationId xmlns:p14="http://schemas.microsoft.com/office/powerpoint/2010/main" val="3726141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16" name="Rectangle 15"/>
          <p:cNvSpPr/>
          <p:nvPr/>
        </p:nvSpPr>
        <p:spPr>
          <a:xfrm>
            <a:off x="138110" y="250952"/>
            <a:ext cx="4798886" cy="940409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5073968" y="250952"/>
            <a:ext cx="1645920" cy="94040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229225" y="877344"/>
            <a:ext cx="1367314" cy="2377440"/>
          </a:xfrm>
        </p:spPr>
        <p:txBody>
          <a:bodyPr anchor="b">
            <a:normAutofit/>
          </a:bodyPr>
          <a:lstStyle>
            <a:lvl1pPr algn="l" defTabSz="685800" rtl="0" eaLnBrk="1" latinLnBrk="0" hangingPunct="1">
              <a:lnSpc>
                <a:spcPct val="90000"/>
              </a:lnSpc>
              <a:spcBef>
                <a:spcPct val="0"/>
              </a:spcBef>
              <a:buNone/>
              <a:defRPr lang="en-US" sz="1800" b="0" kern="1200" cap="none" spc="0" baseline="0" dirty="0">
                <a:solidFill>
                  <a:srgbClr val="FFFFFF"/>
                </a:solidFill>
                <a:effectLst/>
                <a:latin typeface="+mj-lt"/>
                <a:ea typeface="+mn-ea"/>
                <a:cs typeface="+mn-cs"/>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501732" y="1310318"/>
            <a:ext cx="4071642" cy="7285365"/>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29225" y="3302000"/>
            <a:ext cx="1367314" cy="5063067"/>
          </a:xfrm>
        </p:spPr>
        <p:txBody>
          <a:bodyPr>
            <a:normAutofit/>
          </a:bodyPr>
          <a:lstStyle>
            <a:lvl1pPr marL="0" indent="0">
              <a:lnSpc>
                <a:spcPct val="110000"/>
              </a:lnSpc>
              <a:spcBef>
                <a:spcPts val="600"/>
              </a:spcBef>
              <a:buNone/>
              <a:defRPr sz="97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8" name="Date Placeholder 7"/>
          <p:cNvSpPr>
            <a:spLocks noGrp="1"/>
          </p:cNvSpPr>
          <p:nvPr>
            <p:ph type="dt" sz="half" idx="10"/>
          </p:nvPr>
        </p:nvSpPr>
        <p:spPr/>
        <p:txBody>
          <a:bodyPr/>
          <a:lstStyle/>
          <a:p>
            <a:fld id="{96DFF08F-DC6B-4601-B491-B0F83F6DD2DA}" type="datetimeFigureOut">
              <a:rPr lang="en-US" smtClean="0"/>
              <a:t>6/5/2025</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5846444" y="9114569"/>
            <a:ext cx="822960" cy="396240"/>
          </a:xfrm>
        </p:spPr>
        <p:txBody>
          <a:bodyPr/>
          <a:lstStyle>
            <a:lvl1pPr>
              <a:defRPr>
                <a:solidFill>
                  <a:srgbClr val="FFFFFF"/>
                </a:solidFill>
              </a:defRPr>
            </a:lvl1pPr>
          </a:lstStyle>
          <a:p>
            <a:fld id="{4FAB73BC-B049-4115-A692-8D63A059BFB8}" type="slidenum">
              <a:rPr lang="en-US" smtClean="0"/>
              <a:t>‹#›</a:t>
            </a:fld>
            <a:endParaRPr lang="en-US" dirty="0"/>
          </a:p>
        </p:txBody>
      </p:sp>
      <p:sp>
        <p:nvSpPr>
          <p:cNvPr id="12" name="Rectangle 11"/>
          <p:cNvSpPr/>
          <p:nvPr/>
        </p:nvSpPr>
        <p:spPr>
          <a:xfrm>
            <a:off x="5151120" y="396240"/>
            <a:ext cx="1491615" cy="911352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6669375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4" name="Rectangle 13"/>
          <p:cNvSpPr/>
          <p:nvPr/>
        </p:nvSpPr>
        <p:spPr>
          <a:xfrm>
            <a:off x="5073968" y="250952"/>
            <a:ext cx="1645920" cy="94040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229225" y="871728"/>
            <a:ext cx="1368171" cy="2377440"/>
          </a:xfrm>
        </p:spPr>
        <p:txBody>
          <a:bodyPr anchor="b">
            <a:noAutofit/>
          </a:bodyPr>
          <a:lstStyle>
            <a:lvl1pPr algn="l">
              <a:defRPr sz="1800" b="0">
                <a:solidFill>
                  <a:srgbClr val="FFFFFF"/>
                </a:solidFill>
                <a:latin typeface="+mj-lt"/>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28587" y="250952"/>
            <a:ext cx="4798886" cy="9404096"/>
          </a:xfrm>
          <a:solidFill>
            <a:schemeClr val="accent1">
              <a:lumMod val="60000"/>
              <a:lumOff val="40000"/>
            </a:schemeClr>
          </a:solidFill>
          <a:ln>
            <a:noFill/>
          </a:ln>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29225" y="3302000"/>
            <a:ext cx="1368171" cy="5058664"/>
          </a:xfrm>
        </p:spPr>
        <p:txBody>
          <a:bodyPr>
            <a:normAutofit/>
          </a:bodyPr>
          <a:lstStyle>
            <a:lvl1pPr marL="0" indent="0" algn="l">
              <a:lnSpc>
                <a:spcPct val="110000"/>
              </a:lnSpc>
              <a:spcBef>
                <a:spcPts val="600"/>
              </a:spcBef>
              <a:buNone/>
              <a:defRPr sz="97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6DFF08F-DC6B-4601-B491-B0F83F6DD2DA}" type="datetimeFigureOut">
              <a:rPr lang="en-US" smtClean="0"/>
              <a:pPr/>
              <a:t>6/5/2025</a:t>
            </a:fld>
            <a:endParaRPr lang="en-US" dirty="0"/>
          </a:p>
        </p:txBody>
      </p:sp>
      <p:sp>
        <p:nvSpPr>
          <p:cNvPr id="6" name="Footer Placeholder 5"/>
          <p:cNvSpPr>
            <a:spLocks noGrp="1"/>
          </p:cNvSpPr>
          <p:nvPr>
            <p:ph type="ftr" sz="quarter" idx="11"/>
          </p:nvPr>
        </p:nvSpPr>
        <p:spPr/>
        <p:txBody>
          <a:bodyPr/>
          <a:lstStyle>
            <a:lvl1pPr marL="0" algn="r" defTabSz="685800" rtl="0" eaLnBrk="1" latinLnBrk="0" hangingPunct="1">
              <a:defRPr lang="en-US" sz="675"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5848160" y="9113520"/>
            <a:ext cx="822960" cy="396240"/>
          </a:xfrm>
        </p:spPr>
        <p:txBody>
          <a:bodyPr/>
          <a:lstStyle>
            <a:lvl1pPr>
              <a:defRPr>
                <a:solidFill>
                  <a:srgbClr val="FFFFFF"/>
                </a:solidFill>
              </a:defRPr>
            </a:lvl1pPr>
          </a:lstStyle>
          <a:p>
            <a:fld id="{4FAB73BC-B049-4115-A692-8D63A059BFB8}" type="slidenum">
              <a:rPr lang="en-US" smtClean="0"/>
              <a:pPr/>
              <a:t>‹#›</a:t>
            </a:fld>
            <a:endParaRPr lang="en-US" dirty="0"/>
          </a:p>
        </p:txBody>
      </p:sp>
      <p:sp>
        <p:nvSpPr>
          <p:cNvPr id="11" name="Rectangle 10"/>
          <p:cNvSpPr/>
          <p:nvPr/>
        </p:nvSpPr>
        <p:spPr>
          <a:xfrm>
            <a:off x="5151120" y="396240"/>
            <a:ext cx="1491615" cy="911352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12332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32017" y="250952"/>
            <a:ext cx="6593967" cy="9404096"/>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548640" y="928191"/>
            <a:ext cx="5760720" cy="198120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48640" y="3037840"/>
            <a:ext cx="5760720" cy="567944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76076" y="9113520"/>
            <a:ext cx="1543050" cy="396240"/>
          </a:xfrm>
          <a:prstGeom prst="rect">
            <a:avLst/>
          </a:prstGeom>
        </p:spPr>
        <p:txBody>
          <a:bodyPr vert="horz" lIns="91440" tIns="45720" rIns="91440" bIns="45720" rtlCol="0" anchor="b"/>
          <a:lstStyle>
            <a:lvl1pPr algn="l">
              <a:defRPr sz="675">
                <a:solidFill>
                  <a:schemeClr val="tx1">
                    <a:lumMod val="75000"/>
                    <a:lumOff val="25000"/>
                  </a:schemeClr>
                </a:solidFill>
              </a:defRPr>
            </a:lvl1pPr>
          </a:lstStyle>
          <a:p>
            <a:fld id="{96DFF08F-DC6B-4601-B491-B0F83F6DD2DA}" type="datetimeFigureOut">
              <a:rPr lang="en-US" smtClean="0"/>
              <a:pPr/>
              <a:t>6/5/2025</a:t>
            </a:fld>
            <a:endParaRPr lang="en-US" dirty="0"/>
          </a:p>
        </p:txBody>
      </p:sp>
      <p:sp>
        <p:nvSpPr>
          <p:cNvPr id="5" name="Footer Placeholder 4"/>
          <p:cNvSpPr>
            <a:spLocks noGrp="1"/>
          </p:cNvSpPr>
          <p:nvPr>
            <p:ph type="ftr" sz="quarter" idx="3"/>
          </p:nvPr>
        </p:nvSpPr>
        <p:spPr>
          <a:xfrm>
            <a:off x="1947672" y="9113520"/>
            <a:ext cx="2962656" cy="396240"/>
          </a:xfrm>
          <a:prstGeom prst="rect">
            <a:avLst/>
          </a:prstGeom>
        </p:spPr>
        <p:txBody>
          <a:bodyPr vert="horz" lIns="91440" tIns="45720" rIns="91440" bIns="45720" rtlCol="0" anchor="b"/>
          <a:lstStyle>
            <a:lvl1pPr algn="ctr">
              <a:defRPr sz="675">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5867537" y="9113520"/>
            <a:ext cx="822960" cy="396240"/>
          </a:xfrm>
          <a:prstGeom prst="rect">
            <a:avLst/>
          </a:prstGeom>
        </p:spPr>
        <p:txBody>
          <a:bodyPr vert="horz" lIns="91440" tIns="45720" rIns="91440" bIns="45720" rtlCol="0" anchor="b"/>
          <a:lstStyle>
            <a:lvl1pPr algn="r">
              <a:defRPr sz="675">
                <a:solidFill>
                  <a:schemeClr val="tx1">
                    <a:lumMod val="75000"/>
                    <a:lumOff val="2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13048640"/>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 id="2147483948" r:id="rId12"/>
  </p:sldLayoutIdLst>
  <p:txStyles>
    <p:titleStyle>
      <a:lvl1pPr algn="l" defTabSz="685800" rtl="0" eaLnBrk="1" latinLnBrk="0" hangingPunct="1">
        <a:lnSpc>
          <a:spcPct val="90000"/>
        </a:lnSpc>
        <a:spcBef>
          <a:spcPct val="0"/>
        </a:spcBef>
        <a:buNone/>
        <a:defRPr kumimoji="1" lang="en-US" sz="3000" kern="1200" cap="none" spc="0" baseline="0" dirty="0">
          <a:solidFill>
            <a:schemeClr val="tx1">
              <a:lumMod val="85000"/>
              <a:lumOff val="15000"/>
            </a:schemeClr>
          </a:solidFill>
          <a:effectLst/>
          <a:latin typeface="+mj-lt"/>
          <a:ea typeface="+mn-ea"/>
          <a:cs typeface="+mn-cs"/>
        </a:defRPr>
      </a:lvl1pPr>
    </p:titleStyle>
    <p:bodyStyle>
      <a:lvl1pPr marL="137160" indent="-137160" algn="l" defTabSz="685800" rtl="0" eaLnBrk="1" latinLnBrk="0" hangingPunct="1">
        <a:lnSpc>
          <a:spcPct val="100000"/>
        </a:lnSpc>
        <a:spcBef>
          <a:spcPts val="675"/>
        </a:spcBef>
        <a:spcAft>
          <a:spcPts val="0"/>
        </a:spcAft>
        <a:buClr>
          <a:schemeClr val="tx1">
            <a:lumMod val="85000"/>
            <a:lumOff val="15000"/>
          </a:schemeClr>
        </a:buClr>
        <a:buFont typeface="Garamond" pitchFamily="18" charset="0"/>
        <a:buChar char="◦"/>
        <a:defRPr kumimoji="1" sz="1350" kern="1200">
          <a:solidFill>
            <a:schemeClr val="tx1"/>
          </a:solidFill>
          <a:latin typeface="+mn-lt"/>
          <a:ea typeface="+mn-ea"/>
          <a:cs typeface="+mn-cs"/>
        </a:defRPr>
      </a:lvl1pPr>
      <a:lvl2pPr marL="34290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kumimoji="1" sz="1200" kern="1200">
          <a:solidFill>
            <a:schemeClr val="tx1"/>
          </a:solidFill>
          <a:latin typeface="+mn-lt"/>
          <a:ea typeface="+mn-ea"/>
          <a:cs typeface="+mn-cs"/>
        </a:defRPr>
      </a:lvl2pPr>
      <a:lvl3pPr marL="54864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kumimoji="1" sz="1050" kern="1200">
          <a:solidFill>
            <a:schemeClr val="tx1"/>
          </a:solidFill>
          <a:latin typeface="+mn-lt"/>
          <a:ea typeface="+mn-ea"/>
          <a:cs typeface="+mn-cs"/>
        </a:defRPr>
      </a:lvl3pPr>
      <a:lvl4pPr marL="75438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kumimoji="1" sz="1050" kern="1200">
          <a:solidFill>
            <a:schemeClr val="tx1"/>
          </a:solidFill>
          <a:latin typeface="+mn-lt"/>
          <a:ea typeface="+mn-ea"/>
          <a:cs typeface="+mn-cs"/>
        </a:defRPr>
      </a:lvl4pPr>
      <a:lvl5pPr marL="96012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kumimoji="1" sz="1050" kern="1200">
          <a:solidFill>
            <a:schemeClr val="tx1"/>
          </a:solidFill>
          <a:latin typeface="+mn-lt"/>
          <a:ea typeface="+mn-ea"/>
          <a:cs typeface="+mn-cs"/>
        </a:defRPr>
      </a:lvl5pPr>
      <a:lvl6pPr marL="1200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kumimoji="1" sz="1050" kern="1200">
          <a:solidFill>
            <a:schemeClr val="tx1"/>
          </a:solidFill>
          <a:latin typeface="+mn-lt"/>
          <a:ea typeface="+mn-ea"/>
          <a:cs typeface="+mn-cs"/>
        </a:defRPr>
      </a:lvl6pPr>
      <a:lvl7pPr marL="1425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kumimoji="1" sz="1050" kern="1200">
          <a:solidFill>
            <a:schemeClr val="tx1"/>
          </a:solidFill>
          <a:latin typeface="+mn-lt"/>
          <a:ea typeface="+mn-ea"/>
          <a:cs typeface="+mn-cs"/>
        </a:defRPr>
      </a:lvl7pPr>
      <a:lvl8pPr marL="1650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kumimoji="1" sz="1050" kern="1200">
          <a:solidFill>
            <a:schemeClr val="tx1"/>
          </a:solidFill>
          <a:latin typeface="+mn-lt"/>
          <a:ea typeface="+mn-ea"/>
          <a:cs typeface="+mn-cs"/>
        </a:defRPr>
      </a:lvl8pPr>
      <a:lvl9pPr marL="1875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kumimoji="1" sz="10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a:extLst>
            <a:ext uri="{FF2B5EF4-FFF2-40B4-BE49-F238E27FC236}">
              <a16:creationId xmlns:a16="http://schemas.microsoft.com/office/drawing/2014/main" id="{F80378A4-9044-B58E-3E0F-72DBA7E0B4D6}"/>
            </a:ext>
          </a:extLst>
        </p:cNvPr>
        <p:cNvGrpSpPr/>
        <p:nvPr/>
      </p:nvGrpSpPr>
      <p:grpSpPr>
        <a:xfrm>
          <a:off x="0" y="0"/>
          <a:ext cx="0" cy="0"/>
          <a:chOff x="0" y="0"/>
          <a:chExt cx="0" cy="0"/>
        </a:xfrm>
      </p:grpSpPr>
      <p:sp>
        <p:nvSpPr>
          <p:cNvPr id="32" name="Text Box 1036">
            <a:extLst>
              <a:ext uri="{FF2B5EF4-FFF2-40B4-BE49-F238E27FC236}">
                <a16:creationId xmlns:a16="http://schemas.microsoft.com/office/drawing/2014/main" id="{8DFB86F5-42BC-7420-9FE3-8D5393F684EB}"/>
              </a:ext>
            </a:extLst>
          </p:cNvPr>
          <p:cNvSpPr txBox="1">
            <a:spLocks noChangeArrowheads="1"/>
          </p:cNvSpPr>
          <p:nvPr/>
        </p:nvSpPr>
        <p:spPr bwMode="auto">
          <a:xfrm>
            <a:off x="136337" y="1358491"/>
            <a:ext cx="5340265" cy="775019"/>
          </a:xfrm>
          <a:prstGeom prst="rect">
            <a:avLst/>
          </a:prstGeom>
          <a:noFill/>
          <a:ln>
            <a:noFill/>
          </a:ln>
        </p:spPr>
        <p:txBody>
          <a:bodyPr wrap="square" lIns="80644" tIns="40322" rIns="80644" bIns="40322">
            <a:spAutoFit/>
          </a:bodyPr>
          <a:lstStyle>
            <a:lvl1pPr eaLnBrk="0" hangingPunct="0">
              <a:defRPr kumimoji="1" sz="800">
                <a:solidFill>
                  <a:schemeClr val="tx1"/>
                </a:solidFill>
                <a:latin typeface="Arial" charset="0"/>
                <a:ea typeface="ＭＳ Ｐゴシック" charset="-128"/>
              </a:defRPr>
            </a:lvl1pPr>
            <a:lvl2pPr marL="742950" indent="-285750" eaLnBrk="0" hangingPunct="0">
              <a:defRPr kumimoji="1" sz="800">
                <a:solidFill>
                  <a:schemeClr val="tx1"/>
                </a:solidFill>
                <a:latin typeface="Arial" charset="0"/>
                <a:ea typeface="ＭＳ Ｐゴシック" charset="-128"/>
              </a:defRPr>
            </a:lvl2pPr>
            <a:lvl3pPr marL="1143000" indent="-228600" eaLnBrk="0" hangingPunct="0">
              <a:defRPr kumimoji="1" sz="800">
                <a:solidFill>
                  <a:schemeClr val="tx1"/>
                </a:solidFill>
                <a:latin typeface="Arial" charset="0"/>
                <a:ea typeface="ＭＳ Ｐゴシック" charset="-128"/>
              </a:defRPr>
            </a:lvl3pPr>
            <a:lvl4pPr marL="1600200" indent="-228600" eaLnBrk="0" hangingPunct="0">
              <a:defRPr kumimoji="1" sz="800">
                <a:solidFill>
                  <a:schemeClr val="tx1"/>
                </a:solidFill>
                <a:latin typeface="Arial" charset="0"/>
                <a:ea typeface="ＭＳ Ｐゴシック" charset="-128"/>
              </a:defRPr>
            </a:lvl4pPr>
            <a:lvl5pPr marL="2057400" indent="-228600" eaLnBrk="0" hangingPunct="0">
              <a:defRPr kumimoji="1" sz="800">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sz="800">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sz="800">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sz="800">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sz="800">
                <a:solidFill>
                  <a:schemeClr val="tx1"/>
                </a:solidFill>
                <a:latin typeface="Arial" charset="0"/>
                <a:ea typeface="ＭＳ Ｐゴシック" charset="-128"/>
              </a:defRPr>
            </a:lvl9pPr>
          </a:lstStyle>
          <a:p>
            <a:pPr eaLnBrk="1" hangingPunct="1">
              <a:lnSpc>
                <a:spcPts val="1400"/>
              </a:lnSpc>
              <a:defRPr/>
            </a:pPr>
            <a:r>
              <a:rPr lang="ja-JP" altLang="en-US" sz="1100" dirty="0">
                <a:latin typeface="BIZ UDゴシック" panose="020B0400000000000000" pitchFamily="49" charset="-128"/>
                <a:ea typeface="BIZ UDゴシック" panose="020B0400000000000000" pitchFamily="49" charset="-128"/>
              </a:rPr>
              <a:t>　大学・研究機関が有する先進的な研究・技術シーズと研究開発企業が連携し、</a:t>
            </a:r>
            <a:endParaRPr lang="en-US" altLang="ja-JP" sz="1100" dirty="0">
              <a:latin typeface="BIZ UDゴシック" panose="020B0400000000000000" pitchFamily="49" charset="-128"/>
              <a:ea typeface="BIZ UDゴシック" panose="020B0400000000000000" pitchFamily="49" charset="-128"/>
            </a:endParaRPr>
          </a:p>
          <a:p>
            <a:pPr eaLnBrk="1" hangingPunct="1">
              <a:lnSpc>
                <a:spcPts val="1400"/>
              </a:lnSpc>
              <a:defRPr/>
            </a:pPr>
            <a:r>
              <a:rPr lang="ja-JP" altLang="en-US" sz="1100" dirty="0">
                <a:latin typeface="BIZ UDゴシック" panose="020B0400000000000000" pitchFamily="49" charset="-128"/>
                <a:ea typeface="BIZ UDゴシック" panose="020B0400000000000000" pitchFamily="49" charset="-128"/>
              </a:rPr>
              <a:t>　新たな製品・技術を開発する取り組みとしてシーズ発表会を開催します。</a:t>
            </a:r>
          </a:p>
          <a:p>
            <a:pPr eaLnBrk="1" hangingPunct="1">
              <a:lnSpc>
                <a:spcPts val="1400"/>
              </a:lnSpc>
              <a:defRPr/>
            </a:pPr>
            <a:r>
              <a:rPr lang="ja-JP" altLang="en-US" sz="1100" dirty="0">
                <a:latin typeface="BIZ UDゴシック" panose="020B0400000000000000" pitchFamily="49" charset="-128"/>
                <a:ea typeface="BIZ UDゴシック" panose="020B0400000000000000" pitchFamily="49" charset="-128"/>
              </a:rPr>
              <a:t>  第１回シーズ発表会のテーマ、</a:t>
            </a:r>
            <a:r>
              <a:rPr lang="ja-JP" altLang="en-US" sz="1500" b="1" dirty="0">
                <a:latin typeface="BIZ UDゴシック" panose="020B0400000000000000" pitchFamily="49" charset="-128"/>
                <a:ea typeface="BIZ UDゴシック" panose="020B0400000000000000" pitchFamily="49" charset="-128"/>
              </a:rPr>
              <a:t>「材料・化学分野」</a:t>
            </a:r>
            <a:r>
              <a:rPr lang="ja-JP" altLang="en-US" sz="1100" dirty="0">
                <a:latin typeface="BIZ UDゴシック" panose="020B0400000000000000" pitchFamily="49" charset="-128"/>
                <a:ea typeface="BIZ UDゴシック" panose="020B0400000000000000" pitchFamily="49" charset="-128"/>
              </a:rPr>
              <a:t>です。</a:t>
            </a:r>
            <a:endParaRPr lang="en-US" altLang="ja-JP" sz="1100" dirty="0">
              <a:latin typeface="BIZ UDゴシック" panose="020B0400000000000000" pitchFamily="49" charset="-128"/>
              <a:ea typeface="BIZ UDゴシック" panose="020B0400000000000000" pitchFamily="49" charset="-128"/>
            </a:endParaRPr>
          </a:p>
          <a:p>
            <a:pPr eaLnBrk="1" hangingPunct="1">
              <a:lnSpc>
                <a:spcPts val="1400"/>
              </a:lnSpc>
              <a:defRPr/>
            </a:pPr>
            <a:r>
              <a:rPr lang="ja-JP" altLang="en-US" sz="1100" dirty="0">
                <a:latin typeface="BIZ UDゴシック" panose="020B0400000000000000" pitchFamily="49" charset="-128"/>
                <a:ea typeface="BIZ UDゴシック" panose="020B0400000000000000" pitchFamily="49" charset="-128"/>
              </a:rPr>
              <a:t>　大学・研究機関から技術指導・共同研究を受けたい企業は、ぜひ受講ください！</a:t>
            </a:r>
            <a:endParaRPr lang="en-US" altLang="ja-JP" sz="1100" dirty="0">
              <a:latin typeface="BIZ UDゴシック" panose="020B0400000000000000" pitchFamily="49" charset="-128"/>
              <a:ea typeface="BIZ UDゴシック" panose="020B0400000000000000" pitchFamily="49" charset="-128"/>
            </a:endParaRPr>
          </a:p>
        </p:txBody>
      </p:sp>
      <p:graphicFrame>
        <p:nvGraphicFramePr>
          <p:cNvPr id="4" name="表 4">
            <a:extLst>
              <a:ext uri="{FF2B5EF4-FFF2-40B4-BE49-F238E27FC236}">
                <a16:creationId xmlns:a16="http://schemas.microsoft.com/office/drawing/2014/main" id="{EEE7474F-D710-BF1F-AE02-013524455118}"/>
              </a:ext>
            </a:extLst>
          </p:cNvPr>
          <p:cNvGraphicFramePr>
            <a:graphicFrameLocks noGrp="1"/>
          </p:cNvGraphicFramePr>
          <p:nvPr>
            <p:extLst>
              <p:ext uri="{D42A27DB-BD31-4B8C-83A1-F6EECF244321}">
                <p14:modId xmlns:p14="http://schemas.microsoft.com/office/powerpoint/2010/main" val="2075185467"/>
              </p:ext>
            </p:extLst>
          </p:nvPr>
        </p:nvGraphicFramePr>
        <p:xfrm>
          <a:off x="108898" y="6743924"/>
          <a:ext cx="6585994" cy="1809948"/>
        </p:xfrm>
        <a:graphic>
          <a:graphicData uri="http://schemas.openxmlformats.org/drawingml/2006/table">
            <a:tbl>
              <a:tblPr firstRow="1" bandRow="1">
                <a:tableStyleId>{5C22544A-7EE6-4342-B048-85BDC9FD1C3A}</a:tableStyleId>
              </a:tblPr>
              <a:tblGrid>
                <a:gridCol w="759397">
                  <a:extLst>
                    <a:ext uri="{9D8B030D-6E8A-4147-A177-3AD203B41FA5}">
                      <a16:colId xmlns:a16="http://schemas.microsoft.com/office/drawing/2014/main" val="3664808791"/>
                    </a:ext>
                  </a:extLst>
                </a:gridCol>
                <a:gridCol w="992671">
                  <a:extLst>
                    <a:ext uri="{9D8B030D-6E8A-4147-A177-3AD203B41FA5}">
                      <a16:colId xmlns:a16="http://schemas.microsoft.com/office/drawing/2014/main" val="1298497102"/>
                    </a:ext>
                  </a:extLst>
                </a:gridCol>
                <a:gridCol w="1190019">
                  <a:extLst>
                    <a:ext uri="{9D8B030D-6E8A-4147-A177-3AD203B41FA5}">
                      <a16:colId xmlns:a16="http://schemas.microsoft.com/office/drawing/2014/main" val="1040632018"/>
                    </a:ext>
                  </a:extLst>
                </a:gridCol>
                <a:gridCol w="531544">
                  <a:extLst>
                    <a:ext uri="{9D8B030D-6E8A-4147-A177-3AD203B41FA5}">
                      <a16:colId xmlns:a16="http://schemas.microsoft.com/office/drawing/2014/main" val="3320602866"/>
                    </a:ext>
                  </a:extLst>
                </a:gridCol>
                <a:gridCol w="762197">
                  <a:extLst>
                    <a:ext uri="{9D8B030D-6E8A-4147-A177-3AD203B41FA5}">
                      <a16:colId xmlns:a16="http://schemas.microsoft.com/office/drawing/2014/main" val="3672626582"/>
                    </a:ext>
                  </a:extLst>
                </a:gridCol>
                <a:gridCol w="2350166">
                  <a:extLst>
                    <a:ext uri="{9D8B030D-6E8A-4147-A177-3AD203B41FA5}">
                      <a16:colId xmlns:a16="http://schemas.microsoft.com/office/drawing/2014/main" val="2345277811"/>
                    </a:ext>
                  </a:extLst>
                </a:gridCol>
              </a:tblGrid>
              <a:tr h="273769">
                <a:tc gridSpan="6">
                  <a:txBody>
                    <a:bodyPr/>
                    <a:lstStyle/>
                    <a:p>
                      <a:pPr algn="ctr"/>
                      <a:r>
                        <a:rPr kumimoji="1" lang="ja-JP" altLang="en-US" sz="1100" b="0" dirty="0">
                          <a:solidFill>
                            <a:schemeClr val="tx1"/>
                          </a:solidFill>
                          <a:latin typeface="BIZ UDPゴシック" panose="020B0400000000000000" pitchFamily="50" charset="-128"/>
                          <a:ea typeface="BIZ UDPゴシック" panose="020B0400000000000000" pitchFamily="50" charset="-128"/>
                        </a:rPr>
                        <a:t>受　講　申　込　書</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l"/>
                      <a:endParaRPr kumimoji="1" lang="ja-JP" altLang="en-US" sz="1400" dirty="0">
                        <a:solidFill>
                          <a:schemeClr val="tx1"/>
                        </a:solidFill>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2580220647"/>
                  </a:ext>
                </a:extLst>
              </a:tr>
              <a:tr h="296872">
                <a:tc>
                  <a:txBody>
                    <a:bodyPr/>
                    <a:lstStyle/>
                    <a:p>
                      <a:pPr algn="ctr"/>
                      <a:r>
                        <a:rPr kumimoji="1" lang="ja-JP" altLang="en-US" sz="1100" b="0" dirty="0">
                          <a:solidFill>
                            <a:schemeClr val="tx1"/>
                          </a:solidFill>
                          <a:latin typeface="BIZ UDPゴシック" panose="020B0400000000000000" pitchFamily="50" charset="-128"/>
                          <a:ea typeface="BIZ UDPゴシック" panose="020B0400000000000000" pitchFamily="50" charset="-128"/>
                        </a:rPr>
                        <a:t>企業名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kumimoji="1" lang="ja-JP" altLang="en-US" sz="1100" dirty="0">
                          <a:solidFill>
                            <a:schemeClr val="tx1"/>
                          </a:solidFill>
                          <a:latin typeface="BIZ UDPゴシック" panose="020B0400000000000000" pitchFamily="50" charset="-128"/>
                          <a:ea typeface="BIZ UDPゴシック" panose="020B0400000000000000" pitchFamily="50" charset="-128"/>
                        </a:rPr>
                        <a:t>住所</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691770370"/>
                  </a:ext>
                </a:extLst>
              </a:tr>
              <a:tr h="357237">
                <a:tc rowSpan="2">
                  <a:txBody>
                    <a:bodyPr/>
                    <a:lstStyle/>
                    <a:p>
                      <a:pPr algn="ctr"/>
                      <a:r>
                        <a:rPr kumimoji="1" lang="ja-JP" altLang="en-US" sz="1100" dirty="0">
                          <a:latin typeface="BIZ UDPゴシック" panose="020B0400000000000000" pitchFamily="50" charset="-128"/>
                          <a:ea typeface="BIZ UDPゴシック" panose="020B0400000000000000" pitchFamily="50" charset="-128"/>
                        </a:rPr>
                        <a:t>受講者１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latin typeface="BIZ UDPゴシック" panose="020B0400000000000000" pitchFamily="50" charset="-128"/>
                          <a:ea typeface="BIZ UDPゴシック" panose="020B0400000000000000" pitchFamily="50" charset="-128"/>
                        </a:rPr>
                        <a:t>部門・役職名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050" dirty="0">
                          <a:latin typeface="BIZ UDPゴシック" panose="020B0400000000000000" pitchFamily="50" charset="-128"/>
                          <a:ea typeface="BIZ UDPゴシック" panose="020B0400000000000000" pitchFamily="50"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kumimoji="1" lang="ja-JP" altLang="en-US" sz="1050" dirty="0">
                          <a:latin typeface="BIZ UDPゴシック" panose="020B0400000000000000" pitchFamily="50" charset="-128"/>
                          <a:ea typeface="BIZ UDPゴシック" panose="020B0400000000000000" pitchFamily="50" charset="-128"/>
                        </a:rPr>
                        <a:t>氏　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15169791"/>
                  </a:ext>
                </a:extLst>
              </a:tr>
              <a:tr h="265753">
                <a:tc vMerge="1">
                  <a:txBody>
                    <a:bodyPr/>
                    <a:lstStyle/>
                    <a:p>
                      <a:endParaRPr kumimoji="1" lang="ja-JP" altLang="en-US"/>
                    </a:p>
                  </a:txBody>
                  <a:tcPr/>
                </a:tc>
                <a:tc>
                  <a:txBody>
                    <a:bodyPr/>
                    <a:lstStyle/>
                    <a:p>
                      <a:pPr algn="ctr"/>
                      <a:r>
                        <a:rPr kumimoji="1" lang="ja-JP" altLang="en-US" sz="1100" dirty="0">
                          <a:latin typeface="BIZ UDPゴシック" panose="020B0400000000000000" pitchFamily="50" charset="-128"/>
                          <a:ea typeface="BIZ UDPゴシック" panose="020B0400000000000000" pitchFamily="50" charset="-128"/>
                        </a:rPr>
                        <a:t>連　絡　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endParaRPr kumimoji="1" lang="ja-JP" altLang="en-US" sz="105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50" dirty="0">
                          <a:latin typeface="BIZ UDPゴシック" panose="020B0400000000000000" pitchFamily="50" charset="-128"/>
                          <a:ea typeface="BIZ UDPゴシック" panose="020B0400000000000000" pitchFamily="50" charset="-128"/>
                        </a:rPr>
                        <a:t>E-mail</a:t>
                      </a:r>
                      <a:endParaRPr kumimoji="1" lang="ja-JP" altLang="en-US" sz="105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52064732"/>
                  </a:ext>
                </a:extLst>
              </a:tr>
              <a:tr h="357237">
                <a:tc rowSpan="2">
                  <a:txBody>
                    <a:bodyPr/>
                    <a:lstStyle/>
                    <a:p>
                      <a:pPr algn="ctr"/>
                      <a:r>
                        <a:rPr kumimoji="1" lang="ja-JP" altLang="en-US" sz="1100" dirty="0">
                          <a:latin typeface="BIZ UDPゴシック" panose="020B0400000000000000" pitchFamily="50" charset="-128"/>
                          <a:ea typeface="BIZ UDPゴシック" panose="020B0400000000000000" pitchFamily="50" charset="-128"/>
                        </a:rPr>
                        <a:t>受講者２</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latin typeface="BIZ UDPゴシック" panose="020B0400000000000000" pitchFamily="50" charset="-128"/>
                          <a:ea typeface="BIZ UDPゴシック" panose="020B0400000000000000" pitchFamily="50" charset="-128"/>
                        </a:rPr>
                        <a:t>部門・役職名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050" dirty="0">
                          <a:latin typeface="BIZ UDPゴシック" panose="020B0400000000000000" pitchFamily="50" charset="-128"/>
                          <a:ea typeface="BIZ UDPゴシック" panose="020B0400000000000000" pitchFamily="50"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kumimoji="1" lang="ja-JP" altLang="en-US" sz="1050" dirty="0">
                          <a:latin typeface="BIZ UDPゴシック" panose="020B0400000000000000" pitchFamily="50" charset="-128"/>
                          <a:ea typeface="BIZ UDPゴシック" panose="020B0400000000000000" pitchFamily="50" charset="-128"/>
                        </a:rPr>
                        <a:t>氏　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62812283"/>
                  </a:ext>
                </a:extLst>
              </a:tr>
              <a:tr h="253399">
                <a:tc vMerge="1">
                  <a:txBody>
                    <a:bodyPr/>
                    <a:lstStyle/>
                    <a:p>
                      <a:endParaRPr kumimoji="1" lang="ja-JP" altLang="en-US"/>
                    </a:p>
                  </a:txBody>
                  <a:tcPr/>
                </a:tc>
                <a:tc>
                  <a:txBody>
                    <a:bodyPr/>
                    <a:lstStyle/>
                    <a:p>
                      <a:pPr algn="ctr"/>
                      <a:r>
                        <a:rPr kumimoji="1" lang="ja-JP" altLang="en-US" sz="1100" dirty="0">
                          <a:latin typeface="BIZ UDPゴシック" panose="020B0400000000000000" pitchFamily="50" charset="-128"/>
                          <a:ea typeface="BIZ UDPゴシック" panose="020B0400000000000000" pitchFamily="50" charset="-128"/>
                        </a:rPr>
                        <a:t>連　絡　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endParaRPr kumimoji="1" lang="ja-JP" altLang="en-US" sz="105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50" dirty="0">
                          <a:latin typeface="BIZ UDPゴシック" panose="020B0400000000000000" pitchFamily="50" charset="-128"/>
                          <a:ea typeface="BIZ UDPゴシック" panose="020B0400000000000000" pitchFamily="50" charset="-128"/>
                        </a:rPr>
                        <a:t>E-mail</a:t>
                      </a:r>
                      <a:endParaRPr kumimoji="1" lang="ja-JP" altLang="en-US" sz="105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9311217"/>
                  </a:ext>
                </a:extLst>
              </a:tr>
            </a:tbl>
          </a:graphicData>
        </a:graphic>
      </p:graphicFrame>
      <p:sp>
        <p:nvSpPr>
          <p:cNvPr id="12" name="テキスト ボックス 11">
            <a:extLst>
              <a:ext uri="{FF2B5EF4-FFF2-40B4-BE49-F238E27FC236}">
                <a16:creationId xmlns:a16="http://schemas.microsoft.com/office/drawing/2014/main" id="{B4CD3DF0-F24B-0FEF-DB93-F88DA7719418}"/>
              </a:ext>
            </a:extLst>
          </p:cNvPr>
          <p:cNvSpPr txBox="1"/>
          <p:nvPr/>
        </p:nvSpPr>
        <p:spPr>
          <a:xfrm>
            <a:off x="193716" y="2242394"/>
            <a:ext cx="6346791" cy="946413"/>
          </a:xfrm>
          <a:prstGeom prst="rect">
            <a:avLst/>
          </a:prstGeom>
          <a:noFill/>
        </p:spPr>
        <p:txBody>
          <a:bodyPr wrap="square" rtlCol="0">
            <a:spAutoFit/>
          </a:bodyPr>
          <a:lstStyle/>
          <a:p>
            <a:r>
              <a:rPr lang="ja-JP" altLang="en-US" sz="1200" dirty="0">
                <a:latin typeface="BIZ UDゴシック" panose="020B0400000000000000" pitchFamily="49" charset="-128"/>
                <a:ea typeface="BIZ UDゴシック" panose="020B0400000000000000" pitchFamily="49" charset="-128"/>
              </a:rPr>
              <a:t>■ 配信期間　２０２５</a:t>
            </a:r>
            <a:r>
              <a:rPr lang="ja-JP" altLang="en-US" sz="1200" dirty="0">
                <a:latin typeface="BIZ UDゴシック" panose="020B0400000000000000" pitchFamily="49" charset="-128"/>
                <a:ea typeface="BIZ UDゴシック" panose="020B0400000000000000" pitchFamily="49" charset="-128"/>
                <a:cs typeface="Times New Roman" panose="02020603050405020304" pitchFamily="18" charset="0"/>
              </a:rPr>
              <a:t>年７月１７</a:t>
            </a:r>
            <a:r>
              <a:rPr kumimoji="1" lang="ja-JP" altLang="en-US" sz="120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日（木）～８月１日（金）</a:t>
            </a:r>
            <a:endParaRPr lang="en-US" altLang="ja-JP" sz="1200" dirty="0">
              <a:latin typeface="BIZ UDゴシック" panose="020B0400000000000000" pitchFamily="49" charset="-128"/>
              <a:ea typeface="BIZ UDゴシック" panose="020B0400000000000000" pitchFamily="49" charset="-128"/>
            </a:endParaRPr>
          </a:p>
          <a:p>
            <a:pPr>
              <a:lnSpc>
                <a:spcPts val="900"/>
              </a:lnSpc>
            </a:pPr>
            <a:r>
              <a:rPr lang="ja-JP" altLang="en-US" sz="1200" dirty="0">
                <a:latin typeface="BIZ UDゴシック" panose="020B0400000000000000" pitchFamily="49" charset="-128"/>
                <a:ea typeface="BIZ UDゴシック" panose="020B0400000000000000" pitchFamily="49" charset="-128"/>
              </a:rPr>
              <a:t>　</a:t>
            </a:r>
            <a:endParaRPr lang="en-US" altLang="ja-JP" sz="1200" dirty="0">
              <a:latin typeface="BIZ UDゴシック" panose="020B0400000000000000" pitchFamily="49" charset="-128"/>
              <a:ea typeface="BIZ UDゴシック" panose="020B0400000000000000" pitchFamily="49" charset="-128"/>
            </a:endParaRPr>
          </a:p>
          <a:p>
            <a:r>
              <a:rPr lang="ja-JP" altLang="en-US" sz="1200" dirty="0">
                <a:latin typeface="BIZ UDゴシック" panose="020B0400000000000000" pitchFamily="49" charset="-128"/>
                <a:ea typeface="BIZ UDゴシック" panose="020B0400000000000000" pitchFamily="49" charset="-128"/>
              </a:rPr>
              <a:t>■ 受講方法　</a:t>
            </a:r>
            <a:r>
              <a:rPr lang="en-US" altLang="ja-JP" sz="1200" dirty="0">
                <a:latin typeface="BIZ UDゴシック" panose="020B0400000000000000" pitchFamily="49" charset="-128"/>
                <a:ea typeface="BIZ UDゴシック" panose="020B0400000000000000" pitchFamily="49" charset="-128"/>
              </a:rPr>
              <a:t>YouTube</a:t>
            </a:r>
            <a:r>
              <a:rPr lang="ja-JP" altLang="en-US" sz="1200" dirty="0">
                <a:latin typeface="BIZ UDゴシック" panose="020B0400000000000000" pitchFamily="49" charset="-128"/>
                <a:ea typeface="BIZ UDゴシック" panose="020B0400000000000000" pitchFamily="49" charset="-128"/>
              </a:rPr>
              <a:t>を利用した視聴者限定配信です（聴講の申込が必要です。）</a:t>
            </a:r>
            <a:endParaRPr lang="en-US" altLang="ja-JP" sz="1200" dirty="0">
              <a:latin typeface="BIZ UDゴシック" panose="020B0400000000000000" pitchFamily="49" charset="-128"/>
              <a:ea typeface="BIZ UDゴシック" panose="020B0400000000000000" pitchFamily="49" charset="-128"/>
            </a:endParaRPr>
          </a:p>
          <a:p>
            <a:r>
              <a:rPr lang="ja-JP" altLang="en-US" sz="1200" dirty="0">
                <a:latin typeface="BIZ UDゴシック" panose="020B0400000000000000" pitchFamily="49" charset="-128"/>
                <a:ea typeface="BIZ UDゴシック" panose="020B0400000000000000" pitchFamily="49" charset="-128"/>
              </a:rPr>
              <a:t>　　　　　　 録画された講演を視聴いただきます。視聴時間は</a:t>
            </a:r>
            <a:r>
              <a:rPr lang="en-US" altLang="ja-JP" sz="1200" dirty="0">
                <a:latin typeface="BIZ UDゴシック" panose="020B0400000000000000" pitchFamily="49" charset="-128"/>
                <a:ea typeface="BIZ UDゴシック" panose="020B0400000000000000" pitchFamily="49" charset="-128"/>
              </a:rPr>
              <a:t>1</a:t>
            </a:r>
            <a:r>
              <a:rPr lang="ja-JP" altLang="en-US" sz="1200" dirty="0">
                <a:latin typeface="BIZ UDゴシック" panose="020B0400000000000000" pitchFamily="49" charset="-128"/>
                <a:ea typeface="BIZ UDゴシック" panose="020B0400000000000000" pitchFamily="49" charset="-128"/>
              </a:rPr>
              <a:t>講演</a:t>
            </a:r>
            <a:r>
              <a:rPr lang="en-US" altLang="ja-JP" sz="1200" dirty="0">
                <a:latin typeface="BIZ UDゴシック" panose="020B0400000000000000" pitchFamily="49" charset="-128"/>
                <a:ea typeface="BIZ UDゴシック" panose="020B0400000000000000" pitchFamily="49" charset="-128"/>
              </a:rPr>
              <a:t>15</a:t>
            </a:r>
            <a:r>
              <a:rPr lang="ja-JP" altLang="en-US" sz="1200" dirty="0">
                <a:latin typeface="BIZ UDゴシック" panose="020B0400000000000000" pitchFamily="49" charset="-128"/>
                <a:ea typeface="BIZ UDゴシック" panose="020B0400000000000000" pitchFamily="49" charset="-128"/>
              </a:rPr>
              <a:t>分～</a:t>
            </a:r>
            <a:r>
              <a:rPr lang="en-US" altLang="ja-JP" sz="1200" dirty="0">
                <a:latin typeface="BIZ UDゴシック" panose="020B0400000000000000" pitchFamily="49" charset="-128"/>
                <a:ea typeface="BIZ UDゴシック" panose="020B0400000000000000" pitchFamily="49" charset="-128"/>
              </a:rPr>
              <a:t>20</a:t>
            </a:r>
            <a:r>
              <a:rPr lang="ja-JP" altLang="en-US" sz="1200" dirty="0">
                <a:latin typeface="BIZ UDゴシック" panose="020B0400000000000000" pitchFamily="49" charset="-128"/>
                <a:ea typeface="BIZ UDゴシック" panose="020B0400000000000000" pitchFamily="49" charset="-128"/>
              </a:rPr>
              <a:t>分です。</a:t>
            </a:r>
            <a:endParaRPr lang="en-US" altLang="ja-JP" sz="1200" dirty="0">
              <a:latin typeface="BIZ UDゴシック" panose="020B0400000000000000" pitchFamily="49" charset="-128"/>
              <a:ea typeface="BIZ UDゴシック" panose="020B0400000000000000" pitchFamily="49" charset="-128"/>
            </a:endParaRPr>
          </a:p>
          <a:p>
            <a:r>
              <a:rPr lang="en-US" altLang="ja-JP" sz="1200" dirty="0">
                <a:latin typeface="BIZ UDゴシック" panose="020B0400000000000000" pitchFamily="49" charset="-128"/>
                <a:ea typeface="BIZ UDゴシック" panose="020B0400000000000000" pitchFamily="49" charset="-128"/>
              </a:rPr>
              <a:t>   </a:t>
            </a:r>
            <a:r>
              <a:rPr lang="ja-JP" altLang="en-US" sz="1200" dirty="0">
                <a:latin typeface="BIZ UDゴシック" panose="020B0400000000000000" pitchFamily="49" charset="-128"/>
                <a:ea typeface="BIZ UDゴシック" panose="020B0400000000000000" pitchFamily="49" charset="-128"/>
              </a:rPr>
              <a:t>　　　　　受講申し込みされた方へ、開催日の前日までに視聴用</a:t>
            </a:r>
            <a:r>
              <a:rPr lang="en-US" altLang="ja-JP" sz="1200" dirty="0">
                <a:latin typeface="BIZ UDゴシック" panose="020B0400000000000000" pitchFamily="49" charset="-128"/>
                <a:ea typeface="BIZ UDゴシック" panose="020B0400000000000000" pitchFamily="49" charset="-128"/>
              </a:rPr>
              <a:t>URL</a:t>
            </a:r>
            <a:r>
              <a:rPr lang="ja-JP" altLang="en-US" sz="1200" dirty="0">
                <a:latin typeface="BIZ UDゴシック" panose="020B0400000000000000" pitchFamily="49" charset="-128"/>
                <a:ea typeface="BIZ UDゴシック" panose="020B0400000000000000" pitchFamily="49" charset="-128"/>
              </a:rPr>
              <a:t>をお送りします。</a:t>
            </a:r>
            <a:endParaRPr lang="en-US" altLang="ja-JP" sz="1200" dirty="0">
              <a:latin typeface="BIZ UDゴシック" panose="020B0400000000000000" pitchFamily="49" charset="-128"/>
              <a:ea typeface="BIZ UDゴシック" panose="020B0400000000000000" pitchFamily="49" charset="-128"/>
            </a:endParaRPr>
          </a:p>
        </p:txBody>
      </p:sp>
      <p:sp>
        <p:nvSpPr>
          <p:cNvPr id="6" name="Text Box 1036">
            <a:extLst>
              <a:ext uri="{FF2B5EF4-FFF2-40B4-BE49-F238E27FC236}">
                <a16:creationId xmlns:a16="http://schemas.microsoft.com/office/drawing/2014/main" id="{0CCE224D-18C4-2A01-1634-068E2583A17B}"/>
              </a:ext>
            </a:extLst>
          </p:cNvPr>
          <p:cNvSpPr txBox="1">
            <a:spLocks noChangeArrowheads="1"/>
          </p:cNvSpPr>
          <p:nvPr/>
        </p:nvSpPr>
        <p:spPr bwMode="auto">
          <a:xfrm>
            <a:off x="136337" y="8587961"/>
            <a:ext cx="6843697" cy="1266371"/>
          </a:xfrm>
          <a:prstGeom prst="rect">
            <a:avLst/>
          </a:prstGeom>
          <a:noFill/>
          <a:ln>
            <a:noFill/>
          </a:ln>
        </p:spPr>
        <p:txBody>
          <a:bodyPr wrap="square" lIns="80644" tIns="40322" rIns="80644" bIns="40322">
            <a:spAutoFit/>
          </a:bodyPr>
          <a:lstStyle>
            <a:lvl1pPr eaLnBrk="0" hangingPunct="0">
              <a:defRPr kumimoji="1" sz="800">
                <a:solidFill>
                  <a:schemeClr val="tx1"/>
                </a:solidFill>
                <a:latin typeface="Arial" charset="0"/>
                <a:ea typeface="ＭＳ Ｐゴシック" charset="-128"/>
              </a:defRPr>
            </a:lvl1pPr>
            <a:lvl2pPr marL="742950" indent="-285750" eaLnBrk="0" hangingPunct="0">
              <a:defRPr kumimoji="1" sz="800">
                <a:solidFill>
                  <a:schemeClr val="tx1"/>
                </a:solidFill>
                <a:latin typeface="Arial" charset="0"/>
                <a:ea typeface="ＭＳ Ｐゴシック" charset="-128"/>
              </a:defRPr>
            </a:lvl2pPr>
            <a:lvl3pPr marL="1143000" indent="-228600" eaLnBrk="0" hangingPunct="0">
              <a:defRPr kumimoji="1" sz="800">
                <a:solidFill>
                  <a:schemeClr val="tx1"/>
                </a:solidFill>
                <a:latin typeface="Arial" charset="0"/>
                <a:ea typeface="ＭＳ Ｐゴシック" charset="-128"/>
              </a:defRPr>
            </a:lvl3pPr>
            <a:lvl4pPr marL="1600200" indent="-228600" eaLnBrk="0" hangingPunct="0">
              <a:defRPr kumimoji="1" sz="800">
                <a:solidFill>
                  <a:schemeClr val="tx1"/>
                </a:solidFill>
                <a:latin typeface="Arial" charset="0"/>
                <a:ea typeface="ＭＳ Ｐゴシック" charset="-128"/>
              </a:defRPr>
            </a:lvl4pPr>
            <a:lvl5pPr marL="2057400" indent="-228600" eaLnBrk="0" hangingPunct="0">
              <a:defRPr kumimoji="1" sz="800">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sz="800">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sz="800">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sz="800">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sz="800">
                <a:solidFill>
                  <a:schemeClr val="tx1"/>
                </a:solidFill>
                <a:latin typeface="Arial" charset="0"/>
                <a:ea typeface="ＭＳ Ｐゴシック" charset="-128"/>
              </a:defRPr>
            </a:lvl9pPr>
          </a:lstStyle>
          <a:p>
            <a:pPr eaLnBrk="1" hangingPunct="1">
              <a:defRPr/>
            </a:pPr>
            <a:r>
              <a:rPr lang="ja-JP" altLang="en-US" sz="1100" dirty="0">
                <a:latin typeface="BIZ UDゴシック" panose="020B0400000000000000" pitchFamily="49" charset="-128"/>
                <a:ea typeface="BIZ UDゴシック" panose="020B0400000000000000" pitchFamily="49" charset="-128"/>
              </a:rPr>
              <a:t>申込方法　受講申込書に入力のうえ、メール（</a:t>
            </a:r>
            <a:r>
              <a:rPr lang="en-US" altLang="ja-JP" sz="1100" dirty="0">
                <a:latin typeface="BIZ UDゴシック" panose="020B0400000000000000" pitchFamily="49" charset="-128"/>
                <a:ea typeface="BIZ UDゴシック" panose="020B0400000000000000" pitchFamily="49" charset="-128"/>
              </a:rPr>
              <a:t>sangaku@saitama-j.or.jp</a:t>
            </a:r>
            <a:r>
              <a:rPr lang="ja-JP" altLang="en-US" sz="1100" dirty="0">
                <a:latin typeface="BIZ UDゴシック" panose="020B0400000000000000" pitchFamily="49" charset="-128"/>
                <a:ea typeface="BIZ UDゴシック" panose="020B0400000000000000" pitchFamily="49" charset="-128"/>
              </a:rPr>
              <a:t>）にてお送りいただくか、</a:t>
            </a:r>
            <a:endParaRPr lang="en-US" altLang="ja-JP" sz="1100" dirty="0">
              <a:latin typeface="BIZ UDゴシック" panose="020B0400000000000000" pitchFamily="49" charset="-128"/>
              <a:ea typeface="BIZ UDゴシック" panose="020B0400000000000000" pitchFamily="49" charset="-128"/>
            </a:endParaRPr>
          </a:p>
          <a:p>
            <a:pPr eaLnBrk="1" hangingPunct="1">
              <a:defRPr/>
            </a:pPr>
            <a:r>
              <a:rPr lang="ja-JP" altLang="en-US" sz="1100" dirty="0">
                <a:latin typeface="BIZ UDゴシック" panose="020B0400000000000000" pitchFamily="49" charset="-128"/>
                <a:ea typeface="BIZ UDゴシック" panose="020B0400000000000000" pitchFamily="49" charset="-128"/>
              </a:rPr>
              <a:t>　　　　　下記申し込みフォームからお申し込みください。　</a:t>
            </a:r>
            <a:endParaRPr lang="en-US" altLang="ja-JP" sz="1100" dirty="0">
              <a:latin typeface="BIZ UDゴシック" panose="020B0400000000000000" pitchFamily="49" charset="-128"/>
              <a:ea typeface="BIZ UDゴシック" panose="020B0400000000000000" pitchFamily="49" charset="-128"/>
            </a:endParaRPr>
          </a:p>
          <a:p>
            <a:pPr eaLnBrk="1" hangingPunct="1">
              <a:defRPr/>
            </a:pPr>
            <a:r>
              <a:rPr lang="ja-JP" altLang="en-US" sz="1100" dirty="0">
                <a:latin typeface="BIZ UDゴシック" panose="020B0400000000000000" pitchFamily="49" charset="-128"/>
                <a:ea typeface="BIZ UDゴシック" panose="020B0400000000000000" pitchFamily="49" charset="-128"/>
              </a:rPr>
              <a:t>　　　　　</a:t>
            </a:r>
            <a:r>
              <a:rPr lang="en-US" altLang="ja-JP" sz="1100" dirty="0">
                <a:latin typeface="BIZ UDゴシック" panose="020B0400000000000000" pitchFamily="49" charset="-128"/>
                <a:ea typeface="BIZ UDゴシック" panose="020B0400000000000000" pitchFamily="49" charset="-128"/>
              </a:rPr>
              <a:t>https://forms.gle/W5RD4PHgEmCTtGAr8</a:t>
            </a:r>
          </a:p>
          <a:p>
            <a:pPr eaLnBrk="1" hangingPunct="1">
              <a:defRPr/>
            </a:pPr>
            <a:endParaRPr lang="en-US" altLang="ja-JP" sz="1100" dirty="0">
              <a:latin typeface="BIZ UDゴシック" panose="020B0400000000000000" pitchFamily="49" charset="-128"/>
              <a:ea typeface="BIZ UDゴシック" panose="020B0400000000000000" pitchFamily="49" charset="-128"/>
            </a:endParaRPr>
          </a:p>
          <a:p>
            <a:pPr eaLnBrk="1" hangingPunct="1">
              <a:defRPr/>
            </a:pPr>
            <a:r>
              <a:rPr lang="ja-JP" altLang="en-US" sz="1100" dirty="0">
                <a:latin typeface="BIZ UDゴシック" panose="020B0400000000000000" pitchFamily="49" charset="-128"/>
                <a:ea typeface="BIZ UDゴシック" panose="020B0400000000000000" pitchFamily="49" charset="-128"/>
              </a:rPr>
              <a:t>問合せ先　（公財）埼玉県産業振興公社　産学・知財支援グループ　担当：藤井</a:t>
            </a:r>
            <a:endParaRPr lang="en-US" altLang="ja-JP" sz="1100" dirty="0">
              <a:latin typeface="BIZ UDゴシック" panose="020B0400000000000000" pitchFamily="49" charset="-128"/>
              <a:ea typeface="BIZ UDゴシック" panose="020B0400000000000000" pitchFamily="49" charset="-128"/>
            </a:endParaRPr>
          </a:p>
          <a:p>
            <a:pPr eaLnBrk="1" hangingPunct="1">
              <a:defRPr/>
            </a:pPr>
            <a:r>
              <a:rPr lang="ja-JP" altLang="en-US" sz="1100" dirty="0">
                <a:latin typeface="BIZ UDゴシック" panose="020B0400000000000000" pitchFamily="49" charset="-128"/>
                <a:ea typeface="BIZ UDゴシック" panose="020B0400000000000000" pitchFamily="49" charset="-128"/>
              </a:rPr>
              <a:t>　　　</a:t>
            </a:r>
            <a:r>
              <a:rPr lang="en-US" altLang="ja-JP" sz="1100" dirty="0">
                <a:latin typeface="BIZ UDゴシック" panose="020B0400000000000000" pitchFamily="49" charset="-128"/>
                <a:ea typeface="BIZ UDゴシック" panose="020B0400000000000000" pitchFamily="49" charset="-128"/>
              </a:rPr>
              <a:t>  </a:t>
            </a:r>
            <a:r>
              <a:rPr lang="ja-JP" altLang="en-US" sz="1100" dirty="0">
                <a:latin typeface="BIZ UDゴシック" panose="020B0400000000000000" pitchFamily="49" charset="-128"/>
                <a:ea typeface="BIZ UDゴシック" panose="020B0400000000000000" pitchFamily="49" charset="-128"/>
              </a:rPr>
              <a:t>　</a:t>
            </a:r>
            <a:r>
              <a:rPr lang="en-US" altLang="ja-JP" sz="1100" dirty="0">
                <a:latin typeface="BIZ UDゴシック" panose="020B0400000000000000" pitchFamily="49" charset="-128"/>
                <a:ea typeface="BIZ UDゴシック" panose="020B0400000000000000" pitchFamily="49" charset="-128"/>
              </a:rPr>
              <a:t>TEL</a:t>
            </a:r>
            <a:r>
              <a:rPr lang="ja-JP" altLang="en-US" sz="1100" dirty="0">
                <a:latin typeface="BIZ UDゴシック" panose="020B0400000000000000" pitchFamily="49" charset="-128"/>
                <a:ea typeface="BIZ UDゴシック" panose="020B0400000000000000" pitchFamily="49" charset="-128"/>
              </a:rPr>
              <a:t>　</a:t>
            </a:r>
            <a:r>
              <a:rPr lang="en-US" altLang="ja-JP" sz="1100" dirty="0">
                <a:latin typeface="BIZ UDゴシック" panose="020B0400000000000000" pitchFamily="49" charset="-128"/>
                <a:ea typeface="BIZ UDゴシック" panose="020B0400000000000000" pitchFamily="49" charset="-128"/>
              </a:rPr>
              <a:t>048-857-3901</a:t>
            </a:r>
            <a:r>
              <a:rPr lang="ja-JP" altLang="en-US" sz="1100" dirty="0">
                <a:latin typeface="BIZ UDゴシック" panose="020B0400000000000000" pitchFamily="49" charset="-128"/>
                <a:ea typeface="BIZ UDゴシック" panose="020B0400000000000000" pitchFamily="49" charset="-128"/>
              </a:rPr>
              <a:t>　</a:t>
            </a:r>
            <a:r>
              <a:rPr lang="en-US" altLang="ja-JP" sz="1100" dirty="0">
                <a:latin typeface="BIZ UDゴシック" panose="020B0400000000000000" pitchFamily="49" charset="-128"/>
                <a:ea typeface="BIZ UDゴシック" panose="020B0400000000000000" pitchFamily="49" charset="-128"/>
              </a:rPr>
              <a:t>E-mail</a:t>
            </a:r>
            <a:r>
              <a:rPr lang="ja-JP" altLang="en-US" sz="1100" dirty="0">
                <a:latin typeface="BIZ UDゴシック" panose="020B0400000000000000" pitchFamily="49" charset="-128"/>
                <a:ea typeface="BIZ UDゴシック" panose="020B0400000000000000" pitchFamily="49" charset="-128"/>
              </a:rPr>
              <a:t>　</a:t>
            </a:r>
            <a:r>
              <a:rPr lang="en-US" altLang="ja-JP" sz="1100" dirty="0">
                <a:latin typeface="BIZ UDゴシック" panose="020B0400000000000000" pitchFamily="49" charset="-128"/>
                <a:ea typeface="BIZ UDゴシック" panose="020B0400000000000000" pitchFamily="49" charset="-128"/>
              </a:rPr>
              <a:t>sangaku@saitama-j.or.jp</a:t>
            </a:r>
          </a:p>
          <a:p>
            <a:pPr eaLnBrk="1" hangingPunct="1">
              <a:defRPr/>
            </a:pPr>
            <a:endParaRPr lang="en-US" altLang="ja-JP" sz="1100" dirty="0">
              <a:latin typeface="BIZ UDゴシック" panose="020B0400000000000000" pitchFamily="49" charset="-128"/>
              <a:ea typeface="BIZ UDゴシック" panose="020B0400000000000000" pitchFamily="49" charset="-128"/>
            </a:endParaRPr>
          </a:p>
        </p:txBody>
      </p:sp>
      <p:pic>
        <p:nvPicPr>
          <p:cNvPr id="5" name="図 4">
            <a:extLst>
              <a:ext uri="{FF2B5EF4-FFF2-40B4-BE49-F238E27FC236}">
                <a16:creationId xmlns:a16="http://schemas.microsoft.com/office/drawing/2014/main" id="{9263B07E-E73E-72F0-D5F3-F38CFC426AC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9304" y="152427"/>
            <a:ext cx="6346792" cy="1067173"/>
          </a:xfrm>
          <a:prstGeom prst="rect">
            <a:avLst/>
          </a:prstGeom>
          <a:noFill/>
          <a:ln>
            <a:noFill/>
          </a:ln>
        </p:spPr>
      </p:pic>
      <p:sp>
        <p:nvSpPr>
          <p:cNvPr id="8" name="テキスト ボックス 1">
            <a:extLst>
              <a:ext uri="{FF2B5EF4-FFF2-40B4-BE49-F238E27FC236}">
                <a16:creationId xmlns:a16="http://schemas.microsoft.com/office/drawing/2014/main" id="{6A2C18E7-6774-62C0-A06A-68C742F60D71}"/>
              </a:ext>
            </a:extLst>
          </p:cNvPr>
          <p:cNvSpPr txBox="1"/>
          <p:nvPr/>
        </p:nvSpPr>
        <p:spPr>
          <a:xfrm>
            <a:off x="405256" y="368286"/>
            <a:ext cx="6346792" cy="830997"/>
          </a:xfrm>
          <a:prstGeom prst="rect">
            <a:avLst/>
          </a:prstGeom>
          <a:noFill/>
          <a:ln>
            <a:noFill/>
          </a:ln>
          <a:effectLst/>
        </p:spPr>
        <p:txBody>
          <a:bodyPr rot="0" spcFirstLastPara="0" vert="horz" wrap="square" lIns="74295" tIns="8890" rIns="74295" bIns="8890" numCol="1" spcCol="0" rtlCol="0" fromWordArt="0" anchor="t" anchorCtr="0" forceAA="0" compatLnSpc="1">
            <a:prstTxWarp prst="textNoShape">
              <a:avLst/>
            </a:prstTxWarp>
            <a:noAutofit/>
          </a:bodyPr>
          <a:lstStyle/>
          <a:p>
            <a:pPr algn="ctr" fontAlgn="base" latinLnBrk="1">
              <a:lnSpc>
                <a:spcPts val="3100"/>
              </a:lnSpc>
              <a:buNone/>
            </a:pPr>
            <a:r>
              <a:rPr lang="ja-JP" altLang="en-US" sz="2800" kern="0" dirty="0">
                <a:solidFill>
                  <a:srgbClr val="000000"/>
                </a:solidFill>
                <a:effectLst>
                  <a:outerShdw blurRad="38100" dist="32004" dir="5400000" algn="tl">
                    <a:srgbClr val="000000">
                      <a:alpha val="30000"/>
                    </a:srgbClr>
                  </a:outerShdw>
                </a:effectLst>
                <a:latin typeface="Century" panose="02040604050505020304" pitchFamily="18" charset="0"/>
                <a:ea typeface="HG創英角ﾎﾟｯﾌﾟ体" panose="040B0A09000000000000" pitchFamily="49" charset="-128"/>
                <a:cs typeface="Times New Roman" panose="02020603050405020304" pitchFamily="18" charset="0"/>
              </a:rPr>
              <a:t>　第</a:t>
            </a:r>
            <a:r>
              <a:rPr lang="en-US" altLang="ja-JP" sz="2800" kern="0" dirty="0">
                <a:solidFill>
                  <a:srgbClr val="000000"/>
                </a:solidFill>
                <a:effectLst>
                  <a:outerShdw blurRad="38100" dist="32004" dir="5400000" algn="tl">
                    <a:srgbClr val="000000">
                      <a:alpha val="30000"/>
                    </a:srgbClr>
                  </a:outerShdw>
                </a:effectLst>
                <a:latin typeface="Century" panose="02040604050505020304" pitchFamily="18" charset="0"/>
                <a:ea typeface="HG創英角ﾎﾟｯﾌﾟ体" panose="040B0A09000000000000" pitchFamily="49" charset="-128"/>
                <a:cs typeface="Times New Roman" panose="02020603050405020304" pitchFamily="18" charset="0"/>
              </a:rPr>
              <a:t>1</a:t>
            </a:r>
            <a:r>
              <a:rPr lang="ja-JP" altLang="en-US" sz="2800" kern="0" dirty="0">
                <a:solidFill>
                  <a:srgbClr val="000000"/>
                </a:solidFill>
                <a:effectLst>
                  <a:outerShdw blurRad="38100" dist="32004" dir="5400000" algn="tl">
                    <a:srgbClr val="000000">
                      <a:alpha val="30000"/>
                    </a:srgbClr>
                  </a:outerShdw>
                </a:effectLst>
                <a:latin typeface="Century" panose="02040604050505020304" pitchFamily="18" charset="0"/>
                <a:ea typeface="HG創英角ﾎﾟｯﾌﾟ体" panose="040B0A09000000000000" pitchFamily="49" charset="-128"/>
                <a:cs typeface="Times New Roman" panose="02020603050405020304" pitchFamily="18" charset="0"/>
              </a:rPr>
              <a:t>回 産学連携技術シーズ発表会</a:t>
            </a:r>
            <a:endParaRPr lang="en-US" altLang="ja-JP" sz="2800" kern="0" dirty="0">
              <a:solidFill>
                <a:srgbClr val="000000"/>
              </a:solidFill>
              <a:effectLst>
                <a:outerShdw blurRad="38100" dist="32004" dir="5400000" algn="tl">
                  <a:srgbClr val="000000">
                    <a:alpha val="30000"/>
                  </a:srgbClr>
                </a:outerShdw>
              </a:effectLst>
              <a:latin typeface="Century" panose="02040604050505020304" pitchFamily="18" charset="0"/>
              <a:ea typeface="HG創英角ﾎﾟｯﾌﾟ体" panose="040B0A09000000000000" pitchFamily="49" charset="-128"/>
              <a:cs typeface="Times New Roman" panose="02020603050405020304" pitchFamily="18" charset="0"/>
            </a:endParaRPr>
          </a:p>
          <a:p>
            <a:pPr algn="ctr" fontAlgn="base" latinLnBrk="1">
              <a:lnSpc>
                <a:spcPts val="3100"/>
              </a:lnSpc>
              <a:buNone/>
            </a:pPr>
            <a:r>
              <a:rPr lang="ja-JP" altLang="en-US" sz="2500" kern="0" dirty="0">
                <a:solidFill>
                  <a:schemeClr val="accent3">
                    <a:lumMod val="75000"/>
                  </a:schemeClr>
                </a:solidFill>
                <a:effectLst>
                  <a:outerShdw blurRad="38100" dist="32004" dir="5400000" algn="tl">
                    <a:srgbClr val="000000">
                      <a:alpha val="30000"/>
                    </a:srgbClr>
                  </a:outerShdw>
                </a:effectLst>
                <a:latin typeface="Century" panose="02040604050505020304" pitchFamily="18" charset="0"/>
                <a:ea typeface="HG創英角ﾎﾟｯﾌﾟ体" panose="040B0A09000000000000" pitchFamily="49" charset="-128"/>
                <a:cs typeface="Times New Roman" panose="02020603050405020304" pitchFamily="18" charset="0"/>
              </a:rPr>
              <a:t>～ 材料・化学分野 ～</a:t>
            </a:r>
            <a:endParaRPr lang="ja-JP" sz="1500" kern="100" dirty="0">
              <a:solidFill>
                <a:srgbClr val="FF0000"/>
              </a:solidFill>
              <a:effectLst>
                <a:outerShdw blurRad="50800" dist="50800" dir="2400000" algn="ctr" rotWithShape="0">
                  <a:srgbClr val="000000">
                    <a:alpha val="43137"/>
                  </a:srgbClr>
                </a:outerShdw>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p:txBody>
      </p:sp>
      <p:graphicFrame>
        <p:nvGraphicFramePr>
          <p:cNvPr id="11" name="表 10">
            <a:extLst>
              <a:ext uri="{FF2B5EF4-FFF2-40B4-BE49-F238E27FC236}">
                <a16:creationId xmlns:a16="http://schemas.microsoft.com/office/drawing/2014/main" id="{1A9F2BC7-D108-C447-E715-787DD829538E}"/>
              </a:ext>
            </a:extLst>
          </p:cNvPr>
          <p:cNvGraphicFramePr>
            <a:graphicFrameLocks noGrp="1"/>
          </p:cNvGraphicFramePr>
          <p:nvPr>
            <p:extLst>
              <p:ext uri="{D42A27DB-BD31-4B8C-83A1-F6EECF244321}">
                <p14:modId xmlns:p14="http://schemas.microsoft.com/office/powerpoint/2010/main" val="3702765966"/>
              </p:ext>
            </p:extLst>
          </p:nvPr>
        </p:nvGraphicFramePr>
        <p:xfrm>
          <a:off x="216736" y="3188807"/>
          <a:ext cx="6376566" cy="3464613"/>
        </p:xfrm>
        <a:graphic>
          <a:graphicData uri="http://schemas.openxmlformats.org/drawingml/2006/table">
            <a:tbl>
              <a:tblPr firstRow="1" bandRow="1">
                <a:tableStyleId>{21E4AEA4-8DFA-4A89-87EB-49C32662AFE0}</a:tableStyleId>
              </a:tblPr>
              <a:tblGrid>
                <a:gridCol w="775669">
                  <a:extLst>
                    <a:ext uri="{9D8B030D-6E8A-4147-A177-3AD203B41FA5}">
                      <a16:colId xmlns:a16="http://schemas.microsoft.com/office/drawing/2014/main" val="2049953040"/>
                    </a:ext>
                  </a:extLst>
                </a:gridCol>
                <a:gridCol w="1469639">
                  <a:extLst>
                    <a:ext uri="{9D8B030D-6E8A-4147-A177-3AD203B41FA5}">
                      <a16:colId xmlns:a16="http://schemas.microsoft.com/office/drawing/2014/main" val="2601371205"/>
                    </a:ext>
                  </a:extLst>
                </a:gridCol>
                <a:gridCol w="4131258">
                  <a:extLst>
                    <a:ext uri="{9D8B030D-6E8A-4147-A177-3AD203B41FA5}">
                      <a16:colId xmlns:a16="http://schemas.microsoft.com/office/drawing/2014/main" val="2077334006"/>
                    </a:ext>
                  </a:extLst>
                </a:gridCol>
              </a:tblGrid>
              <a:tr h="416941">
                <a:tc>
                  <a:txBody>
                    <a:bodyPr/>
                    <a:lstStyle/>
                    <a:p>
                      <a:pPr algn="ctr"/>
                      <a:r>
                        <a:rPr kumimoji="1" lang="ja-JP" altLang="en-US" sz="1100" b="0" dirty="0">
                          <a:solidFill>
                            <a:schemeClr val="tx1"/>
                          </a:solidFill>
                          <a:latin typeface="BIZ UDPゴシック" panose="020B0400000000000000" pitchFamily="50" charset="-128"/>
                          <a:ea typeface="BIZ UDPゴシック" panose="020B0400000000000000" pitchFamily="50" charset="-128"/>
                        </a:rPr>
                        <a:t>講演名</a:t>
                      </a:r>
                    </a:p>
                  </a:txBody>
                  <a:tcPr anchor="ctr">
                    <a:solidFill>
                      <a:schemeClr val="accent3">
                        <a:lumMod val="60000"/>
                        <a:lumOff val="40000"/>
                      </a:schemeClr>
                    </a:solidFill>
                  </a:tcPr>
                </a:tc>
                <a:tc>
                  <a:txBody>
                    <a:bodyPr/>
                    <a:lstStyle/>
                    <a:p>
                      <a:pPr algn="ctr"/>
                      <a:r>
                        <a:rPr kumimoji="1" lang="ja-JP" altLang="en-US" sz="1100" b="0" dirty="0">
                          <a:solidFill>
                            <a:schemeClr val="tx1"/>
                          </a:solidFill>
                          <a:latin typeface="BIZ UDPゴシック" panose="020B0400000000000000" pitchFamily="50" charset="-128"/>
                          <a:ea typeface="BIZ UDPゴシック" panose="020B0400000000000000" pitchFamily="50" charset="-128"/>
                        </a:rPr>
                        <a:t>大学名</a:t>
                      </a:r>
                    </a:p>
                  </a:txBody>
                  <a:tcPr anchor="ctr">
                    <a:solidFill>
                      <a:schemeClr val="accent3">
                        <a:lumMod val="60000"/>
                        <a:lumOff val="40000"/>
                      </a:schemeClr>
                    </a:solidFill>
                  </a:tcPr>
                </a:tc>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BIZ UDPゴシック" panose="020B0400000000000000" pitchFamily="50" charset="-128"/>
                          <a:ea typeface="BIZ UDPゴシック" panose="020B0400000000000000" pitchFamily="50" charset="-128"/>
                        </a:rPr>
                        <a:t>講　演　テ　ー　マ</a:t>
                      </a:r>
                    </a:p>
                  </a:txBody>
                  <a:tcPr anchor="ctr">
                    <a:solidFill>
                      <a:schemeClr val="accent3">
                        <a:lumMod val="60000"/>
                        <a:lumOff val="40000"/>
                      </a:schemeClr>
                    </a:solidFill>
                  </a:tcPr>
                </a:tc>
                <a:extLst>
                  <a:ext uri="{0D108BD9-81ED-4DB2-BD59-A6C34878D82A}">
                    <a16:rowId xmlns:a16="http://schemas.microsoft.com/office/drawing/2014/main" val="2802578098"/>
                  </a:ext>
                </a:extLst>
              </a:tr>
              <a:tr h="402970">
                <a:tc>
                  <a:txBody>
                    <a:bodyPr/>
                    <a:lstStyle/>
                    <a:p>
                      <a:pPr algn="ctr"/>
                      <a:r>
                        <a:rPr lang="ja-JP" altLang="en-US" sz="1050" b="0" dirty="0">
                          <a:solidFill>
                            <a:schemeClr val="tx1"/>
                          </a:solidFill>
                          <a:latin typeface="BIZ UDPゴシック" panose="020B0400000000000000" pitchFamily="50" charset="-128"/>
                          <a:ea typeface="BIZ UDPゴシック" panose="020B0400000000000000" pitchFamily="50" charset="-128"/>
                        </a:rPr>
                        <a:t>第１講演</a:t>
                      </a:r>
                      <a:endParaRPr kumimoji="1" lang="ja-JP" altLang="en-US" sz="1050" b="0" dirty="0">
                        <a:latin typeface="BIZ UDPゴシック" panose="020B0400000000000000" pitchFamily="50" charset="-128"/>
                        <a:ea typeface="BIZ UDPゴシック" panose="020B0400000000000000" pitchFamily="50" charset="-128"/>
                      </a:endParaRPr>
                    </a:p>
                  </a:txBody>
                  <a:tcPr anchor="ctr">
                    <a:solidFill>
                      <a:schemeClr val="accent3">
                        <a:lumMod val="40000"/>
                        <a:lumOff val="60000"/>
                      </a:schemeClr>
                    </a:solidFill>
                  </a:tcPr>
                </a:tc>
                <a:tc>
                  <a:txBody>
                    <a:bodyPr/>
                    <a:lstStyle/>
                    <a:p>
                      <a:pPr algn="ctr"/>
                      <a:r>
                        <a:rPr kumimoji="1" lang="ja-JP" altLang="en-US" sz="1050" b="0" dirty="0">
                          <a:latin typeface="BIZ UDPゴシック" panose="020B0400000000000000" pitchFamily="50" charset="-128"/>
                          <a:ea typeface="BIZ UDPゴシック" panose="020B0400000000000000" pitchFamily="50" charset="-128"/>
                        </a:rPr>
                        <a:t>埼玉大学</a:t>
                      </a:r>
                    </a:p>
                  </a:txBody>
                  <a:tcPr anchor="ctr">
                    <a:solidFill>
                      <a:schemeClr val="accent3">
                        <a:lumMod val="40000"/>
                        <a:lumOff val="60000"/>
                      </a:schemeClr>
                    </a:solidFill>
                  </a:tcPr>
                </a:tc>
                <a:tc>
                  <a:txBody>
                    <a:bodyPr/>
                    <a:lstStyle/>
                    <a:p>
                      <a:pPr algn="l"/>
                      <a:r>
                        <a:rPr kumimoji="1" lang="ja-JP" altLang="en-US" sz="1050" b="0" dirty="0">
                          <a:latin typeface="BIZ UDPゴシック" panose="020B0400000000000000" pitchFamily="50" charset="-128"/>
                          <a:ea typeface="BIZ UDPゴシック" panose="020B0400000000000000" pitchFamily="50" charset="-128"/>
                        </a:rPr>
                        <a:t>医薬・農薬などの性能を左右する鏡像異性体の分離技術</a:t>
                      </a:r>
                    </a:p>
                  </a:txBody>
                  <a:tcPr anchor="ctr">
                    <a:solidFill>
                      <a:schemeClr val="accent3">
                        <a:lumMod val="40000"/>
                        <a:lumOff val="60000"/>
                      </a:schemeClr>
                    </a:solidFill>
                  </a:tcPr>
                </a:tc>
                <a:extLst>
                  <a:ext uri="{0D108BD9-81ED-4DB2-BD59-A6C34878D82A}">
                    <a16:rowId xmlns:a16="http://schemas.microsoft.com/office/drawing/2014/main" val="4267668241"/>
                  </a:ext>
                </a:extLst>
              </a:tr>
              <a:tr h="408208">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第２講演</a:t>
                      </a:r>
                    </a:p>
                  </a:txBody>
                  <a:tcPr anchor="ctr">
                    <a:solidFill>
                      <a:schemeClr val="accent3">
                        <a:lumMod val="20000"/>
                        <a:lumOff val="80000"/>
                      </a:schemeClr>
                    </a:solidFill>
                  </a:tcPr>
                </a:tc>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東京電機大学</a:t>
                      </a:r>
                    </a:p>
                  </a:txBody>
                  <a:tcPr anchor="ctr">
                    <a:solidFill>
                      <a:schemeClr val="accent3">
                        <a:lumMod val="20000"/>
                        <a:lumOff val="80000"/>
                      </a:schemeClr>
                    </a:solidFill>
                  </a:tcPr>
                </a:tc>
                <a:tc>
                  <a:txBody>
                    <a:bodyPr/>
                    <a:lstStyle/>
                    <a:p>
                      <a:pPr algn="l"/>
                      <a:r>
                        <a:rPr kumimoji="1" lang="ja-JP" altLang="en-US" sz="1050" b="0" dirty="0">
                          <a:latin typeface="BIZ UDPゴシック" panose="020B0400000000000000" pitchFamily="50" charset="-128"/>
                          <a:ea typeface="BIZ UDPゴシック" panose="020B0400000000000000" pitchFamily="50" charset="-128"/>
                        </a:rPr>
                        <a:t>水素センサ革命　～貴金属</a:t>
                      </a:r>
                      <a:r>
                        <a:rPr kumimoji="1" lang="en-US" altLang="ja-JP" sz="1050" b="0" dirty="0">
                          <a:latin typeface="BIZ UDPゴシック" panose="020B0400000000000000" pitchFamily="50" charset="-128"/>
                          <a:ea typeface="BIZ UDPゴシック" panose="020B0400000000000000" pitchFamily="50" charset="-128"/>
                        </a:rPr>
                        <a:t>×</a:t>
                      </a:r>
                      <a:r>
                        <a:rPr kumimoji="1" lang="ja-JP" altLang="en-US" sz="1050" b="0" dirty="0">
                          <a:latin typeface="BIZ UDPゴシック" panose="020B0400000000000000" pitchFamily="50" charset="-128"/>
                          <a:ea typeface="BIZ UDPゴシック" panose="020B0400000000000000" pitchFamily="50" charset="-128"/>
                        </a:rPr>
                        <a:t>高温動作の壁を超えた～　</a:t>
                      </a:r>
                    </a:p>
                  </a:txBody>
                  <a:tcPr anchor="ctr">
                    <a:solidFill>
                      <a:schemeClr val="accent3">
                        <a:lumMod val="20000"/>
                        <a:lumOff val="80000"/>
                      </a:schemeClr>
                    </a:solidFill>
                  </a:tcPr>
                </a:tc>
                <a:extLst>
                  <a:ext uri="{0D108BD9-81ED-4DB2-BD59-A6C34878D82A}">
                    <a16:rowId xmlns:a16="http://schemas.microsoft.com/office/drawing/2014/main" val="3655633476"/>
                  </a:ext>
                </a:extLst>
              </a:tr>
              <a:tr h="406700">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第３講演</a:t>
                      </a:r>
                    </a:p>
                  </a:txBody>
                  <a:tcPr anchor="ctr">
                    <a:solidFill>
                      <a:schemeClr val="accent3">
                        <a:lumMod val="40000"/>
                        <a:lumOff val="60000"/>
                      </a:schemeClr>
                    </a:solidFill>
                  </a:tcPr>
                </a:tc>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東京電機大学</a:t>
                      </a:r>
                    </a:p>
                  </a:txBody>
                  <a:tcPr anchor="ctr">
                    <a:solidFill>
                      <a:schemeClr val="accent3">
                        <a:lumMod val="40000"/>
                        <a:lumOff val="60000"/>
                      </a:schemeClr>
                    </a:solidFill>
                  </a:tcPr>
                </a:tc>
                <a:tc>
                  <a:txBody>
                    <a:bodyPr/>
                    <a:lstStyle/>
                    <a:p>
                      <a:pPr algn="l"/>
                      <a:r>
                        <a:rPr kumimoji="1" lang="ja-JP" altLang="en-US" sz="1050" b="0" dirty="0">
                          <a:latin typeface="BIZ UDPゴシック" panose="020B0400000000000000" pitchFamily="50" charset="-128"/>
                          <a:ea typeface="BIZ UDPゴシック" panose="020B0400000000000000" pitchFamily="50" charset="-128"/>
                        </a:rPr>
                        <a:t>エマルション革新：ナノ化への鍵は超音波</a:t>
                      </a:r>
                    </a:p>
                  </a:txBody>
                  <a:tcPr anchor="ctr">
                    <a:solidFill>
                      <a:schemeClr val="accent3">
                        <a:lumMod val="40000"/>
                        <a:lumOff val="60000"/>
                      </a:schemeClr>
                    </a:solidFill>
                  </a:tcPr>
                </a:tc>
                <a:extLst>
                  <a:ext uri="{0D108BD9-81ED-4DB2-BD59-A6C34878D82A}">
                    <a16:rowId xmlns:a16="http://schemas.microsoft.com/office/drawing/2014/main" val="550499109"/>
                  </a:ext>
                </a:extLst>
              </a:tr>
              <a:tr h="402970">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第４講演</a:t>
                      </a:r>
                    </a:p>
                  </a:txBody>
                  <a:tcPr anchor="ctr">
                    <a:solidFill>
                      <a:schemeClr val="accent3">
                        <a:lumMod val="20000"/>
                        <a:lumOff val="80000"/>
                      </a:schemeClr>
                    </a:solidFill>
                  </a:tcPr>
                </a:tc>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日本大学</a:t>
                      </a:r>
                    </a:p>
                  </a:txBody>
                  <a:tcPr anchor="ctr">
                    <a:solidFill>
                      <a:schemeClr val="accent3">
                        <a:lumMod val="20000"/>
                        <a:lumOff val="80000"/>
                      </a:schemeClr>
                    </a:solidFill>
                  </a:tcPr>
                </a:tc>
                <a:tc>
                  <a:txBody>
                    <a:bodyPr/>
                    <a:lstStyle/>
                    <a:p>
                      <a:pPr algn="l"/>
                      <a:r>
                        <a:rPr kumimoji="1" lang="ja-JP" altLang="en-US" sz="1050" b="0" dirty="0">
                          <a:latin typeface="BIZ UDPゴシック" panose="020B0400000000000000" pitchFamily="50" charset="-128"/>
                          <a:ea typeface="BIZ UDPゴシック" panose="020B0400000000000000" pitchFamily="50" charset="-128"/>
                        </a:rPr>
                        <a:t>強く、割れない、剥がれないコーティング技術</a:t>
                      </a:r>
                    </a:p>
                  </a:txBody>
                  <a:tcPr anchor="ctr">
                    <a:solidFill>
                      <a:schemeClr val="accent3">
                        <a:lumMod val="20000"/>
                        <a:lumOff val="80000"/>
                      </a:schemeClr>
                    </a:solidFill>
                  </a:tcPr>
                </a:tc>
                <a:extLst>
                  <a:ext uri="{0D108BD9-81ED-4DB2-BD59-A6C34878D82A}">
                    <a16:rowId xmlns:a16="http://schemas.microsoft.com/office/drawing/2014/main" val="4037682788"/>
                  </a:ext>
                </a:extLst>
              </a:tr>
              <a:tr h="437198">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第５講演</a:t>
                      </a:r>
                    </a:p>
                  </a:txBody>
                  <a:tcPr anchor="ctr">
                    <a:solidFill>
                      <a:schemeClr val="accent3">
                        <a:lumMod val="40000"/>
                        <a:lumOff val="60000"/>
                      </a:schemeClr>
                    </a:solidFill>
                  </a:tcPr>
                </a:tc>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日本大学</a:t>
                      </a:r>
                    </a:p>
                  </a:txBody>
                  <a:tcPr anchor="ctr">
                    <a:solidFill>
                      <a:schemeClr val="accent3">
                        <a:lumMod val="40000"/>
                        <a:lumOff val="60000"/>
                      </a:schemeClr>
                    </a:solidFill>
                  </a:tcPr>
                </a:tc>
                <a:tc>
                  <a:txBody>
                    <a:bodyPr/>
                    <a:lstStyle/>
                    <a:p>
                      <a:pPr algn="l"/>
                      <a:r>
                        <a:rPr kumimoji="1" lang="ja-JP" altLang="en-US" sz="1050" b="0" dirty="0">
                          <a:latin typeface="BIZ UDPゴシック" panose="020B0400000000000000" pitchFamily="50" charset="-128"/>
                          <a:ea typeface="BIZ UDPゴシック" panose="020B0400000000000000" pitchFamily="50" charset="-128"/>
                        </a:rPr>
                        <a:t>“捨てる物質”を資源に変える多孔質材料の力</a:t>
                      </a:r>
                    </a:p>
                  </a:txBody>
                  <a:tcPr anchor="ctr">
                    <a:solidFill>
                      <a:schemeClr val="accent3">
                        <a:lumMod val="40000"/>
                        <a:lumOff val="60000"/>
                      </a:schemeClr>
                    </a:solidFill>
                  </a:tcPr>
                </a:tc>
                <a:extLst>
                  <a:ext uri="{0D108BD9-81ED-4DB2-BD59-A6C34878D82A}">
                    <a16:rowId xmlns:a16="http://schemas.microsoft.com/office/drawing/2014/main" val="949160424"/>
                  </a:ext>
                </a:extLst>
              </a:tr>
              <a:tr h="369671">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第６講演</a:t>
                      </a:r>
                    </a:p>
                  </a:txBody>
                  <a:tcPr anchor="ctr">
                    <a:solidFill>
                      <a:schemeClr val="accent3">
                        <a:lumMod val="20000"/>
                        <a:lumOff val="80000"/>
                      </a:schemeClr>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zh-TW"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産業技術総合研究所</a:t>
                      </a:r>
                      <a:endPar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solidFill>
                      <a:schemeClr val="accent3">
                        <a:lumMod val="20000"/>
                        <a:lumOff val="80000"/>
                      </a:schemeClr>
                    </a:solidFill>
                  </a:tcPr>
                </a:tc>
                <a:tc>
                  <a:txBody>
                    <a:bodyPr/>
                    <a:lstStyle/>
                    <a:p>
                      <a:pPr algn="l"/>
                      <a:r>
                        <a:rPr kumimoji="1" lang="ja-JP" altLang="en-US" sz="1050" b="0" dirty="0">
                          <a:latin typeface="BIZ UDPゴシック" panose="020B0400000000000000" pitchFamily="50" charset="-128"/>
                          <a:ea typeface="BIZ UDPゴシック" panose="020B0400000000000000" pitchFamily="50" charset="-128"/>
                        </a:rPr>
                        <a:t>医療・ヘルスケアで使える！ナノ素材最前線</a:t>
                      </a:r>
                    </a:p>
                  </a:txBody>
                  <a:tcPr anchor="ctr">
                    <a:solidFill>
                      <a:schemeClr val="accent3">
                        <a:lumMod val="20000"/>
                        <a:lumOff val="80000"/>
                      </a:schemeClr>
                    </a:solidFill>
                  </a:tcPr>
                </a:tc>
                <a:extLst>
                  <a:ext uri="{0D108BD9-81ED-4DB2-BD59-A6C34878D82A}">
                    <a16:rowId xmlns:a16="http://schemas.microsoft.com/office/drawing/2014/main" val="2169459867"/>
                  </a:ext>
                </a:extLst>
              </a:tr>
              <a:tr h="619955">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第７講演</a:t>
                      </a:r>
                    </a:p>
                  </a:txBody>
                  <a:tcPr anchor="ctr">
                    <a:solidFill>
                      <a:schemeClr val="accent3">
                        <a:lumMod val="40000"/>
                        <a:lumOff val="60000"/>
                      </a:schemeClr>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日本原子力研究開発機構　</a:t>
                      </a:r>
                      <a:endParaRPr kumimoji="1" lang="en-US" altLang="ja-JP" sz="8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原子力科学研究所　</a:t>
                      </a:r>
                      <a:endPar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solidFill>
                      <a:schemeClr val="accent3">
                        <a:lumMod val="40000"/>
                        <a:lumOff val="60000"/>
                      </a:schemeClr>
                    </a:solidFill>
                  </a:tcPr>
                </a:tc>
                <a:tc>
                  <a:txBody>
                    <a:bodyPr/>
                    <a:lstStyle/>
                    <a:p>
                      <a:pPr algn="l"/>
                      <a:r>
                        <a:rPr kumimoji="1" lang="ja-JP" altLang="en-US" sz="1050" b="0" dirty="0">
                          <a:latin typeface="BIZ UDPゴシック" panose="020B0400000000000000" pitchFamily="50" charset="-128"/>
                          <a:ea typeface="BIZ UDPゴシック" panose="020B0400000000000000" pitchFamily="50" charset="-128"/>
                        </a:rPr>
                        <a:t>食品添加物由来の安心・安全な防食剤　</a:t>
                      </a:r>
                      <a:endParaRPr kumimoji="1" lang="en-US" altLang="ja-JP" sz="1050" b="0" dirty="0">
                        <a:latin typeface="BIZ UDPゴシック" panose="020B0400000000000000" pitchFamily="50" charset="-128"/>
                        <a:ea typeface="BIZ UDPゴシック" panose="020B0400000000000000" pitchFamily="50" charset="-128"/>
                      </a:endParaRPr>
                    </a:p>
                    <a:p>
                      <a:pPr algn="l"/>
                      <a:r>
                        <a:rPr kumimoji="1" lang="ja-JP" altLang="en-US" sz="1050" b="0" dirty="0">
                          <a:latin typeface="BIZ UDPゴシック" panose="020B0400000000000000" pitchFamily="50" charset="-128"/>
                          <a:ea typeface="BIZ UDPゴシック" panose="020B0400000000000000" pitchFamily="50" charset="-128"/>
                        </a:rPr>
                        <a:t>－排水基準をクリア、工場、食品分野、水処理に－</a:t>
                      </a:r>
                    </a:p>
                  </a:txBody>
                  <a:tcPr anchor="ctr">
                    <a:solidFill>
                      <a:schemeClr val="accent3">
                        <a:lumMod val="40000"/>
                        <a:lumOff val="60000"/>
                      </a:schemeClr>
                    </a:solidFill>
                  </a:tcPr>
                </a:tc>
                <a:extLst>
                  <a:ext uri="{0D108BD9-81ED-4DB2-BD59-A6C34878D82A}">
                    <a16:rowId xmlns:a16="http://schemas.microsoft.com/office/drawing/2014/main" val="996755906"/>
                  </a:ext>
                </a:extLst>
              </a:tr>
            </a:tbl>
          </a:graphicData>
        </a:graphic>
      </p:graphicFrame>
      <p:pic>
        <p:nvPicPr>
          <p:cNvPr id="18" name="グラフィックス 17" descr="化学研究所">
            <a:extLst>
              <a:ext uri="{FF2B5EF4-FFF2-40B4-BE49-F238E27FC236}">
                <a16:creationId xmlns:a16="http://schemas.microsoft.com/office/drawing/2014/main" id="{37198EB8-01BF-BF37-EF3B-928DA628D4F0}"/>
              </a:ext>
            </a:extLst>
          </p:cNvPr>
          <p:cNvPicPr>
            <a:picLocks noChangeAspect="1"/>
          </p:cNvPicPr>
          <p:nvPr/>
        </p:nvPicPr>
        <p:blipFill>
          <a:blip r:embed="rId3">
            <a:extLst>
              <a:ext uri="{96DAC541-7B7A-43D3-8B79-37D633B846F1}">
                <asvg:svgBlip xmlns:asvg="http://schemas.microsoft.com/office/drawing/2016/SVG/main" r:embed="rId4"/>
              </a:ext>
            </a:extLst>
          </a:blip>
          <a:srcRect l="13914" t="12876" r="17469" b="13791"/>
          <a:stretch/>
        </p:blipFill>
        <p:spPr>
          <a:xfrm>
            <a:off x="5217488" y="1188793"/>
            <a:ext cx="1428608" cy="1526807"/>
          </a:xfrm>
          <a:prstGeom prst="rect">
            <a:avLst/>
          </a:prstGeom>
        </p:spPr>
      </p:pic>
      <p:sp>
        <p:nvSpPr>
          <p:cNvPr id="20" name="テキスト ボックス 19">
            <a:extLst>
              <a:ext uri="{FF2B5EF4-FFF2-40B4-BE49-F238E27FC236}">
                <a16:creationId xmlns:a16="http://schemas.microsoft.com/office/drawing/2014/main" id="{533CF194-8B9A-CB70-56D5-D7A112A7FEBC}"/>
              </a:ext>
            </a:extLst>
          </p:cNvPr>
          <p:cNvSpPr txBox="1"/>
          <p:nvPr/>
        </p:nvSpPr>
        <p:spPr>
          <a:xfrm>
            <a:off x="0" y="-11851"/>
            <a:ext cx="1714500" cy="292388"/>
          </a:xfrm>
          <a:prstGeom prst="rect">
            <a:avLst/>
          </a:prstGeom>
          <a:solidFill>
            <a:schemeClr val="bg2">
              <a:lumMod val="50000"/>
            </a:schemeClr>
          </a:solidFill>
          <a:ln>
            <a:solidFill>
              <a:schemeClr val="tx1"/>
            </a:solidFill>
          </a:ln>
        </p:spPr>
        <p:txBody>
          <a:bodyPr wrap="square" rtlCol="0">
            <a:spAutoFit/>
          </a:bodyPr>
          <a:lstStyle/>
          <a:p>
            <a:r>
              <a:rPr kumimoji="1" lang="ja-JP" altLang="en-US" sz="1300" b="1" dirty="0"/>
              <a:t>オンライン動画配信</a:t>
            </a:r>
          </a:p>
        </p:txBody>
      </p:sp>
      <p:pic>
        <p:nvPicPr>
          <p:cNvPr id="22" name="図 21" descr="QR コード&#10;&#10;AI によって生成されたコンテンツは間違っている可能性があります。">
            <a:extLst>
              <a:ext uri="{FF2B5EF4-FFF2-40B4-BE49-F238E27FC236}">
                <a16:creationId xmlns:a16="http://schemas.microsoft.com/office/drawing/2014/main" id="{A2B2F56B-7D51-9240-CC2F-B4637D8FCC2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37774" y="8948780"/>
            <a:ext cx="702733" cy="702733"/>
          </a:xfrm>
          <a:prstGeom prst="rect">
            <a:avLst/>
          </a:prstGeom>
        </p:spPr>
      </p:pic>
    </p:spTree>
    <p:extLst>
      <p:ext uri="{BB962C8B-B14F-4D97-AF65-F5344CB8AC3E}">
        <p14:creationId xmlns:p14="http://schemas.microsoft.com/office/powerpoint/2010/main" val="577757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5">
            <a:extLst>
              <a:ext uri="{FF2B5EF4-FFF2-40B4-BE49-F238E27FC236}">
                <a16:creationId xmlns:a16="http://schemas.microsoft.com/office/drawing/2014/main" id="{35E9EEFA-D696-8311-A544-3FCDCA5D54B0}"/>
              </a:ext>
            </a:extLst>
          </p:cNvPr>
          <p:cNvGraphicFramePr>
            <a:graphicFrameLocks noGrp="1"/>
          </p:cNvGraphicFramePr>
          <p:nvPr>
            <p:extLst>
              <p:ext uri="{D42A27DB-BD31-4B8C-83A1-F6EECF244321}">
                <p14:modId xmlns:p14="http://schemas.microsoft.com/office/powerpoint/2010/main" val="1780475906"/>
              </p:ext>
            </p:extLst>
          </p:nvPr>
        </p:nvGraphicFramePr>
        <p:xfrm>
          <a:off x="0" y="1"/>
          <a:ext cx="6858000" cy="9806489"/>
        </p:xfrm>
        <a:graphic>
          <a:graphicData uri="http://schemas.openxmlformats.org/drawingml/2006/table">
            <a:tbl>
              <a:tblPr firstRow="1" bandRow="1">
                <a:tableStyleId>{5C22544A-7EE6-4342-B048-85BDC9FD1C3A}</a:tableStyleId>
              </a:tblPr>
              <a:tblGrid>
                <a:gridCol w="6858000">
                  <a:extLst>
                    <a:ext uri="{9D8B030D-6E8A-4147-A177-3AD203B41FA5}">
                      <a16:colId xmlns:a16="http://schemas.microsoft.com/office/drawing/2014/main" val="764862361"/>
                    </a:ext>
                  </a:extLst>
                </a:gridCol>
              </a:tblGrid>
              <a:tr h="445320">
                <a:tc>
                  <a:txBody>
                    <a:bodyPr/>
                    <a:lstStyle/>
                    <a:p>
                      <a:pPr algn="ctr" fontAlgn="base" latinLnBrk="1">
                        <a:lnSpc>
                          <a:spcPts val="3100"/>
                        </a:lnSpc>
                        <a:buNone/>
                      </a:pPr>
                      <a:r>
                        <a:rPr lang="ja-JP" altLang="en-US" sz="1800" u="none" kern="0" dirty="0">
                          <a:solidFill>
                            <a:srgbClr val="000000"/>
                          </a:solidFill>
                          <a:effectLst>
                            <a:outerShdw blurRad="38100" dist="32004" dir="5400000" algn="tl">
                              <a:srgbClr val="000000">
                                <a:alpha val="30000"/>
                              </a:srgbClr>
                            </a:outerShdw>
                          </a:effectLst>
                          <a:latin typeface="HGS創英角ﾎﾟｯﾌﾟ体" panose="040B0A00000000000000" pitchFamily="50" charset="-128"/>
                          <a:ea typeface="HGS創英角ﾎﾟｯﾌﾟ体" panose="040B0A00000000000000" pitchFamily="50" charset="-128"/>
                          <a:cs typeface="Times New Roman" panose="02020603050405020304" pitchFamily="18" charset="0"/>
                        </a:rPr>
                        <a:t>第</a:t>
                      </a:r>
                      <a:r>
                        <a:rPr lang="en-US" altLang="ja-JP" sz="1800" u="none" kern="0" dirty="0">
                          <a:solidFill>
                            <a:srgbClr val="000000"/>
                          </a:solidFill>
                          <a:effectLst>
                            <a:outerShdw blurRad="38100" dist="32004" dir="5400000" algn="tl">
                              <a:srgbClr val="000000">
                                <a:alpha val="30000"/>
                              </a:srgbClr>
                            </a:outerShdw>
                          </a:effectLst>
                          <a:latin typeface="HGS創英角ﾎﾟｯﾌﾟ体" panose="040B0A00000000000000" pitchFamily="50" charset="-128"/>
                          <a:ea typeface="HGS創英角ﾎﾟｯﾌﾟ体" panose="040B0A00000000000000" pitchFamily="50" charset="-128"/>
                          <a:cs typeface="Times New Roman" panose="02020603050405020304" pitchFamily="18" charset="0"/>
                        </a:rPr>
                        <a:t>1</a:t>
                      </a:r>
                      <a:r>
                        <a:rPr lang="ja-JP" altLang="en-US" sz="1800" u="none" kern="0" dirty="0">
                          <a:solidFill>
                            <a:srgbClr val="000000"/>
                          </a:solidFill>
                          <a:effectLst>
                            <a:outerShdw blurRad="38100" dist="32004" dir="5400000" algn="tl">
                              <a:srgbClr val="000000">
                                <a:alpha val="30000"/>
                              </a:srgbClr>
                            </a:outerShdw>
                          </a:effectLst>
                          <a:latin typeface="HGS創英角ﾎﾟｯﾌﾟ体" panose="040B0A00000000000000" pitchFamily="50" charset="-128"/>
                          <a:ea typeface="HGS創英角ﾎﾟｯﾌﾟ体" panose="040B0A00000000000000" pitchFamily="50" charset="-128"/>
                          <a:cs typeface="Times New Roman" panose="02020603050405020304" pitchFamily="18" charset="0"/>
                        </a:rPr>
                        <a:t>回技術シーズ発表会講演内容</a:t>
                      </a:r>
                      <a:r>
                        <a:rPr lang="ja-JP" altLang="en-US" sz="1800" u="none" kern="0" dirty="0">
                          <a:solidFill>
                            <a:schemeClr val="accent3">
                              <a:lumMod val="75000"/>
                            </a:schemeClr>
                          </a:solidFill>
                          <a:effectLst>
                            <a:outerShdw blurRad="38100" dist="32004" dir="5400000" algn="tl">
                              <a:srgbClr val="000000">
                                <a:alpha val="30000"/>
                              </a:srgbClr>
                            </a:outerShdw>
                          </a:effectLst>
                          <a:latin typeface="HGS創英角ﾎﾟｯﾌﾟ体" panose="040B0A00000000000000" pitchFamily="50" charset="-128"/>
                          <a:ea typeface="HGS創英角ﾎﾟｯﾌﾟ体" panose="040B0A00000000000000" pitchFamily="50" charset="-128"/>
                          <a:cs typeface="Times New Roman" panose="02020603050405020304" pitchFamily="18" charset="0"/>
                        </a:rPr>
                        <a:t>（材料・化学分野 ）</a:t>
                      </a:r>
                      <a:endParaRPr lang="ja-JP" altLang="ja-JP" sz="1800" u="none" kern="100" dirty="0">
                        <a:solidFill>
                          <a:srgbClr val="FF0000"/>
                        </a:solidFill>
                        <a:effectLst>
                          <a:outerShdw blurRad="50800" dist="50800" dir="2400000" algn="ctr" rotWithShape="0">
                            <a:srgbClr val="000000">
                              <a:alpha val="43137"/>
                            </a:srgbClr>
                          </a:outerShdw>
                        </a:effectLst>
                        <a:latin typeface="HGS創英角ﾎﾟｯﾌﾟ体" panose="040B0A00000000000000" pitchFamily="50" charset="-128"/>
                        <a:ea typeface="HGS創英角ﾎﾟｯﾌﾟ体" panose="040B0A00000000000000"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25757923"/>
                  </a:ext>
                </a:extLst>
              </a:tr>
              <a:tr h="12458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1" dirty="0">
                          <a:solidFill>
                            <a:schemeClr val="tx1"/>
                          </a:solidFill>
                          <a:latin typeface="BIZ UDゴシック" panose="020B0400000000000000" pitchFamily="49" charset="-128"/>
                          <a:ea typeface="BIZ UDゴシック" panose="020B0400000000000000" pitchFamily="49" charset="-128"/>
                        </a:rPr>
                        <a:t>第１講演　「医薬・農薬などの性能を左右する鏡像異性体の分離技術」</a:t>
                      </a:r>
                      <a:endParaRPr lang="en-US" altLang="ja-JP" sz="1050" b="1" dirty="0">
                        <a:solidFill>
                          <a:schemeClr val="tx1"/>
                        </a:solidFill>
                        <a:latin typeface="BIZ UDゴシック" panose="020B0400000000000000" pitchFamily="49" charset="-128"/>
                        <a:ea typeface="BIZ UDゴシック" panose="020B0400000000000000"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1" dirty="0">
                          <a:solidFill>
                            <a:schemeClr val="tx1"/>
                          </a:solidFill>
                          <a:latin typeface="BIZ UDゴシック" panose="020B0400000000000000" pitchFamily="49" charset="-128"/>
                          <a:ea typeface="BIZ UDゴシック" panose="020B0400000000000000" pitchFamily="49" charset="-128"/>
                        </a:rPr>
                        <a:t>　　　　　　　埼玉大学　工学部・准教授 小玉康一　氏</a:t>
                      </a:r>
                      <a:endParaRPr lang="en-US" altLang="ja-JP" sz="1050" b="1" dirty="0">
                        <a:solidFill>
                          <a:schemeClr val="tx1"/>
                        </a:solidFill>
                        <a:latin typeface="BIZ UDゴシック" panose="020B0400000000000000" pitchFamily="49" charset="-128"/>
                        <a:ea typeface="BIZ UDゴシック" panose="020B0400000000000000"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dirty="0">
                          <a:solidFill>
                            <a:schemeClr val="tx1"/>
                          </a:solidFill>
                          <a:latin typeface="BIZ UDゴシック" panose="020B0400000000000000" pitchFamily="49" charset="-128"/>
                          <a:ea typeface="BIZ UDゴシック" panose="020B0400000000000000" pitchFamily="49" charset="-128"/>
                        </a:rPr>
                        <a:t>医薬品、食品、農薬、香料といった分野では、分子の「利き手」にあたる鏡像異性体の違いが、効果や安全性に大きな影響を与えることがあります。そのため、目的に合った“片方の分子だけ”を選び取る分離技術が重要です。</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dirty="0">
                          <a:solidFill>
                            <a:schemeClr val="tx1"/>
                          </a:solidFill>
                          <a:latin typeface="BIZ UDゴシック" panose="020B0400000000000000" pitchFamily="49" charset="-128"/>
                          <a:ea typeface="BIZ UDゴシック" panose="020B0400000000000000" pitchFamily="49" charset="-128"/>
                        </a:rPr>
                        <a:t>本講演では、こうした鏡像異性体の分離（光学分割）技術の基礎から、従来法より工程数を削減した簡便な方法、またゲルベースの新しい分離手法までを分かりやすく紹介します。企業にとっても、製品の付加価値向上や差別化に直結する技術です。</a:t>
                      </a:r>
                      <a:endParaRPr lang="en-US" altLang="ja-JP" sz="900" b="0" dirty="0">
                        <a:solidFill>
                          <a:schemeClr val="tx1"/>
                        </a:solidFill>
                        <a:latin typeface="BIZ UDゴシック" panose="020B0400000000000000" pitchFamily="49" charset="-128"/>
                        <a:ea typeface="BIZ UDゴシック" panose="020B0400000000000000"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dirty="0">
                          <a:solidFill>
                            <a:schemeClr val="tx1"/>
                          </a:solidFill>
                          <a:latin typeface="BIZ UDゴシック" panose="020B0400000000000000" pitchFamily="49" charset="-128"/>
                          <a:ea typeface="BIZ UDゴシック" panose="020B0400000000000000" pitchFamily="49" charset="-128"/>
                        </a:rPr>
                        <a:t>■</a:t>
                      </a:r>
                      <a:r>
                        <a:rPr lang="ja-JP" altLang="en-US" sz="900" b="1" dirty="0">
                          <a:solidFill>
                            <a:schemeClr val="tx1"/>
                          </a:solidFill>
                          <a:latin typeface="BIZ UDゴシック" panose="020B0400000000000000" pitchFamily="49" charset="-128"/>
                          <a:ea typeface="BIZ UDゴシック" panose="020B0400000000000000" pitchFamily="49" charset="-128"/>
                        </a:rPr>
                        <a:t>利用が期待される用途　</a:t>
                      </a:r>
                      <a:r>
                        <a:rPr lang="ja-JP" altLang="en-US" sz="800" b="0" dirty="0">
                          <a:solidFill>
                            <a:schemeClr val="tx1"/>
                          </a:solidFill>
                          <a:latin typeface="BIZ UDゴシック" panose="020B0400000000000000" pitchFamily="49" charset="-128"/>
                          <a:ea typeface="BIZ UDゴシック" panose="020B0400000000000000" pitchFamily="49" charset="-128"/>
                        </a:rPr>
                        <a:t>・医薬品の有効成分の純度、安全性の向上　・高機能材料、機能性素材の開発　・その他農薬・食品・香料業界</a:t>
                      </a:r>
                      <a:endParaRPr lang="en-US" altLang="ja-JP" sz="800" b="0" dirty="0">
                        <a:solidFill>
                          <a:schemeClr val="tx1"/>
                        </a:solidFill>
                        <a:latin typeface="BIZ UDゴシック" panose="020B0400000000000000" pitchFamily="49" charset="-128"/>
                        <a:ea typeface="BIZ UDゴシック" panose="020B0400000000000000"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■相談できる分野や研究内容　</a:t>
                      </a: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有機材料に関する内容であれば、幅広く相談を受けることができます</a:t>
                      </a:r>
                      <a:endParaRPr kumimoji="1" lang="en-US" altLang="ja-JP"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3111168"/>
                  </a:ext>
                </a:extLst>
              </a:tr>
              <a:tr h="11974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第２講演　</a:t>
                      </a:r>
                      <a:r>
                        <a:rPr kumimoji="1" lang="ja-JP" altLang="en-US"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「水素センサ革命　～貴金属</a:t>
                      </a:r>
                      <a:r>
                        <a:rPr kumimoji="1" lang="en-US" altLang="ja-JP"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高温動作の壁を超えた～」</a:t>
                      </a:r>
                      <a:endParaRPr kumimoji="1" lang="en-US" altLang="ja-JP"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　　　　　　　東京電機大学　工学部・電気電子工学科　准教授　金杉　和弥　氏</a:t>
                      </a:r>
                      <a:endParaRPr kumimoji="1" lang="en-US" altLang="ja-JP" sz="105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水素を安全に活用するには、漏れの早期検知が不可欠です。しかし現行の水素センサは、白金やパラジウムといった高価な貴金属を使い、動作にも高温が必要なため、設置や運用にコストや安全上のハードルがあります。本講演では、貴金属を使用せず、室温で作動する新型水素センサ技術をご紹介します。従来の課題を克服しながら、導入しやすいシンプルな構造と安全性を両立。製造現場や設備保守、インフラ管理において、コストを抑えつつ爆発事故のリスクを低減するソリューションとして注目されています。</a:t>
                      </a:r>
                      <a:endParaRPr kumimoji="1" lang="en-US" altLang="ja-JP"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a:t>
                      </a:r>
                      <a:r>
                        <a:rPr kumimoji="1" lang="ja-JP" altLang="en-US" sz="80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利用が期待される用途　</a:t>
                      </a: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・高温が使えない環境での水素検知（密閉設備、屋外など）・白金やパラジウムの調達リスク低減を目指す企業</a:t>
                      </a:r>
                      <a:endParaRPr kumimoji="1" lang="en-US" altLang="ja-JP"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■相談できる分野や研究内容</a:t>
                      </a:r>
                      <a:endParaRPr kumimoji="1" lang="en-US" altLang="ja-JP" sz="80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　１．薄膜、表面改質　２．</a:t>
                      </a:r>
                      <a:r>
                        <a:rPr kumimoji="1" lang="en-US" altLang="ja-JP"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QCM</a:t>
                      </a: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型水素ガスセンサ、アモルファス炭素膜、プラズマ表面改質</a:t>
                      </a:r>
                      <a:endParaRPr kumimoji="1" lang="en-US" altLang="ja-JP"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802461"/>
                  </a:ext>
                </a:extLst>
              </a:tr>
              <a:tr h="13128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第３講演　</a:t>
                      </a:r>
                      <a:r>
                        <a:rPr kumimoji="1" lang="ja-JP" altLang="en-US"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「エマルション革新：ナノ化への鍵は超音波」</a:t>
                      </a:r>
                      <a:endParaRPr kumimoji="1" lang="en-US" altLang="ja-JP"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　　　　　　　東京電機大学　工学部・応用化学科理学系　准</a:t>
                      </a:r>
                      <a:r>
                        <a:rPr kumimoji="1" lang="zh-TW" altLang="en-US"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教授</a:t>
                      </a:r>
                      <a:r>
                        <a:rPr kumimoji="1" lang="ja-JP" altLang="en-US"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　</a:t>
                      </a:r>
                      <a:r>
                        <a:rPr kumimoji="1" lang="zh-TW" altLang="en-US"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小林　大祐　</a:t>
                      </a:r>
                      <a:r>
                        <a:rPr kumimoji="1" lang="ja-JP" altLang="en-US"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氏</a:t>
                      </a:r>
                      <a:endParaRPr kumimoji="1" lang="en-US" altLang="ja-JP"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ナノサイズの微粒子や液体の安定化は、化粧品・医薬品・食品・塗料など幅広い製品開発に不可欠です。本講演では、超音波を使って微粒子やエマルションのサイズを精密にコントロールする新技術をご紹介します。特に、低周波と高周波を段階的に使うことで、</a:t>
                      </a:r>
                      <a:r>
                        <a:rPr kumimoji="1" lang="en-US" altLang="ja-JP"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100</a:t>
                      </a: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ナノメートル前後の液滴を、界面活性剤をほとんど使わずに安定化できる方法を解説します。環境配慮型でコスト削減にも貢献するこの技術は、原料・素材の新しい加工手段として企業の製品開発にも応用可能です。</a:t>
                      </a:r>
                      <a:endParaRPr kumimoji="1" lang="en-US" altLang="ja-JP"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a:t>
                      </a:r>
                      <a:r>
                        <a:rPr kumimoji="1" lang="ja-JP" altLang="en-US" sz="80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利用が期待される用途　</a:t>
                      </a: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・化粧品・医薬品・食品向けの高機能エマルション　・環境負荷の少ない界面活性剤削減技術</a:t>
                      </a:r>
                      <a:endParaRPr kumimoji="1" lang="en-US" altLang="ja-JP"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■相談できる分野や研究内容</a:t>
                      </a:r>
                      <a:endParaRPr kumimoji="1" lang="en-US" altLang="ja-JP" sz="80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　１．超音波化学、反応工学、移動現象、水素エネルギー</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　２．超音波利用技術（有機物分解、微粒子・エマルション合成、分離システム）、水素キャリア製造・利用システム</a:t>
                      </a: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93473380"/>
                  </a:ext>
                </a:extLst>
              </a:tr>
              <a:tr h="13128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第４講演　</a:t>
                      </a:r>
                      <a:r>
                        <a:rPr kumimoji="1" lang="ja-JP" altLang="en-US" sz="105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「強く、割れない、剥がれないコーティング技術」</a:t>
                      </a:r>
                      <a:endParaRPr kumimoji="1" lang="en-US" altLang="ja-JP" sz="105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a:t>
                      </a:r>
                      <a:r>
                        <a:rPr kumimoji="1" lang="zh-CN" altLang="en-US" sz="105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日本大学　工学部生命応用化学科　教授　上野　俊吉</a:t>
                      </a:r>
                      <a:r>
                        <a:rPr kumimoji="1" lang="ja-JP" altLang="en-US" sz="105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氏</a:t>
                      </a:r>
                      <a:endParaRPr kumimoji="1" lang="en-US" altLang="ja-JP" sz="105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従来のように保護皮膜を材料に被覆するのではなく、基材と保護皮膜を一体化させる新しいコーティング技術を開発しました。</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ひび割れや剥離が起きにくく、耐久性・耐食性・硬度が飛躍的に向上します。金属やセラミックを始め、すべての基材に応用できます。</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また、通常の材料とは異なり、結晶同士が直接接触しているため、装置部品や電子デバイス材料への展開も期待されています。</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a:t>
                      </a:r>
                      <a:r>
                        <a:rPr kumimoji="1" lang="ja-JP" altLang="en-US" sz="80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利用が期待される用途　</a:t>
                      </a: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金属やセラミックス材料に関して、</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・材料や部品の腐食・摩耗・熱等による劣化を抑制し、長寿命化させる保護皮膜　　・機能界面を活用した高機能デバイス開発技術</a:t>
                      </a:r>
                      <a:endParaRPr kumimoji="1" lang="en-US" altLang="ja-JP"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■相談できる分野や研究内容</a:t>
                      </a:r>
                      <a:endParaRPr kumimoji="1" lang="en-US" altLang="ja-JP" sz="80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　１．セラミックスおよび金属材料</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　２．セラミックスおよび金属の組織制御法の開発、分析方法、皮膜形成技術、新技術を可能にする新規設備設計</a:t>
                      </a: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2271257"/>
                  </a:ext>
                </a:extLst>
              </a:tr>
              <a:tr h="15030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第５講演　「“捨てる物質”を資源に変える多孔質材料の力」</a:t>
                      </a:r>
                      <a:endParaRPr kumimoji="1" lang="en-US" altLang="ja-JP"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　　　　　　　</a:t>
                      </a:r>
                      <a:r>
                        <a:rPr kumimoji="1" lang="zh-CN" altLang="en-US"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日本大学　理工学部物質応用化学科　教授　梅垣　哲士</a:t>
                      </a:r>
                      <a:r>
                        <a:rPr kumimoji="1" lang="ja-JP" altLang="en-US"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　氏</a:t>
                      </a:r>
                      <a:endParaRPr kumimoji="1" lang="en-US" altLang="ja-JP"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環境に蓄積された</a:t>
                      </a:r>
                      <a:r>
                        <a:rPr kumimoji="1" lang="en-US" altLang="ja-JP"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CO₂</a:t>
                      </a: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やアンモニアを有効利用する方法として、多孔質材料でこれらを反応させて尿素などの有用化合物に変換する技術を開発しています。本講演では、エネルギー消費が大きい従来の高温・高圧プロセスを回避し、多孔質材料にあるナノ空間を活用することで、低温でも変換可能な新しい技術を紹介します。この技術は、省エネルギー化と環境負荷軽減に貢献し、未利用物質の資源化や、機能性材料としての応用が期待されています。</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a:t>
                      </a:r>
                      <a:r>
                        <a:rPr kumimoji="1" lang="ja-JP" altLang="en-US" sz="80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利用が期待される用途　</a:t>
                      </a: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金属やセラミックス材料に関して、</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・廃ガスや未利用物の有価資源化　・蓄熱材料や肥料など機能性素材の開発支援　・環境対策・カーボンニュートラルを目指す企業</a:t>
                      </a:r>
                      <a:endParaRPr kumimoji="1" lang="en-US" altLang="ja-JP"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■相談できる分野や研究内容</a:t>
                      </a:r>
                      <a:endParaRPr kumimoji="1" lang="en-US" altLang="ja-JP" sz="80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　１</a:t>
                      </a:r>
                      <a:r>
                        <a:rPr kumimoji="1" lang="en-US" altLang="ja-JP"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a:t>
                      </a: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　触媒，無機材料，吸着，環境，エネルギー，ナノテクノロジー</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　２</a:t>
                      </a:r>
                      <a:r>
                        <a:rPr kumimoji="1" lang="en-US" altLang="ja-JP"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a:t>
                      </a: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　触媒調製，無機材料合成，多孔質材料，ナノ空間化学，環境負荷物質（二酸化炭素，亜酸化窒素）変換，エネルギー媒体変換</a:t>
                      </a: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58955753"/>
                  </a:ext>
                </a:extLst>
              </a:tr>
              <a:tr h="11974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第６講演　「医療・ヘルスケアで使える！ナノ素材最前線」</a:t>
                      </a:r>
                      <a:endParaRPr kumimoji="1" lang="en-US" altLang="ja-JP"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　　　　　　　産業技術総合研究所材料・化学領域　材料基盤研究部門　研究グループ長　中村 真紀　氏</a:t>
                      </a:r>
                      <a:endParaRPr kumimoji="1" lang="en-US" altLang="ja-JP" sz="105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ゴシック" panose="020B0400000000000000" pitchFamily="49" charset="-128"/>
                          <a:ea typeface="BIZ UDゴシック" panose="020B0400000000000000" pitchFamily="49" charset="-128"/>
                        </a:rPr>
                        <a:t>健康長寿社会の実現に向け、医療・ヘルスケア分野において、ナノ材料技術を活用した高機能な素材やセンサの開発を進めています。</a:t>
                      </a:r>
                      <a:endParaRPr kumimoji="1" lang="en-US" altLang="ja-JP" sz="800" b="0" dirty="0">
                        <a:solidFill>
                          <a:schemeClr val="tx1"/>
                        </a:solidFill>
                        <a:latin typeface="BIZ UDゴシック" panose="020B0400000000000000" pitchFamily="49" charset="-128"/>
                        <a:ea typeface="BIZ UDゴシック" panose="020B0400000000000000"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ゴシック" panose="020B0400000000000000" pitchFamily="49" charset="-128"/>
                          <a:ea typeface="BIZ UDゴシック" panose="020B0400000000000000" pitchFamily="49" charset="-128"/>
                        </a:rPr>
                        <a:t>具体的には、体内で薬を放出する微粒子や薄膜、病原体や生体微量ガスを検出するセンサなどの開発を通じて、病気の予防・早期発見・治療や生活の質の向上を目指します。使用する素材は、リン酸カルシウム、金属ナノ粒子、半導体セラミックス、糖鎖など多岐にわたり、必要な機能に応じてカスタマイズしています。</a:t>
                      </a:r>
                      <a:endParaRPr kumimoji="1" lang="en-US" altLang="ja-JP" sz="800" b="0" dirty="0">
                        <a:solidFill>
                          <a:schemeClr val="tx1"/>
                        </a:solidFill>
                        <a:latin typeface="BIZ UDゴシック" panose="020B0400000000000000" pitchFamily="49" charset="-128"/>
                        <a:ea typeface="BIZ UDゴシック" panose="020B0400000000000000"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ゴシック" panose="020B0400000000000000" pitchFamily="49" charset="-128"/>
                          <a:ea typeface="BIZ UDゴシック" panose="020B0400000000000000" pitchFamily="49" charset="-128"/>
                        </a:rPr>
                        <a:t>■利用が期待される用途　熱膨張が問題となっている業界</a:t>
                      </a:r>
                      <a:endParaRPr kumimoji="1" lang="en-US" altLang="ja-JP" sz="800" b="0" dirty="0">
                        <a:solidFill>
                          <a:schemeClr val="tx1"/>
                        </a:solidFill>
                        <a:latin typeface="BIZ UDゴシック" panose="020B0400000000000000" pitchFamily="49" charset="-128"/>
                        <a:ea typeface="BIZ UDゴシック" panose="020B0400000000000000"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ゴシック" panose="020B0400000000000000" pitchFamily="49" charset="-128"/>
                          <a:ea typeface="BIZ UDゴシック" panose="020B0400000000000000" pitchFamily="49" charset="-128"/>
                        </a:rPr>
                        <a:t>・光プロセスを用いてデバイスを作成している半導体業界　・コネクターの接続などが問題となっている光通信業界</a:t>
                      </a:r>
                      <a:endParaRPr kumimoji="1" lang="en-US" altLang="ja-JP" sz="800" b="0" dirty="0">
                        <a:solidFill>
                          <a:schemeClr val="tx1"/>
                        </a:solidFill>
                        <a:latin typeface="BIZ UDゴシック" panose="020B0400000000000000" pitchFamily="49" charset="-128"/>
                        <a:ea typeface="BIZ UDゴシック" panose="020B0400000000000000"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ゴシック" panose="020B0400000000000000" pitchFamily="49" charset="-128"/>
                          <a:ea typeface="BIZ UDゴシック" panose="020B0400000000000000" pitchFamily="49" charset="-128"/>
                        </a:rPr>
                        <a:t>・熱膨張による応力発生が問題となっている機械・建設業界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5440304"/>
                  </a:ext>
                </a:extLst>
              </a:tr>
              <a:tr h="12334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第７講演　「食品添加物由来の安心・安全な防食剤　－排水基準をクリア、工場、食品分野、水処理に－」</a:t>
                      </a:r>
                      <a:endParaRPr kumimoji="1" lang="en-US" altLang="ja-JP" sz="105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日本原子力研究開発機構　原子力科学研究所　原子力基礎工学研究センター</a:t>
                      </a:r>
                      <a:endParaRPr kumimoji="1" lang="en-US" altLang="ja-JP" sz="105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防食材料技術開発グループ　研究員　大谷　恭平　氏</a:t>
                      </a:r>
                      <a:endParaRPr kumimoji="1" lang="en-US" altLang="ja-JP" sz="105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乳酸アルミニウムおよびモリブデン酸ナトリウムからなる排水基準がなく環境負荷の低い中性淡水中の炭素鋼の腐食を抑制する腐食抑制剤。既存の腐食抑制剤は亜鉛などの環境負荷が高く排水基準の厳しい薬品が使用されているが、本技術は食品添加物に使われるほど毒性の低い乳酸アルミニウムを使用することでそのような点をクリアした腐食抑制剤を開発した。</a:t>
                      </a:r>
                      <a:endParaRPr kumimoji="1" lang="en-US" altLang="ja-JP" sz="8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a:t>
                      </a:r>
                      <a:r>
                        <a:rPr kumimoji="1" lang="ja-JP" altLang="en-US" sz="80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利用が期待される用途</a:t>
                      </a:r>
                      <a:r>
                        <a:rPr kumimoji="1" lang="ja-JP" altLang="en-US" sz="8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a:t>
                      </a:r>
                      <a:endParaRPr kumimoji="1" lang="en-US" altLang="ja-JP" sz="8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・金属・セラミック部品の高耐食コーティング　・長寿命・高信頼性が求められる製造装置部品の表面改質</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・食品工場・飲料工場の配管・設備保護　　　　・病院・製薬工場の純水設備・滅菌水循環系　・ビル・商業施設の空調（</a:t>
                      </a:r>
                      <a:r>
                        <a:rPr kumimoji="1" lang="en-US" altLang="ja-JP" sz="8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HVAC</a:t>
                      </a:r>
                      <a:r>
                        <a:rPr kumimoji="1" lang="ja-JP" altLang="en-US" sz="8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）冷却水系</a:t>
                      </a: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71662894"/>
                  </a:ext>
                </a:extLst>
              </a:tr>
            </a:tbl>
          </a:graphicData>
        </a:graphic>
      </p:graphicFrame>
    </p:spTree>
    <p:extLst>
      <p:ext uri="{BB962C8B-B14F-4D97-AF65-F5344CB8AC3E}">
        <p14:creationId xmlns:p14="http://schemas.microsoft.com/office/powerpoint/2010/main" val="15629803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シャボン">
  <a:themeElements>
    <a:clrScheme name="ペーパー">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シャボン">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シャボン">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TM03457510[[fn=シャボン]]</Template>
  <TotalTime>33544</TotalTime>
  <Words>1863</Words>
  <Application>Microsoft Office PowerPoint</Application>
  <PresentationFormat>A4 210 x 297 mm</PresentationFormat>
  <Paragraphs>111</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BIZ UDPゴシック</vt:lpstr>
      <vt:lpstr>BIZ UDゴシック</vt:lpstr>
      <vt:lpstr>HGP創英角ｺﾞｼｯｸUB</vt:lpstr>
      <vt:lpstr>HGS創英角ﾎﾟｯﾌﾟ体</vt:lpstr>
      <vt:lpstr>Arial</vt:lpstr>
      <vt:lpstr>Calibri</vt:lpstr>
      <vt:lpstr>Century</vt:lpstr>
      <vt:lpstr>Century Gothic</vt:lpstr>
      <vt:lpstr>Garamond</vt:lpstr>
      <vt:lpstr>シャボン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阿部 孝子</dc:creator>
  <cp:lastModifiedBy>藤井絵美</cp:lastModifiedBy>
  <cp:revision>1206</cp:revision>
  <cp:lastPrinted>2025-06-09T04:11:55Z</cp:lastPrinted>
  <dcterms:created xsi:type="dcterms:W3CDTF">2004-06-24T05:37:04Z</dcterms:created>
  <dcterms:modified xsi:type="dcterms:W3CDTF">2025-06-09T05:54:30Z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dc55989-3c9e-4466-8514-eac6f80f6373_Enabled">
    <vt:lpwstr>true</vt:lpwstr>
  </property>
  <property fmtid="{D5CDD505-2E9C-101B-9397-08002B2CF9AE}" pid="3" name="MSIP_Label_ddc55989-3c9e-4466-8514-eac6f80f6373_SetDate">
    <vt:lpwstr>2022-08-02T10:12:16Z</vt:lpwstr>
  </property>
  <property fmtid="{D5CDD505-2E9C-101B-9397-08002B2CF9AE}" pid="4" name="MSIP_Label_ddc55989-3c9e-4466-8514-eac6f80f6373_Method">
    <vt:lpwstr>Privileged</vt:lpwstr>
  </property>
  <property fmtid="{D5CDD505-2E9C-101B-9397-08002B2CF9AE}" pid="5" name="MSIP_Label_ddc55989-3c9e-4466-8514-eac6f80f6373_Name">
    <vt:lpwstr>ddc55989-3c9e-4466-8514-eac6f80f6373</vt:lpwstr>
  </property>
  <property fmtid="{D5CDD505-2E9C-101B-9397-08002B2CF9AE}" pid="6" name="MSIP_Label_ddc55989-3c9e-4466-8514-eac6f80f6373_SiteId">
    <vt:lpwstr>18a7fec8-652f-409b-8369-272d9ce80620</vt:lpwstr>
  </property>
  <property fmtid="{D5CDD505-2E9C-101B-9397-08002B2CF9AE}" pid="7" name="MSIP_Label_ddc55989-3c9e-4466-8514-eac6f80f6373_ActionId">
    <vt:lpwstr>89d93eb0-b0cf-42ec-b090-7fc918179181</vt:lpwstr>
  </property>
  <property fmtid="{D5CDD505-2E9C-101B-9397-08002B2CF9AE}" pid="8" name="MSIP_Label_ddc55989-3c9e-4466-8514-eac6f80f6373_ContentBits">
    <vt:lpwstr>0</vt:lpwstr>
  </property>
</Properties>
</file>