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
  </p:notesMasterIdLst>
  <p:handoutMasterIdLst>
    <p:handoutMasterId r:id="rId5"/>
  </p:handoutMasterIdLst>
  <p:sldIdLst>
    <p:sldId id="278" r:id="rId2"/>
    <p:sldId id="280" r:id="rId3"/>
  </p:sldIdLst>
  <p:sldSz cx="6858000" cy="9906000" type="A4"/>
  <p:notesSz cx="6807200" cy="9939338"/>
  <p:defaultTextStyle>
    <a:defPPr>
      <a:defRPr lang="ja-JP"/>
    </a:defPPr>
    <a:lvl1pPr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8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8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65"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ABDB77"/>
    <a:srgbClr val="FFCC99"/>
    <a:srgbClr val="FFCC66"/>
    <a:srgbClr val="FFCCFF"/>
    <a:srgbClr val="FFFFCC"/>
    <a:srgbClr val="FFFF66"/>
    <a:srgbClr val="FFFF00"/>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44" autoAdjust="0"/>
    <p:restoredTop sz="96654" autoAdjust="0"/>
  </p:normalViewPr>
  <p:slideViewPr>
    <p:cSldViewPr snapToGrid="0">
      <p:cViewPr>
        <p:scale>
          <a:sx n="98" d="100"/>
          <a:sy n="98" d="100"/>
        </p:scale>
        <p:origin x="1584" y="-24"/>
      </p:cViewPr>
      <p:guideLst>
        <p:guide orient="horz" pos="3165"/>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A5E0B17-8803-42F5-B647-1BD636ABF522}"/>
              </a:ext>
            </a:extLst>
          </p:cNvPr>
          <p:cNvSpPr>
            <a:spLocks noGrp="1" noChangeArrowheads="1"/>
          </p:cNvSpPr>
          <p:nvPr>
            <p:ph type="hdr" sz="quarter"/>
          </p:nvPr>
        </p:nvSpPr>
        <p:spPr bwMode="auto">
          <a:xfrm>
            <a:off x="3" y="1"/>
            <a:ext cx="2948675" cy="495300"/>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lvl1pPr defTabSz="930787" eaLnBrk="1" hangingPunct="1">
              <a:defRPr sz="1100">
                <a:latin typeface="Arial" charset="0"/>
                <a:ea typeface="ＭＳ Ｐゴシック" pitchFamily="50" charset="-128"/>
              </a:defRPr>
            </a:lvl1pPr>
          </a:lstStyle>
          <a:p>
            <a:pPr>
              <a:defRPr/>
            </a:pPr>
            <a:endParaRPr lang="en-US" altLang="ja-JP"/>
          </a:p>
        </p:txBody>
      </p:sp>
      <p:sp>
        <p:nvSpPr>
          <p:cNvPr id="19459" name="Rectangle 3">
            <a:extLst>
              <a:ext uri="{FF2B5EF4-FFF2-40B4-BE49-F238E27FC236}">
                <a16:creationId xmlns:a16="http://schemas.microsoft.com/office/drawing/2014/main" id="{60BD1AFA-5564-49AC-843B-2B1703F74D80}"/>
              </a:ext>
            </a:extLst>
          </p:cNvPr>
          <p:cNvSpPr>
            <a:spLocks noGrp="1" noChangeArrowheads="1"/>
          </p:cNvSpPr>
          <p:nvPr>
            <p:ph type="dt" sz="quarter" idx="1"/>
          </p:nvPr>
        </p:nvSpPr>
        <p:spPr bwMode="auto">
          <a:xfrm>
            <a:off x="3858532" y="1"/>
            <a:ext cx="2948675" cy="495300"/>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lvl1pPr algn="r" defTabSz="930787" eaLnBrk="1" hangingPunct="1">
              <a:defRPr sz="1100">
                <a:latin typeface="Arial" charset="0"/>
                <a:ea typeface="ＭＳ Ｐゴシック" pitchFamily="50" charset="-128"/>
              </a:defRPr>
            </a:lvl1pPr>
          </a:lstStyle>
          <a:p>
            <a:pPr>
              <a:defRPr/>
            </a:pPr>
            <a:endParaRPr lang="en-US" altLang="ja-JP"/>
          </a:p>
        </p:txBody>
      </p:sp>
      <p:sp>
        <p:nvSpPr>
          <p:cNvPr id="19460" name="Rectangle 4">
            <a:extLst>
              <a:ext uri="{FF2B5EF4-FFF2-40B4-BE49-F238E27FC236}">
                <a16:creationId xmlns:a16="http://schemas.microsoft.com/office/drawing/2014/main" id="{F4D069A7-6E7A-4EA9-9C5F-8C811071F705}"/>
              </a:ext>
            </a:extLst>
          </p:cNvPr>
          <p:cNvSpPr>
            <a:spLocks noGrp="1" noChangeArrowheads="1"/>
          </p:cNvSpPr>
          <p:nvPr>
            <p:ph type="ftr" sz="quarter" idx="2"/>
          </p:nvPr>
        </p:nvSpPr>
        <p:spPr bwMode="auto">
          <a:xfrm>
            <a:off x="3" y="9444038"/>
            <a:ext cx="2948675" cy="495300"/>
          </a:xfrm>
          <a:prstGeom prst="rect">
            <a:avLst/>
          </a:prstGeom>
          <a:noFill/>
          <a:ln w="9525">
            <a:noFill/>
            <a:miter lim="800000"/>
            <a:headEnd/>
            <a:tailEnd/>
          </a:ln>
        </p:spPr>
        <p:txBody>
          <a:bodyPr vert="horz" wrap="square" lIns="93226" tIns="46611" rIns="93226" bIns="46611" numCol="1" anchor="b" anchorCtr="0" compatLnSpc="1">
            <a:prstTxWarp prst="textNoShape">
              <a:avLst/>
            </a:prstTxWarp>
          </a:bodyPr>
          <a:lstStyle>
            <a:lvl1pPr defTabSz="930787" eaLnBrk="1" hangingPunct="1">
              <a:defRPr sz="1100">
                <a:latin typeface="Arial" charset="0"/>
                <a:ea typeface="ＭＳ Ｐゴシック" pitchFamily="50" charset="-128"/>
              </a:defRPr>
            </a:lvl1pPr>
          </a:lstStyle>
          <a:p>
            <a:pPr>
              <a:defRPr/>
            </a:pPr>
            <a:endParaRPr lang="en-US" altLang="ja-JP"/>
          </a:p>
        </p:txBody>
      </p:sp>
      <p:sp>
        <p:nvSpPr>
          <p:cNvPr id="19461" name="Rectangle 5">
            <a:extLst>
              <a:ext uri="{FF2B5EF4-FFF2-40B4-BE49-F238E27FC236}">
                <a16:creationId xmlns:a16="http://schemas.microsoft.com/office/drawing/2014/main" id="{923161FA-3BAE-4671-8FA5-586CE8ECDF20}"/>
              </a:ext>
            </a:extLst>
          </p:cNvPr>
          <p:cNvSpPr>
            <a:spLocks noGrp="1" noChangeArrowheads="1"/>
          </p:cNvSpPr>
          <p:nvPr>
            <p:ph type="sldNum" sz="quarter" idx="3"/>
          </p:nvPr>
        </p:nvSpPr>
        <p:spPr bwMode="auto">
          <a:xfrm>
            <a:off x="3858532" y="9444038"/>
            <a:ext cx="2948675" cy="495300"/>
          </a:xfrm>
          <a:prstGeom prst="rect">
            <a:avLst/>
          </a:prstGeom>
          <a:noFill/>
          <a:ln w="9525">
            <a:noFill/>
            <a:miter lim="800000"/>
            <a:headEnd/>
            <a:tailEnd/>
          </a:ln>
        </p:spPr>
        <p:txBody>
          <a:bodyPr vert="horz" wrap="square" lIns="93226" tIns="46611" rIns="93226" bIns="46611" numCol="1" anchor="b" anchorCtr="0" compatLnSpc="1">
            <a:prstTxWarp prst="textNoShape">
              <a:avLst/>
            </a:prstTxWarp>
          </a:bodyPr>
          <a:lstStyle>
            <a:lvl1pPr algn="r" defTabSz="929425" eaLnBrk="1" hangingPunct="1">
              <a:defRPr sz="1100"/>
            </a:lvl1pPr>
          </a:lstStyle>
          <a:p>
            <a:pPr>
              <a:defRPr/>
            </a:pPr>
            <a:fld id="{EA561DF1-F130-4F74-9A9B-4056A08BF4BD}" type="slidenum">
              <a:rPr lang="en-US" altLang="ja-JP"/>
              <a:pPr>
                <a:defRPr/>
              </a:pPr>
              <a:t>‹#›</a:t>
            </a:fld>
            <a:endParaRPr lang="en-US" altLang="ja-JP"/>
          </a:p>
        </p:txBody>
      </p:sp>
    </p:spTree>
    <p:extLst>
      <p:ext uri="{BB962C8B-B14F-4D97-AF65-F5344CB8AC3E}">
        <p14:creationId xmlns:p14="http://schemas.microsoft.com/office/powerpoint/2010/main" val="2149119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7F6931A-1EF0-44BC-B876-F1C84590E708}"/>
              </a:ext>
            </a:extLst>
          </p:cNvPr>
          <p:cNvSpPr>
            <a:spLocks noGrp="1" noChangeArrowheads="1"/>
          </p:cNvSpPr>
          <p:nvPr>
            <p:ph type="hdr" sz="quarter"/>
          </p:nvPr>
        </p:nvSpPr>
        <p:spPr bwMode="auto">
          <a:xfrm>
            <a:off x="3" y="1"/>
            <a:ext cx="2948675" cy="495300"/>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lvl1pPr defTabSz="930787" eaLnBrk="1" hangingPunct="1">
              <a:defRPr sz="1100">
                <a:latin typeface="Arial" charset="0"/>
                <a:ea typeface="ＭＳ Ｐゴシック" pitchFamily="50" charset="-128"/>
              </a:defRPr>
            </a:lvl1pPr>
          </a:lstStyle>
          <a:p>
            <a:pPr>
              <a:defRPr/>
            </a:pPr>
            <a:endParaRPr lang="en-US" altLang="ja-JP"/>
          </a:p>
        </p:txBody>
      </p:sp>
      <p:sp>
        <p:nvSpPr>
          <p:cNvPr id="17411" name="Rectangle 3">
            <a:extLst>
              <a:ext uri="{FF2B5EF4-FFF2-40B4-BE49-F238E27FC236}">
                <a16:creationId xmlns:a16="http://schemas.microsoft.com/office/drawing/2014/main" id="{CA175E17-2892-43B0-918B-32519A0E0053}"/>
              </a:ext>
            </a:extLst>
          </p:cNvPr>
          <p:cNvSpPr>
            <a:spLocks noGrp="1" noChangeArrowheads="1"/>
          </p:cNvSpPr>
          <p:nvPr>
            <p:ph type="dt" idx="1"/>
          </p:nvPr>
        </p:nvSpPr>
        <p:spPr bwMode="auto">
          <a:xfrm>
            <a:off x="3858532" y="1"/>
            <a:ext cx="2948675" cy="495300"/>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lvl1pPr algn="r" defTabSz="930787" eaLnBrk="1" hangingPunct="1">
              <a:defRPr sz="1100">
                <a:latin typeface="Arial" charset="0"/>
                <a:ea typeface="ＭＳ Ｐゴシック" pitchFamily="50" charset="-128"/>
              </a:defRPr>
            </a:lvl1pPr>
          </a:lstStyle>
          <a:p>
            <a:pPr>
              <a:defRPr/>
            </a:pPr>
            <a:endParaRPr lang="en-US" altLang="ja-JP"/>
          </a:p>
        </p:txBody>
      </p:sp>
      <p:sp>
        <p:nvSpPr>
          <p:cNvPr id="4100" name="Rectangle 4">
            <a:extLst>
              <a:ext uri="{FF2B5EF4-FFF2-40B4-BE49-F238E27FC236}">
                <a16:creationId xmlns:a16="http://schemas.microsoft.com/office/drawing/2014/main" id="{1FE0CAC4-8034-43A8-BD1D-DCD36043FD3B}"/>
              </a:ext>
            </a:extLst>
          </p:cNvPr>
          <p:cNvSpPr>
            <a:spLocks noGrp="1" noRot="1" noChangeAspect="1" noChangeArrowheads="1" noTextEdit="1"/>
          </p:cNvSpPr>
          <p:nvPr>
            <p:ph type="sldImg" idx="2"/>
          </p:nvPr>
        </p:nvSpPr>
        <p:spPr bwMode="auto">
          <a:xfrm>
            <a:off x="2114550" y="744538"/>
            <a:ext cx="2581275"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a:extLst>
              <a:ext uri="{FF2B5EF4-FFF2-40B4-BE49-F238E27FC236}">
                <a16:creationId xmlns:a16="http://schemas.microsoft.com/office/drawing/2014/main" id="{262351EF-470F-419E-A8B6-5E4322AEB2A2}"/>
              </a:ext>
            </a:extLst>
          </p:cNvPr>
          <p:cNvSpPr>
            <a:spLocks noGrp="1" noChangeArrowheads="1"/>
          </p:cNvSpPr>
          <p:nvPr>
            <p:ph type="body" sz="quarter" idx="3"/>
          </p:nvPr>
        </p:nvSpPr>
        <p:spPr bwMode="auto">
          <a:xfrm>
            <a:off x="908264" y="4721228"/>
            <a:ext cx="4990677" cy="4471988"/>
          </a:xfrm>
          <a:prstGeom prst="rect">
            <a:avLst/>
          </a:prstGeom>
          <a:noFill/>
          <a:ln w="9525">
            <a:noFill/>
            <a:miter lim="800000"/>
            <a:headEnd/>
            <a:tailEnd/>
          </a:ln>
        </p:spPr>
        <p:txBody>
          <a:bodyPr vert="horz" wrap="square" lIns="93226" tIns="46611" rIns="93226" bIns="46611"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7414" name="Rectangle 6">
            <a:extLst>
              <a:ext uri="{FF2B5EF4-FFF2-40B4-BE49-F238E27FC236}">
                <a16:creationId xmlns:a16="http://schemas.microsoft.com/office/drawing/2014/main" id="{B0495891-5201-419C-9CC9-BD07D84C44DF}"/>
              </a:ext>
            </a:extLst>
          </p:cNvPr>
          <p:cNvSpPr>
            <a:spLocks noGrp="1" noChangeArrowheads="1"/>
          </p:cNvSpPr>
          <p:nvPr>
            <p:ph type="ftr" sz="quarter" idx="4"/>
          </p:nvPr>
        </p:nvSpPr>
        <p:spPr bwMode="auto">
          <a:xfrm>
            <a:off x="3" y="9444038"/>
            <a:ext cx="2948675" cy="495300"/>
          </a:xfrm>
          <a:prstGeom prst="rect">
            <a:avLst/>
          </a:prstGeom>
          <a:noFill/>
          <a:ln w="9525">
            <a:noFill/>
            <a:miter lim="800000"/>
            <a:headEnd/>
            <a:tailEnd/>
          </a:ln>
        </p:spPr>
        <p:txBody>
          <a:bodyPr vert="horz" wrap="square" lIns="93226" tIns="46611" rIns="93226" bIns="46611" numCol="1" anchor="b" anchorCtr="0" compatLnSpc="1">
            <a:prstTxWarp prst="textNoShape">
              <a:avLst/>
            </a:prstTxWarp>
          </a:bodyPr>
          <a:lstStyle>
            <a:lvl1pPr defTabSz="930787" eaLnBrk="1" hangingPunct="1">
              <a:defRPr sz="1100">
                <a:latin typeface="Arial" charset="0"/>
                <a:ea typeface="ＭＳ Ｐゴシック" pitchFamily="50" charset="-128"/>
              </a:defRPr>
            </a:lvl1pPr>
          </a:lstStyle>
          <a:p>
            <a:pPr>
              <a:defRPr/>
            </a:pPr>
            <a:endParaRPr lang="en-US" altLang="ja-JP"/>
          </a:p>
        </p:txBody>
      </p:sp>
      <p:sp>
        <p:nvSpPr>
          <p:cNvPr id="17415" name="Rectangle 7">
            <a:extLst>
              <a:ext uri="{FF2B5EF4-FFF2-40B4-BE49-F238E27FC236}">
                <a16:creationId xmlns:a16="http://schemas.microsoft.com/office/drawing/2014/main" id="{3980149F-A4B4-4E5E-AA53-3D9A8F4E216B}"/>
              </a:ext>
            </a:extLst>
          </p:cNvPr>
          <p:cNvSpPr>
            <a:spLocks noGrp="1" noChangeArrowheads="1"/>
          </p:cNvSpPr>
          <p:nvPr>
            <p:ph type="sldNum" sz="quarter" idx="5"/>
          </p:nvPr>
        </p:nvSpPr>
        <p:spPr bwMode="auto">
          <a:xfrm>
            <a:off x="3858532" y="9444038"/>
            <a:ext cx="2948675" cy="495300"/>
          </a:xfrm>
          <a:prstGeom prst="rect">
            <a:avLst/>
          </a:prstGeom>
          <a:noFill/>
          <a:ln w="9525">
            <a:noFill/>
            <a:miter lim="800000"/>
            <a:headEnd/>
            <a:tailEnd/>
          </a:ln>
        </p:spPr>
        <p:txBody>
          <a:bodyPr vert="horz" wrap="square" lIns="93226" tIns="46611" rIns="93226" bIns="46611" numCol="1" anchor="b" anchorCtr="0" compatLnSpc="1">
            <a:prstTxWarp prst="textNoShape">
              <a:avLst/>
            </a:prstTxWarp>
          </a:bodyPr>
          <a:lstStyle>
            <a:lvl1pPr algn="r" defTabSz="929425" eaLnBrk="1" hangingPunct="1">
              <a:defRPr sz="1100"/>
            </a:lvl1pPr>
          </a:lstStyle>
          <a:p>
            <a:pPr>
              <a:defRPr/>
            </a:pPr>
            <a:fld id="{54B689BF-9D19-4FFB-98D5-3E5C7591FE93}" type="slidenum">
              <a:rPr lang="en-US" altLang="ja-JP"/>
              <a:pPr>
                <a:defRPr/>
              </a:pPr>
              <a:t>‹#›</a:t>
            </a:fld>
            <a:endParaRPr lang="en-US" altLang="ja-JP"/>
          </a:p>
        </p:txBody>
      </p:sp>
    </p:spTree>
    <p:extLst>
      <p:ext uri="{BB962C8B-B14F-4D97-AF65-F5344CB8AC3E}">
        <p14:creationId xmlns:p14="http://schemas.microsoft.com/office/powerpoint/2010/main" val="4001608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71500" y="881063"/>
            <a:ext cx="5772150" cy="1651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571500" y="2862263"/>
            <a:ext cx="5772150" cy="583247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6">
            <a:extLst>
              <a:ext uri="{FF2B5EF4-FFF2-40B4-BE49-F238E27FC236}">
                <a16:creationId xmlns:a16="http://schemas.microsoft.com/office/drawing/2014/main" id="{A7EE2D1E-16F8-4432-B1FD-E08950647C49}"/>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1C105AC4-F674-456F-92FF-725060709470}" type="slidenum">
              <a:rPr lang="en-US" altLang="ja-JP"/>
              <a:pPr>
                <a:defRPr/>
              </a:pPr>
              <a:t>‹#›</a:t>
            </a:fld>
            <a:endParaRPr lang="en-US" altLang="ja-JP"/>
          </a:p>
        </p:txBody>
      </p:sp>
    </p:spTree>
    <p:extLst>
      <p:ext uri="{BB962C8B-B14F-4D97-AF65-F5344CB8AC3E}">
        <p14:creationId xmlns:p14="http://schemas.microsoft.com/office/powerpoint/2010/main" val="326981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7C67C2E-1F40-4444-87D8-34825E6F8E5A}"/>
              </a:ext>
            </a:extLst>
          </p:cNvPr>
          <p:cNvSpPr>
            <a:spLocks noGrp="1" noChangeArrowheads="1"/>
          </p:cNvSpPr>
          <p:nvPr>
            <p:ph type="dt" sz="half" idx="10"/>
          </p:nvPr>
        </p:nvSpPr>
        <p:spPr>
          <a:xfrm>
            <a:off x="571500" y="9231313"/>
            <a:ext cx="1543050" cy="660400"/>
          </a:xfrm>
          <a:prstGeom prst="rect">
            <a:avLst/>
          </a:prstGeom>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16F65167-B076-4506-8232-581864645CBE}"/>
              </a:ext>
            </a:extLst>
          </p:cNvPr>
          <p:cNvSpPr>
            <a:spLocks noGrp="1" noChangeArrowheads="1"/>
          </p:cNvSpPr>
          <p:nvPr>
            <p:ph type="ftr" sz="quarter" idx="11"/>
          </p:nvPr>
        </p:nvSpPr>
        <p:spPr>
          <a:xfrm>
            <a:off x="2514600" y="9250363"/>
            <a:ext cx="2171700" cy="660400"/>
          </a:xfrm>
          <a:prstGeom prst="rect">
            <a:avLst/>
          </a:prstGeom>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24054E74-8FE8-4E1A-8021-AFB55B21BB83}"/>
              </a:ext>
            </a:extLst>
          </p:cNvPr>
          <p:cNvSpPr>
            <a:spLocks noGrp="1" noChangeArrowheads="1"/>
          </p:cNvSpPr>
          <p:nvPr>
            <p:ph type="sldNum" sz="quarter" idx="12"/>
          </p:nvPr>
        </p:nvSpPr>
        <p:spPr>
          <a:xfrm>
            <a:off x="5143500" y="9245600"/>
            <a:ext cx="1200150" cy="660400"/>
          </a:xfrm>
          <a:prstGeom prst="rect">
            <a:avLst/>
          </a:prstGeom>
        </p:spPr>
        <p:txBody>
          <a:bodyPr/>
          <a:lstStyle>
            <a:lvl1pPr>
              <a:defRPr/>
            </a:lvl1pPr>
          </a:lstStyle>
          <a:p>
            <a:pPr>
              <a:defRPr/>
            </a:pPr>
            <a:fld id="{5D6D7BD0-3095-4A27-AA15-72B20C6C3CA2}" type="slidenum">
              <a:rPr lang="en-US" altLang="ja-JP"/>
              <a:pPr>
                <a:defRPr/>
              </a:pPr>
              <a:t>‹#›</a:t>
            </a:fld>
            <a:endParaRPr lang="en-US" altLang="ja-JP"/>
          </a:p>
        </p:txBody>
      </p:sp>
    </p:spTree>
    <p:extLst>
      <p:ext uri="{BB962C8B-B14F-4D97-AF65-F5344CB8AC3E}">
        <p14:creationId xmlns:p14="http://schemas.microsoft.com/office/powerpoint/2010/main" val="799152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77312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xStyles>
    <p:titleStyle>
      <a:lvl1pPr algn="l" defTabSz="957263" rtl="0" eaLnBrk="0" fontAlgn="base" hangingPunct="0">
        <a:spcBef>
          <a:spcPct val="0"/>
        </a:spcBef>
        <a:spcAft>
          <a:spcPct val="0"/>
        </a:spcAft>
        <a:defRPr kumimoji="1" sz="3500">
          <a:solidFill>
            <a:schemeClr val="tx2"/>
          </a:solidFill>
          <a:latin typeface="+mj-lt"/>
          <a:ea typeface="+mj-ea"/>
          <a:cs typeface="+mj-cs"/>
        </a:defRPr>
      </a:lvl1pPr>
      <a:lvl2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2pPr>
      <a:lvl3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3pPr>
      <a:lvl4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4pPr>
      <a:lvl5pPr algn="l" defTabSz="957263" rtl="0" eaLnBrk="0" fontAlgn="base" hangingPunct="0">
        <a:spcBef>
          <a:spcPct val="0"/>
        </a:spcBef>
        <a:spcAft>
          <a:spcPct val="0"/>
        </a:spcAft>
        <a:defRPr kumimoji="1" sz="3500">
          <a:solidFill>
            <a:schemeClr val="tx2"/>
          </a:solidFill>
          <a:latin typeface="Arial Black" pitchFamily="34" charset="0"/>
          <a:ea typeface="ＭＳ Ｐゴシック" pitchFamily="50" charset="-128"/>
        </a:defRPr>
      </a:lvl5pPr>
      <a:lvl6pPr marL="4572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6pPr>
      <a:lvl7pPr marL="9144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7pPr>
      <a:lvl8pPr marL="13716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8pPr>
      <a:lvl9pPr marL="1828800" algn="l" defTabSz="957263" rtl="0" fontAlgn="base">
        <a:spcBef>
          <a:spcPct val="0"/>
        </a:spcBef>
        <a:spcAft>
          <a:spcPct val="0"/>
        </a:spcAft>
        <a:defRPr kumimoji="1" sz="3500">
          <a:solidFill>
            <a:schemeClr val="tx2"/>
          </a:solidFill>
          <a:latin typeface="Arial Black" pitchFamily="34" charset="0"/>
          <a:ea typeface="ＭＳ Ｐゴシック" pitchFamily="50" charset="-128"/>
        </a:defRPr>
      </a:lvl9pPr>
    </p:titleStyle>
    <p:bodyStyle>
      <a:lvl1pPr marL="358775" indent="-358775" algn="l" defTabSz="957263" rtl="0" eaLnBrk="0" fontAlgn="base" hangingPunct="0">
        <a:spcBef>
          <a:spcPct val="20000"/>
        </a:spcBef>
        <a:spcAft>
          <a:spcPct val="0"/>
        </a:spcAft>
        <a:buClr>
          <a:schemeClr val="bg2"/>
        </a:buClr>
        <a:buSzPct val="70000"/>
        <a:buFont typeface="Wingdings" panose="05000000000000000000" pitchFamily="2" charset="2"/>
        <a:buChar char="l"/>
        <a:defRPr kumimoji="1" sz="3200">
          <a:solidFill>
            <a:schemeClr val="tx1"/>
          </a:solidFill>
          <a:latin typeface="+mn-lt"/>
          <a:ea typeface="+mn-ea"/>
          <a:cs typeface="+mn-cs"/>
        </a:defRPr>
      </a:lvl1pPr>
      <a:lvl2pPr marL="777875" indent="-298450" algn="l" defTabSz="957263"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96975" indent="-239713" algn="l" defTabSz="957263" rtl="0" eaLnBrk="0" fontAlgn="base" hangingPunct="0">
        <a:spcBef>
          <a:spcPct val="20000"/>
        </a:spcBef>
        <a:spcAft>
          <a:spcPct val="0"/>
        </a:spcAft>
        <a:buClr>
          <a:schemeClr val="tx1"/>
        </a:buClr>
        <a:buSzPct val="150000"/>
        <a:buChar char="•"/>
        <a:defRPr kumimoji="1" sz="2300">
          <a:solidFill>
            <a:schemeClr val="tx1"/>
          </a:solidFill>
          <a:latin typeface="+mn-lt"/>
          <a:ea typeface="+mn-ea"/>
        </a:defRPr>
      </a:lvl3pPr>
      <a:lvl4pPr marL="1676400" indent="-239713" algn="l" defTabSz="957263" rtl="0" eaLnBrk="0" fontAlgn="base" hangingPunct="0">
        <a:spcBef>
          <a:spcPct val="20000"/>
        </a:spcBef>
        <a:spcAft>
          <a:spcPct val="0"/>
        </a:spcAft>
        <a:buClr>
          <a:schemeClr val="tx2"/>
        </a:buClr>
        <a:buSzPct val="150000"/>
        <a:buChar char="•"/>
        <a:defRPr kumimoji="1" sz="2100">
          <a:solidFill>
            <a:schemeClr val="tx1"/>
          </a:solidFill>
          <a:latin typeface="+mn-lt"/>
          <a:ea typeface="+mn-ea"/>
        </a:defRPr>
      </a:lvl4pPr>
      <a:lvl5pPr marL="2155825" indent="-239713" algn="l" defTabSz="957263" rtl="0" eaLnBrk="0" fontAlgn="base" hangingPunct="0">
        <a:spcBef>
          <a:spcPct val="20000"/>
        </a:spcBef>
        <a:spcAft>
          <a:spcPct val="0"/>
        </a:spcAft>
        <a:buClr>
          <a:schemeClr val="folHlink"/>
        </a:buClr>
        <a:buSzPct val="150000"/>
        <a:buChar char="•"/>
        <a:defRPr kumimoji="1" sz="2100">
          <a:solidFill>
            <a:schemeClr val="tx1"/>
          </a:solidFill>
          <a:latin typeface="+mn-lt"/>
          <a:ea typeface="+mn-ea"/>
        </a:defRPr>
      </a:lvl5pPr>
      <a:lvl6pPr marL="26130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6pPr>
      <a:lvl7pPr marL="30702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7pPr>
      <a:lvl8pPr marL="35274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8pPr>
      <a:lvl9pPr marL="3984625" indent="-239713" algn="l" defTabSz="957263" rtl="0" fontAlgn="base">
        <a:spcBef>
          <a:spcPct val="20000"/>
        </a:spcBef>
        <a:spcAft>
          <a:spcPct val="0"/>
        </a:spcAft>
        <a:buClr>
          <a:schemeClr val="folHlink"/>
        </a:buClr>
        <a:buSzPct val="150000"/>
        <a:buChar char="•"/>
        <a:defRPr kumimoji="1" sz="21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152824664@N07/30212411048" TargetMode="External"/><Relationship Id="rId2" Type="http://schemas.openxmlformats.org/officeDocument/2006/relationships/image" Target="../media/image1.jpg"/><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681" y="-112347"/>
            <a:ext cx="6838795" cy="6811009"/>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706" dirty="0">
              <a:highlight>
                <a:srgbClr val="CCFFCC"/>
              </a:highlight>
            </a:endParaRPr>
          </a:p>
        </p:txBody>
      </p:sp>
      <p:sp>
        <p:nvSpPr>
          <p:cNvPr id="28" name="テキスト ボックス 27"/>
          <p:cNvSpPr txBox="1"/>
          <p:nvPr/>
        </p:nvSpPr>
        <p:spPr>
          <a:xfrm>
            <a:off x="-3841" y="-68407"/>
            <a:ext cx="6850318" cy="830997"/>
          </a:xfrm>
          <a:prstGeom prst="rect">
            <a:avLst/>
          </a:prstGeom>
          <a:solidFill>
            <a:schemeClr val="accent5"/>
          </a:solidFill>
        </p:spPr>
        <p:txBody>
          <a:bodyPr wrap="square" rtlCol="0">
            <a:spAutoFit/>
          </a:body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1" lang="ja-JP" altLang="en-US" sz="12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産学連携支援センター埼玉主催</a:t>
            </a:r>
            <a:endParaRPr kumimoji="1" lang="en-US" altLang="ja-JP" sz="12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endParaRPr>
          </a:p>
          <a:p>
            <a:pPr marL="0" marR="0" lvl="0" indent="0" algn="ctr" defTabSz="914400" rtl="0" eaLnBrk="0" fontAlgn="base" latinLnBrk="0" hangingPunct="0">
              <a:spcBef>
                <a:spcPct val="0"/>
              </a:spcBef>
              <a:spcAft>
                <a:spcPct val="0"/>
              </a:spcAft>
              <a:buClrTx/>
              <a:buSzTx/>
              <a:buFontTx/>
              <a:buNone/>
              <a:tabLst/>
              <a:defRPr/>
            </a:pPr>
            <a:r>
              <a:rPr kumimoji="1" lang="ja-JP" altLang="en-US" sz="14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令和</a:t>
            </a:r>
            <a:r>
              <a:rPr kumimoji="1" lang="en-US" altLang="ja-JP" sz="14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5</a:t>
            </a:r>
            <a:r>
              <a:rPr kumimoji="1" lang="ja-JP" altLang="en-US" sz="14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年度第</a:t>
            </a:r>
            <a:r>
              <a:rPr kumimoji="1" lang="en-US" altLang="ja-JP" sz="14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2</a:t>
            </a:r>
            <a:r>
              <a:rPr kumimoji="1" lang="ja-JP" altLang="en-US" sz="14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回産学連携技術シーズ発表会（人間工学・</a:t>
            </a:r>
            <a:r>
              <a:rPr kumimoji="1" lang="en-US" altLang="ja-JP" sz="14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AI</a:t>
            </a:r>
            <a:r>
              <a:rPr kumimoji="1" lang="ja-JP" altLang="en-US" sz="14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rPr>
              <a:t>・ﾛﾎﾞｯﾄ領域）</a:t>
            </a:r>
            <a:endParaRPr kumimoji="1" lang="en-US" altLang="ja-JP" sz="140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endParaRPr>
          </a:p>
          <a:p>
            <a:pPr marL="0" marR="0" lvl="0" indent="0" algn="ctr" defTabSz="914400" rtl="0" eaLnBrk="0" fontAlgn="base" latinLnBrk="0" hangingPunct="0">
              <a:spcBef>
                <a:spcPct val="0"/>
              </a:spcBef>
              <a:spcAft>
                <a:spcPct val="0"/>
              </a:spcAft>
              <a:buClrTx/>
              <a:buSzTx/>
              <a:buFontTx/>
              <a:buNone/>
              <a:tabLst/>
              <a:defRPr/>
            </a:pPr>
            <a:r>
              <a:rPr lang="en-US" altLang="ja-JP" sz="1400" dirty="0">
                <a:solidFill>
                  <a:srgbClr val="FF0000"/>
                </a:solidFill>
                <a:latin typeface="BIZ UDゴシック" panose="020B0400000000000000" pitchFamily="49" charset="-128"/>
                <a:ea typeface="BIZ UDゴシック" panose="020B0400000000000000" pitchFamily="49" charset="-128"/>
              </a:rPr>
              <a:t>【</a:t>
            </a:r>
            <a:r>
              <a:rPr lang="ja-JP" altLang="en-US" sz="1400" dirty="0">
                <a:solidFill>
                  <a:srgbClr val="FF0000"/>
                </a:solidFill>
                <a:latin typeface="BIZ UDゴシック" panose="020B0400000000000000" pitchFamily="49" charset="-128"/>
                <a:ea typeface="BIZ UDゴシック" panose="020B0400000000000000" pitchFamily="49" charset="-128"/>
              </a:rPr>
              <a:t>オンライン動画配信</a:t>
            </a:r>
            <a:r>
              <a:rPr lang="en-US" altLang="ja-JP" sz="1400" dirty="0">
                <a:solidFill>
                  <a:srgbClr val="FF0000"/>
                </a:solidFill>
                <a:latin typeface="BIZ UDゴシック" panose="020B0400000000000000" pitchFamily="49" charset="-128"/>
                <a:ea typeface="BIZ UDゴシック" panose="020B0400000000000000" pitchFamily="49" charset="-128"/>
              </a:rPr>
              <a:t>】</a:t>
            </a:r>
            <a:r>
              <a:rPr lang="ja-JP" altLang="en-US" sz="1400" b="1" dirty="0">
                <a:solidFill>
                  <a:srgbClr val="FF0000"/>
                </a:solidFill>
                <a:latin typeface="BIZ UDゴシック" panose="020B0400000000000000" pitchFamily="49" charset="-128"/>
                <a:ea typeface="BIZ UDゴシック" panose="020B0400000000000000" pitchFamily="49" charset="-128"/>
                <a:cs typeface="Times New Roman" panose="02020603050405020304" pitchFamily="18" charset="0"/>
              </a:rPr>
              <a:t> </a:t>
            </a:r>
            <a:endParaRPr lang="en-US" altLang="ja-JP" sz="1400" b="1" dirty="0">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32" name="Text Box 1036">
            <a:extLst>
              <a:ext uri="{FF2B5EF4-FFF2-40B4-BE49-F238E27FC236}">
                <a16:creationId xmlns:a16="http://schemas.microsoft.com/office/drawing/2014/main" id="{CDA90ACA-196C-4F9D-8E32-E3CE225AD25C}"/>
              </a:ext>
            </a:extLst>
          </p:cNvPr>
          <p:cNvSpPr txBox="1">
            <a:spLocks noChangeArrowheads="1"/>
          </p:cNvSpPr>
          <p:nvPr/>
        </p:nvSpPr>
        <p:spPr bwMode="auto">
          <a:xfrm>
            <a:off x="-7682" y="2346101"/>
            <a:ext cx="6858000" cy="735457"/>
          </a:xfrm>
          <a:prstGeom prst="rect">
            <a:avLst/>
          </a:prstGeom>
          <a:solidFill>
            <a:schemeClr val="accent5"/>
          </a:solidFill>
          <a:ln>
            <a:solidFill>
              <a:schemeClr val="accent5"/>
            </a:solidFill>
          </a:ln>
        </p:spPr>
        <p:txBody>
          <a:bodyPr wrap="square" lIns="80644" tIns="40322" rIns="80644" bIns="40322">
            <a:spAutoFit/>
          </a:bodyPr>
          <a:lstStyle>
            <a:lvl1pPr eaLnBrk="0" hangingPunct="0">
              <a:defRPr kumimoji="1" sz="800">
                <a:solidFill>
                  <a:schemeClr val="tx1"/>
                </a:solidFill>
                <a:latin typeface="Arial" charset="0"/>
                <a:ea typeface="ＭＳ Ｐゴシック" charset="-128"/>
              </a:defRPr>
            </a:lvl1pPr>
            <a:lvl2pPr marL="742950" indent="-285750" eaLnBrk="0" hangingPunct="0">
              <a:defRPr kumimoji="1" sz="800">
                <a:solidFill>
                  <a:schemeClr val="tx1"/>
                </a:solidFill>
                <a:latin typeface="Arial" charset="0"/>
                <a:ea typeface="ＭＳ Ｐゴシック" charset="-128"/>
              </a:defRPr>
            </a:lvl2pPr>
            <a:lvl3pPr marL="1143000" indent="-228600" eaLnBrk="0" hangingPunct="0">
              <a:defRPr kumimoji="1" sz="800">
                <a:solidFill>
                  <a:schemeClr val="tx1"/>
                </a:solidFill>
                <a:latin typeface="Arial" charset="0"/>
                <a:ea typeface="ＭＳ Ｐゴシック" charset="-128"/>
              </a:defRPr>
            </a:lvl3pPr>
            <a:lvl4pPr marL="1600200" indent="-228600" eaLnBrk="0" hangingPunct="0">
              <a:defRPr kumimoji="1" sz="800">
                <a:solidFill>
                  <a:schemeClr val="tx1"/>
                </a:solidFill>
                <a:latin typeface="Arial" charset="0"/>
                <a:ea typeface="ＭＳ Ｐゴシック" charset="-128"/>
              </a:defRPr>
            </a:lvl4pPr>
            <a:lvl5pPr marL="2057400" indent="-228600" eaLnBrk="0" hangingPunct="0">
              <a:defRPr kumimoji="1" sz="8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8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8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8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800">
                <a:solidFill>
                  <a:schemeClr val="tx1"/>
                </a:solidFill>
                <a:latin typeface="Arial" charset="0"/>
                <a:ea typeface="ＭＳ Ｐゴシック" charset="-128"/>
              </a:defRPr>
            </a:lvl9pPr>
          </a:lstStyle>
          <a:p>
            <a:pPr eaLnBrk="1" hangingPunct="1">
              <a:defRPr/>
            </a:pPr>
            <a:r>
              <a:rPr lang="ja-JP" altLang="en-US" sz="1100" dirty="0">
                <a:latin typeface="BIZ UDゴシック" panose="020B0400000000000000" pitchFamily="49" charset="-128"/>
                <a:ea typeface="BIZ UDゴシック" panose="020B0400000000000000" pitchFamily="49" charset="-128"/>
              </a:rPr>
              <a:t>  </a:t>
            </a:r>
            <a:r>
              <a:rPr lang="ja-JP" altLang="en-US" sz="1050" dirty="0">
                <a:latin typeface="BIZ UDゴシック" panose="020B0400000000000000" pitchFamily="49" charset="-128"/>
                <a:ea typeface="BIZ UDゴシック" panose="020B0400000000000000" pitchFamily="49" charset="-128"/>
              </a:rPr>
              <a:t>産学連携支援センター埼玉では、大学・研究機関が有する先進的な研究・技術シーズと研究開発企業が</a:t>
            </a:r>
            <a:endParaRPr lang="en-US" altLang="ja-JP" sz="1050" dirty="0">
              <a:latin typeface="BIZ UDゴシック" panose="020B0400000000000000" pitchFamily="49" charset="-128"/>
              <a:ea typeface="BIZ UDゴシック" panose="020B0400000000000000" pitchFamily="49" charset="-128"/>
            </a:endParaRPr>
          </a:p>
          <a:p>
            <a:pPr eaLnBrk="1" hangingPunct="1">
              <a:defRPr/>
            </a:pPr>
            <a:r>
              <a:rPr lang="ja-JP" altLang="en-US" sz="1050" dirty="0">
                <a:latin typeface="BIZ UDゴシック" panose="020B0400000000000000" pitchFamily="49" charset="-128"/>
                <a:ea typeface="BIZ UDゴシック" panose="020B0400000000000000" pitchFamily="49" charset="-128"/>
              </a:rPr>
              <a:t>連携し、新たな製品・技術を開発する取り組みとしてシーズ発表会を開催します。</a:t>
            </a:r>
            <a:endParaRPr lang="en-US" altLang="ja-JP" sz="1050" dirty="0">
              <a:latin typeface="BIZ UDゴシック" panose="020B0400000000000000" pitchFamily="49" charset="-128"/>
              <a:ea typeface="BIZ UDゴシック" panose="020B0400000000000000" pitchFamily="49" charset="-128"/>
            </a:endParaRPr>
          </a:p>
          <a:p>
            <a:pPr eaLnBrk="1" hangingPunct="1">
              <a:defRPr/>
            </a:pPr>
            <a:r>
              <a:rPr lang="en-US" altLang="ja-JP" sz="1050" dirty="0">
                <a:latin typeface="BIZ UDゴシック" panose="020B0400000000000000" pitchFamily="49" charset="-128"/>
                <a:ea typeface="BIZ UDゴシック" panose="020B0400000000000000" pitchFamily="49" charset="-128"/>
              </a:rPr>
              <a:t>  </a:t>
            </a:r>
            <a:r>
              <a:rPr lang="ja-JP" altLang="en-US" sz="1050" dirty="0">
                <a:latin typeface="BIZ UDゴシック" panose="020B0400000000000000" pitchFamily="49" charset="-128"/>
                <a:ea typeface="BIZ UDゴシック" panose="020B0400000000000000" pitchFamily="49" charset="-128"/>
              </a:rPr>
              <a:t>第２回シーズ発表会は、人間工学･</a:t>
            </a:r>
            <a:r>
              <a:rPr lang="en-US" altLang="ja-JP" sz="1050" dirty="0">
                <a:latin typeface="BIZ UDゴシック" panose="020B0400000000000000" pitchFamily="49" charset="-128"/>
                <a:ea typeface="BIZ UDゴシック" panose="020B0400000000000000" pitchFamily="49" charset="-128"/>
              </a:rPr>
              <a:t>AI</a:t>
            </a:r>
            <a:r>
              <a:rPr lang="ja-JP" altLang="en-US" sz="1050" dirty="0">
                <a:latin typeface="BIZ UDゴシック" panose="020B0400000000000000" pitchFamily="49" charset="-128"/>
                <a:ea typeface="BIZ UDゴシック" panose="020B0400000000000000" pitchFamily="49" charset="-128"/>
              </a:rPr>
              <a:t>･ロボット領域として産業の実用化が見込める技術シーズを講演します。</a:t>
            </a:r>
            <a:endParaRPr lang="en-US" altLang="ja-JP" sz="1050" dirty="0">
              <a:latin typeface="BIZ UDゴシック" panose="020B0400000000000000" pitchFamily="49" charset="-128"/>
              <a:ea typeface="BIZ UDゴシック" panose="020B0400000000000000" pitchFamily="49" charset="-128"/>
            </a:endParaRPr>
          </a:p>
          <a:p>
            <a:pPr eaLnBrk="1" hangingPunct="1">
              <a:defRPr/>
            </a:pPr>
            <a:r>
              <a:rPr lang="ja-JP" altLang="en-US" sz="1050" dirty="0">
                <a:latin typeface="BIZ UDゴシック" panose="020B0400000000000000" pitchFamily="49" charset="-128"/>
                <a:ea typeface="BIZ UDゴシック" panose="020B0400000000000000" pitchFamily="49" charset="-128"/>
              </a:rPr>
              <a:t>　貴社の製品開発で大学・研究機関から技術指導・共同研究を受けたい企業は、ぜひ受講ください！</a:t>
            </a:r>
            <a:endParaRPr lang="en-US" altLang="ja-JP" sz="1050" dirty="0">
              <a:latin typeface="BIZ UDゴシック" panose="020B0400000000000000" pitchFamily="49" charset="-128"/>
              <a:ea typeface="BIZ UDゴシック" panose="020B0400000000000000" pitchFamily="49" charset="-128"/>
            </a:endParaRPr>
          </a:p>
        </p:txBody>
      </p:sp>
      <p:graphicFrame>
        <p:nvGraphicFramePr>
          <p:cNvPr id="4" name="表 4">
            <a:extLst>
              <a:ext uri="{FF2B5EF4-FFF2-40B4-BE49-F238E27FC236}">
                <a16:creationId xmlns:a16="http://schemas.microsoft.com/office/drawing/2014/main" id="{36ECDF8A-5A1A-418C-8372-F9566827A152}"/>
              </a:ext>
            </a:extLst>
          </p:cNvPr>
          <p:cNvGraphicFramePr>
            <a:graphicFrameLocks noGrp="1"/>
          </p:cNvGraphicFramePr>
          <p:nvPr>
            <p:extLst>
              <p:ext uri="{D42A27DB-BD31-4B8C-83A1-F6EECF244321}">
                <p14:modId xmlns:p14="http://schemas.microsoft.com/office/powerpoint/2010/main" val="2694015135"/>
              </p:ext>
            </p:extLst>
          </p:nvPr>
        </p:nvGraphicFramePr>
        <p:xfrm>
          <a:off x="11524" y="6226665"/>
          <a:ext cx="6842633" cy="3840480"/>
        </p:xfrm>
        <a:graphic>
          <a:graphicData uri="http://schemas.openxmlformats.org/drawingml/2006/table">
            <a:tbl>
              <a:tblPr firstRow="1" bandRow="1">
                <a:tableStyleId>{5C22544A-7EE6-4342-B048-85BDC9FD1C3A}</a:tableStyleId>
              </a:tblPr>
              <a:tblGrid>
                <a:gridCol w="798390">
                  <a:extLst>
                    <a:ext uri="{9D8B030D-6E8A-4147-A177-3AD203B41FA5}">
                      <a16:colId xmlns:a16="http://schemas.microsoft.com/office/drawing/2014/main" val="3664808791"/>
                    </a:ext>
                  </a:extLst>
                </a:gridCol>
                <a:gridCol w="1043709">
                  <a:extLst>
                    <a:ext uri="{9D8B030D-6E8A-4147-A177-3AD203B41FA5}">
                      <a16:colId xmlns:a16="http://schemas.microsoft.com/office/drawing/2014/main" val="1298497102"/>
                    </a:ext>
                  </a:extLst>
                </a:gridCol>
                <a:gridCol w="1409529">
                  <a:extLst>
                    <a:ext uri="{9D8B030D-6E8A-4147-A177-3AD203B41FA5}">
                      <a16:colId xmlns:a16="http://schemas.microsoft.com/office/drawing/2014/main" val="1040632018"/>
                    </a:ext>
                  </a:extLst>
                </a:gridCol>
                <a:gridCol w="812570">
                  <a:extLst>
                    <a:ext uri="{9D8B030D-6E8A-4147-A177-3AD203B41FA5}">
                      <a16:colId xmlns:a16="http://schemas.microsoft.com/office/drawing/2014/main" val="4219604083"/>
                    </a:ext>
                  </a:extLst>
                </a:gridCol>
                <a:gridCol w="2778435">
                  <a:extLst>
                    <a:ext uri="{9D8B030D-6E8A-4147-A177-3AD203B41FA5}">
                      <a16:colId xmlns:a16="http://schemas.microsoft.com/office/drawing/2014/main" val="2272050529"/>
                    </a:ext>
                  </a:extLst>
                </a:gridCol>
              </a:tblGrid>
              <a:tr h="241485">
                <a:tc gridSpan="5">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受　講　申　込　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algn="l"/>
                      <a:endParaRPr kumimoji="1" lang="ja-JP" altLang="en-US" sz="1400"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80220647"/>
                  </a:ext>
                </a:extLst>
              </a:tr>
              <a:tr h="241485">
                <a:tc>
                  <a:txBody>
                    <a:bodyPr/>
                    <a:lstStyle/>
                    <a:p>
                      <a:pPr algn="l"/>
                      <a:r>
                        <a:rPr kumimoji="1" lang="ja-JP" altLang="en-US" sz="900" b="0" dirty="0">
                          <a:solidFill>
                            <a:schemeClr val="tx1"/>
                          </a:solidFill>
                          <a:latin typeface="BIZ UDPゴシック" panose="020B0400000000000000" pitchFamily="50" charset="-128"/>
                          <a:ea typeface="BIZ UDPゴシック" panose="020B0400000000000000" pitchFamily="50" charset="-128"/>
                        </a:rPr>
                        <a:t>企業名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4">
                  <a:txBody>
                    <a:bodyPr/>
                    <a:lstStyle/>
                    <a:p>
                      <a:pPr algn="l"/>
                      <a:endParaRPr kumimoji="1" lang="ja-JP" altLang="en-US" sz="1050"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91770370"/>
                  </a:ext>
                </a:extLst>
              </a:tr>
              <a:tr h="241485">
                <a:tc>
                  <a:txBody>
                    <a:bodyPr/>
                    <a:lstStyle/>
                    <a:p>
                      <a:pPr algn="l"/>
                      <a:r>
                        <a:rPr kumimoji="1" lang="ja-JP" altLang="en-US" sz="900" dirty="0">
                          <a:latin typeface="BIZ UDPゴシック" panose="020B0400000000000000" pitchFamily="50" charset="-128"/>
                          <a:ea typeface="BIZ UDPゴシック" panose="020B0400000000000000" pitchFamily="50" charset="-128"/>
                        </a:rPr>
                        <a:t>住　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4">
                  <a:txBody>
                    <a:bodyPr/>
                    <a:lstStyle/>
                    <a:p>
                      <a:pPr algn="l"/>
                      <a:r>
                        <a:rPr kumimoji="1" lang="ja-JP" altLang="en-US" sz="1050" dirty="0">
                          <a:latin typeface="BIZ UDPゴシック" panose="020B0400000000000000" pitchFamily="50" charset="-128"/>
                          <a:ea typeface="BIZ UDPゴシック" panose="020B0400000000000000" pitchFamily="50" charset="-128"/>
                        </a:rPr>
                        <a:t>〒　　 </a:t>
                      </a:r>
                      <a:r>
                        <a:rPr kumimoji="1" lang="en-US" altLang="ja-JP" sz="1050" dirty="0">
                          <a:latin typeface="BIZ UDPゴシック" panose="020B0400000000000000" pitchFamily="50" charset="-128"/>
                          <a:ea typeface="BIZ UDPゴシック" panose="020B0400000000000000" pitchFamily="50" charset="-128"/>
                        </a:rPr>
                        <a:t>-</a:t>
                      </a:r>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84563935"/>
                  </a:ext>
                </a:extLst>
              </a:tr>
              <a:tr h="241485">
                <a:tc rowSpan="2">
                  <a:txBody>
                    <a:bodyPr/>
                    <a:lstStyle/>
                    <a:p>
                      <a:pPr algn="l"/>
                      <a:r>
                        <a:rPr kumimoji="1" lang="ja-JP" altLang="en-US" sz="1050" dirty="0">
                          <a:latin typeface="BIZ UDPゴシック" panose="020B0400000000000000" pitchFamily="50" charset="-128"/>
                          <a:ea typeface="BIZ UDPゴシック" panose="020B0400000000000000" pitchFamily="50" charset="-128"/>
                        </a:rPr>
                        <a:t>受講者１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kumimoji="1" lang="ja-JP" altLang="en-US" sz="1050" dirty="0">
                          <a:latin typeface="BIZ UDPゴシック" panose="020B0400000000000000" pitchFamily="50" charset="-128"/>
                          <a:ea typeface="BIZ UDPゴシック" panose="020B0400000000000000" pitchFamily="50" charset="-128"/>
                        </a:rPr>
                        <a:t>氏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kumimoji="1" lang="ja-JP" altLang="en-US" sz="1050" dirty="0">
                          <a:latin typeface="BIZ UDPゴシック" panose="020B0400000000000000" pitchFamily="50" charset="-128"/>
                          <a:ea typeface="BIZ UDPゴシック" panose="020B0400000000000000" pitchFamily="50" charset="-128"/>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kumimoji="1" lang="en-US" altLang="ja-JP" sz="1050" dirty="0">
                          <a:latin typeface="BIZ UDPゴシック" panose="020B0400000000000000" pitchFamily="50" charset="-128"/>
                          <a:ea typeface="BIZ UDPゴシック" panose="020B0400000000000000" pitchFamily="50" charset="-128"/>
                        </a:rPr>
                        <a:t>E-mail</a:t>
                      </a:r>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915169791"/>
                  </a:ext>
                </a:extLst>
              </a:tr>
              <a:tr h="241485">
                <a:tc vMerge="1">
                  <a:txBody>
                    <a:bodyPr/>
                    <a:lstStyle/>
                    <a:p>
                      <a:endParaRPr kumimoji="1" lang="ja-JP" altLang="en-US"/>
                    </a:p>
                  </a:txBody>
                  <a:tcPr/>
                </a:tc>
                <a:tc>
                  <a:txBody>
                    <a:bodyPr/>
                    <a:lstStyle/>
                    <a:p>
                      <a:pPr algn="l"/>
                      <a:r>
                        <a:rPr kumimoji="1" lang="ja-JP" altLang="en-US" sz="1050" dirty="0">
                          <a:latin typeface="BIZ UDPゴシック" panose="020B0400000000000000" pitchFamily="50" charset="-128"/>
                          <a:ea typeface="BIZ UDPゴシック" panose="020B0400000000000000" pitchFamily="50" charset="-128"/>
                        </a:rPr>
                        <a:t>部門 ・役職名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3">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52064732"/>
                  </a:ext>
                </a:extLst>
              </a:tr>
              <a:tr h="241485">
                <a:tc rowSpan="2">
                  <a:txBody>
                    <a:bodyPr/>
                    <a:lstStyle/>
                    <a:p>
                      <a:pPr algn="l"/>
                      <a:r>
                        <a:rPr kumimoji="1" lang="ja-JP" altLang="en-US" sz="1050" dirty="0">
                          <a:latin typeface="BIZ UDPゴシック" panose="020B0400000000000000" pitchFamily="50" charset="-128"/>
                          <a:ea typeface="BIZ UDPゴシック" panose="020B0400000000000000" pitchFamily="50" charset="-128"/>
                        </a:rPr>
                        <a:t>受講者２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algn="l"/>
                      <a:r>
                        <a:rPr kumimoji="1" lang="ja-JP" altLang="en-US" sz="1050" dirty="0">
                          <a:latin typeface="BIZ UDPゴシック" panose="020B0400000000000000" pitchFamily="50" charset="-128"/>
                          <a:ea typeface="BIZ UDPゴシック" panose="020B0400000000000000" pitchFamily="50" charset="-128"/>
                        </a:rPr>
                        <a:t>氏　　 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r>
                        <a:rPr kumimoji="1" lang="en-US" altLang="ja-JP" sz="1050" dirty="0">
                          <a:latin typeface="BIZ UDPゴシック" panose="020B0400000000000000" pitchFamily="50" charset="-128"/>
                          <a:ea typeface="BIZ UDPゴシック" panose="020B0400000000000000" pitchFamily="50" charset="-128"/>
                        </a:rPr>
                        <a:t>E-mail</a:t>
                      </a:r>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862812283"/>
                  </a:ext>
                </a:extLst>
              </a:tr>
              <a:tr h="241485">
                <a:tc vMerge="1">
                  <a:txBody>
                    <a:bodyPr/>
                    <a:lstStyle/>
                    <a:p>
                      <a:endParaRPr kumimoji="1" lang="ja-JP" altLang="en-US"/>
                    </a:p>
                  </a:txBody>
                  <a:tcPr/>
                </a:tc>
                <a:tc>
                  <a:txBody>
                    <a:bodyPr/>
                    <a:lstStyle/>
                    <a:p>
                      <a:pPr algn="l"/>
                      <a:r>
                        <a:rPr kumimoji="1" lang="ja-JP" altLang="en-US" sz="1050" dirty="0">
                          <a:latin typeface="BIZ UDPゴシック" panose="020B0400000000000000" pitchFamily="50" charset="-128"/>
                          <a:ea typeface="BIZ UDPゴシック" panose="020B0400000000000000" pitchFamily="50" charset="-128"/>
                        </a:rPr>
                        <a:t>部門・役職名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gridSpan="3">
                  <a:txBody>
                    <a:bodyPr/>
                    <a:lstStyle/>
                    <a:p>
                      <a:endParaRPr kumimoji="1" lang="ja-JP" altLang="en-US" sz="105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9311217"/>
                  </a:ext>
                </a:extLst>
              </a:tr>
              <a:tr h="1778204">
                <a:tc gridSpan="5">
                  <a:txBody>
                    <a:bodyPr/>
                    <a:lstStyle/>
                    <a:p>
                      <a:pPr algn="l"/>
                      <a:r>
                        <a:rPr kumimoji="1" lang="ja-JP" altLang="en-US" sz="1050" dirty="0">
                          <a:latin typeface="BIZ UDゴシック" panose="020B0400000000000000" pitchFamily="49" charset="-128"/>
                          <a:ea typeface="BIZ UDゴシック" panose="020B0400000000000000" pitchFamily="49" charset="-128"/>
                        </a:rPr>
                        <a:t>講演プログラムで視聴を希望したい研究シーズがあれば、該当する番号に（○）をつけてください</a:t>
                      </a:r>
                      <a:endParaRPr kumimoji="1" lang="en-US" altLang="ja-JP" sz="1050" dirty="0">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BIZ UDゴシック" panose="020B0400000000000000" pitchFamily="49" charset="-128"/>
                          <a:ea typeface="BIZ UDゴシック" panose="020B0400000000000000" pitchFamily="49" charset="-128"/>
                        </a:rPr>
                        <a:t>・すべて受講を希望します。　　　　　　　　　　　　　　　　　　　　　　　　　　　　　　（　　）　</a:t>
                      </a:r>
                      <a:endParaRPr kumimoji="1" lang="en-US" altLang="ja-JP" sz="1050" dirty="0">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BIZ UDゴシック" panose="020B0400000000000000" pitchFamily="49" charset="-128"/>
                          <a:ea typeface="BIZ UDゴシック" panose="020B0400000000000000" pitchFamily="49" charset="-128"/>
                        </a:rPr>
                        <a:t>・第１講演　</a:t>
                      </a:r>
                      <a:r>
                        <a:rPr lang="ja-JP" altLang="en-US" sz="1050" b="0" dirty="0">
                          <a:solidFill>
                            <a:schemeClr val="tx1"/>
                          </a:solidFill>
                          <a:latin typeface="BIZ UDゴシック" panose="020B0400000000000000" pitchFamily="49" charset="-128"/>
                          <a:ea typeface="BIZ UDゴシック" panose="020B0400000000000000" pitchFamily="49" charset="-128"/>
                        </a:rPr>
                        <a:t>人間工学を用いたロボット技術と医療工学への応用　　　　　　　　　　　　　　（　　）</a:t>
                      </a:r>
                      <a:endParaRPr kumimoji="1" lang="en-US" altLang="ja-JP" sz="1050" dirty="0">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・第２講演　人間の器用な職人技を伝承・再現するロボット技術　　　　　　　　　　　　　　（　　）</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・第３講演　荷揺れを自動制御して、荷物を移動させやすくする技術　　　　　　　　　　　　（　　）</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・第４講演　マスキングテープで、ひらがなやイラストを滑らかに描くための装置　　　　　　（　　）</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050" dirty="0">
                          <a:latin typeface="BIZ UDゴシック" panose="020B0400000000000000" pitchFamily="49" charset="-128"/>
                          <a:ea typeface="BIZ UDゴシック" panose="020B0400000000000000" pitchFamily="49" charset="-128"/>
                        </a:rPr>
                        <a:t>・第５講演　機械学習を用いた自律移動ロボットのための制御パラメータの最適化　　　　　　（　　）</a:t>
                      </a:r>
                      <a:endParaRPr lang="en-US" altLang="ja-JP" sz="1050" dirty="0">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・第６講演　目的部位のみを局所加温する温熱治療装置の開発　　　　　　　　　　　　　　　（　　）</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algn="l"/>
                      <a:r>
                        <a:rPr lang="ja-JP" altLang="en-US" sz="1050" b="0" dirty="0">
                          <a:solidFill>
                            <a:schemeClr val="tx1"/>
                          </a:solidFill>
                          <a:latin typeface="BIZ UDゴシック" panose="020B0400000000000000" pitchFamily="49" charset="-128"/>
                          <a:ea typeface="BIZ UDゴシック" panose="020B0400000000000000" pitchFamily="49" charset="-128"/>
                        </a:rPr>
                        <a:t>・第７講演　</a:t>
                      </a:r>
                      <a:r>
                        <a:rPr lang="en-US" altLang="ja-JP" sz="1050" b="0" dirty="0">
                          <a:solidFill>
                            <a:schemeClr val="tx1"/>
                          </a:solidFill>
                          <a:latin typeface="BIZ UDゴシック" panose="020B0400000000000000" pitchFamily="49" charset="-128"/>
                          <a:ea typeface="BIZ UDゴシック" panose="020B0400000000000000" pitchFamily="49" charset="-128"/>
                        </a:rPr>
                        <a:t>IoT</a:t>
                      </a:r>
                      <a:r>
                        <a:rPr lang="ja-JP" altLang="en-US" sz="1050" b="0" dirty="0">
                          <a:solidFill>
                            <a:schemeClr val="tx1"/>
                          </a:solidFill>
                          <a:latin typeface="BIZ UDゴシック" panose="020B0400000000000000" pitchFamily="49" charset="-128"/>
                          <a:ea typeface="BIZ UDゴシック" panose="020B0400000000000000" pitchFamily="49" charset="-128"/>
                        </a:rPr>
                        <a:t>機器に搭載可能な超小型モータの開発とその医療応用　 　　　　　　　　　　（　　）　　　</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・第８講演　世界中のバリア位置を明らかにするための人と</a:t>
                      </a:r>
                      <a:r>
                        <a:rPr lang="en-US" altLang="ja-JP" sz="1050" b="0" dirty="0">
                          <a:solidFill>
                            <a:schemeClr val="tx1"/>
                          </a:solidFill>
                          <a:latin typeface="BIZ UDゴシック" panose="020B0400000000000000" pitchFamily="49" charset="-128"/>
                          <a:ea typeface="BIZ UDゴシック" panose="020B0400000000000000" pitchFamily="49" charset="-128"/>
                        </a:rPr>
                        <a:t>AI</a:t>
                      </a:r>
                      <a:r>
                        <a:rPr lang="ja-JP" altLang="en-US" sz="1050" b="0" dirty="0">
                          <a:solidFill>
                            <a:schemeClr val="tx1"/>
                          </a:solidFill>
                          <a:latin typeface="BIZ UDゴシック" panose="020B0400000000000000" pitchFamily="49" charset="-128"/>
                          <a:ea typeface="BIZ UDゴシック" panose="020B0400000000000000" pitchFamily="49" charset="-128"/>
                        </a:rPr>
                        <a:t>の共創プラットフォーム　　　　（　　）</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BIZ UDゴシック" panose="020B0400000000000000" pitchFamily="49" charset="-128"/>
                          <a:ea typeface="BIZ UDゴシック" panose="020B0400000000000000" pitchFamily="49" charset="-128"/>
                        </a:rPr>
                        <a:t>　</a:t>
                      </a:r>
                      <a:endParaRPr kumimoji="1" lang="ja-JP" altLang="en-US" sz="9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hMerge="1">
                  <a:txBody>
                    <a:bodyPr/>
                    <a:lstStyle/>
                    <a:p>
                      <a:pPr algn="l"/>
                      <a:endParaRPr kumimoji="1" lang="ja-JP" altLang="en-US" sz="9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hMerge="1">
                  <a:txBody>
                    <a:bodyPr/>
                    <a:lstStyle/>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12331258"/>
                  </a:ext>
                </a:extLst>
              </a:tr>
              <a:tr h="219531">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latin typeface="BIZ UDPゴシック" panose="020B0400000000000000" pitchFamily="50" charset="-128"/>
                        <a:ea typeface="BIZ UDP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58349083"/>
                  </a:ext>
                </a:extLst>
              </a:tr>
            </a:tbl>
          </a:graphicData>
        </a:graphic>
      </p:graphicFrame>
      <p:sp>
        <p:nvSpPr>
          <p:cNvPr id="12" name="テキスト ボックス 11">
            <a:extLst>
              <a:ext uri="{FF2B5EF4-FFF2-40B4-BE49-F238E27FC236}">
                <a16:creationId xmlns:a16="http://schemas.microsoft.com/office/drawing/2014/main" id="{EA29ECB8-AEC7-5D74-8F4F-14133576626C}"/>
              </a:ext>
            </a:extLst>
          </p:cNvPr>
          <p:cNvSpPr txBox="1"/>
          <p:nvPr/>
        </p:nvSpPr>
        <p:spPr>
          <a:xfrm>
            <a:off x="-7682" y="782931"/>
            <a:ext cx="3944751" cy="1505348"/>
          </a:xfrm>
          <a:prstGeom prst="rect">
            <a:avLst/>
          </a:prstGeom>
          <a:solidFill>
            <a:schemeClr val="accent5"/>
          </a:solidFill>
          <a:ln>
            <a:solidFill>
              <a:schemeClr val="accent5"/>
            </a:solidFill>
          </a:ln>
        </p:spPr>
        <p:txBody>
          <a:bodyPr wrap="square" rtlCol="0">
            <a:spAutoFit/>
          </a:bodyPr>
          <a:lstStyle/>
          <a:p>
            <a:pPr>
              <a:lnSpc>
                <a:spcPct val="150000"/>
              </a:lnSpc>
            </a:pPr>
            <a:r>
              <a:rPr lang="ja-JP" altLang="en-US" sz="1050" dirty="0">
                <a:latin typeface="BIZ UDゴシック" panose="020B0400000000000000" pitchFamily="49" charset="-128"/>
                <a:ea typeface="BIZ UDゴシック" panose="020B0400000000000000" pitchFamily="49" charset="-128"/>
              </a:rPr>
              <a:t>■配信期間</a:t>
            </a:r>
            <a:endParaRPr lang="en-US" altLang="ja-JP" sz="1050" dirty="0">
              <a:latin typeface="BIZ UDゴシック" panose="020B0400000000000000" pitchFamily="49" charset="-128"/>
              <a:ea typeface="BIZ UDゴシック" panose="020B0400000000000000" pitchFamily="49" charset="-128"/>
            </a:endParaRPr>
          </a:p>
          <a:p>
            <a:pPr>
              <a:lnSpc>
                <a:spcPct val="150000"/>
              </a:lnSpc>
            </a:pPr>
            <a:r>
              <a:rPr lang="ja-JP" altLang="en-US" sz="1050" dirty="0">
                <a:latin typeface="BIZ UDゴシック" panose="020B0400000000000000" pitchFamily="49" charset="-128"/>
                <a:ea typeface="BIZ UDゴシック" panose="020B0400000000000000" pitchFamily="49" charset="-128"/>
              </a:rPr>
              <a:t>　２０２３</a:t>
            </a:r>
            <a:r>
              <a:rPr lang="ja-JP" altLang="en-US" sz="1050" dirty="0">
                <a:latin typeface="BIZ UDゴシック" panose="020B0400000000000000" pitchFamily="49" charset="-128"/>
                <a:ea typeface="BIZ UDゴシック" panose="020B0400000000000000" pitchFamily="49" charset="-128"/>
                <a:cs typeface="Times New Roman" panose="02020603050405020304" pitchFamily="18" charset="0"/>
              </a:rPr>
              <a:t>年８月２９</a:t>
            </a:r>
            <a:r>
              <a:rPr kumimoji="1" lang="ja-JP" altLang="en-US" sz="1050" i="0" u="none" strike="noStrike" kern="1200" cap="none" spc="0" normalizeH="0" baseline="0" noProof="0" dirty="0">
                <a:ln>
                  <a:noFill/>
                </a:ln>
                <a:solidFill>
                  <a:srgbClr val="000000"/>
                </a:solidFill>
                <a:effectLst/>
                <a:uLnTx/>
                <a:uFillTx/>
                <a:latin typeface="BIZ UDゴシック" panose="020B0400000000000000" pitchFamily="49" charset="-128"/>
                <a:ea typeface="BIZ UDゴシック" panose="020B0400000000000000" pitchFamily="49" charset="-128"/>
                <a:cs typeface="Times New Roman" panose="02020603050405020304" pitchFamily="18" charset="0"/>
              </a:rPr>
              <a:t>日（火）～９月７日（木）１０日間</a:t>
            </a:r>
            <a:endParaRPr lang="en-US" altLang="ja-JP" sz="1050" dirty="0">
              <a:latin typeface="BIZ UDゴシック" panose="020B0400000000000000" pitchFamily="49" charset="-128"/>
              <a:ea typeface="BIZ UDゴシック" panose="020B0400000000000000" pitchFamily="49" charset="-128"/>
            </a:endParaRPr>
          </a:p>
          <a:p>
            <a:pPr>
              <a:lnSpc>
                <a:spcPct val="150000"/>
              </a:lnSpc>
            </a:pPr>
            <a:r>
              <a:rPr lang="ja-JP" altLang="en-US" sz="1050" dirty="0">
                <a:latin typeface="BIZ UDゴシック" panose="020B0400000000000000" pitchFamily="49" charset="-128"/>
                <a:ea typeface="BIZ UDゴシック" panose="020B0400000000000000" pitchFamily="49" charset="-128"/>
              </a:rPr>
              <a:t>■受 講 料 　無　 料   ■定  　員　 ６０名　</a:t>
            </a:r>
            <a:endParaRPr lang="en-US" altLang="ja-JP" sz="1050" dirty="0">
              <a:latin typeface="BIZ UDゴシック" panose="020B0400000000000000" pitchFamily="49" charset="-128"/>
              <a:ea typeface="BIZ UDゴシック" panose="020B0400000000000000" pitchFamily="49" charset="-128"/>
            </a:endParaRPr>
          </a:p>
          <a:p>
            <a:pPr>
              <a:lnSpc>
                <a:spcPct val="150000"/>
              </a:lnSpc>
            </a:pPr>
            <a:r>
              <a:rPr lang="ja-JP" altLang="en-US" sz="1050" dirty="0">
                <a:latin typeface="BIZ UDゴシック" panose="020B0400000000000000" pitchFamily="49" charset="-128"/>
                <a:ea typeface="BIZ UDゴシック" panose="020B0400000000000000" pitchFamily="49" charset="-128"/>
              </a:rPr>
              <a:t>■受　  講</a:t>
            </a:r>
            <a:endParaRPr lang="en-US" altLang="ja-JP" sz="1050" dirty="0">
              <a:latin typeface="BIZ UDゴシック" panose="020B0400000000000000" pitchFamily="49" charset="-128"/>
              <a:ea typeface="BIZ UDゴシック" panose="020B0400000000000000" pitchFamily="49" charset="-128"/>
            </a:endParaRPr>
          </a:p>
          <a:p>
            <a:pPr>
              <a:lnSpc>
                <a:spcPct val="150000"/>
              </a:lnSpc>
            </a:pPr>
            <a:r>
              <a:rPr lang="en-US" altLang="ja-JP" sz="1050" dirty="0">
                <a:latin typeface="BIZ UDゴシック" panose="020B0400000000000000" pitchFamily="49" charset="-128"/>
                <a:ea typeface="BIZ UDゴシック" panose="020B0400000000000000" pitchFamily="49" charset="-128"/>
              </a:rPr>
              <a:t> </a:t>
            </a:r>
            <a:r>
              <a:rPr lang="ja-JP" altLang="en-US" sz="1050" dirty="0">
                <a:latin typeface="BIZ UDゴシック" panose="020B0400000000000000" pitchFamily="49" charset="-128"/>
                <a:ea typeface="BIZ UDゴシック" panose="020B0400000000000000" pitchFamily="49" charset="-128"/>
              </a:rPr>
              <a:t> 録画された講演を視聴頂きます。</a:t>
            </a:r>
            <a:endParaRPr lang="en-US" altLang="ja-JP" sz="1050" dirty="0">
              <a:latin typeface="BIZ UDゴシック" panose="020B0400000000000000" pitchFamily="49" charset="-128"/>
              <a:ea typeface="BIZ UDゴシック" panose="020B0400000000000000" pitchFamily="49" charset="-128"/>
            </a:endParaRPr>
          </a:p>
          <a:p>
            <a:pPr>
              <a:lnSpc>
                <a:spcPct val="150000"/>
              </a:lnSpc>
            </a:pPr>
            <a:r>
              <a:rPr lang="en-US" altLang="ja-JP" sz="1050" dirty="0">
                <a:latin typeface="BIZ UDゴシック" panose="020B0400000000000000" pitchFamily="49" charset="-128"/>
                <a:ea typeface="BIZ UDゴシック" panose="020B0400000000000000" pitchFamily="49" charset="-128"/>
              </a:rPr>
              <a:t>  </a:t>
            </a:r>
            <a:r>
              <a:rPr lang="ja-JP" altLang="en-US" sz="1050" dirty="0">
                <a:latin typeface="BIZ UDゴシック" panose="020B0400000000000000" pitchFamily="49" charset="-128"/>
                <a:ea typeface="BIZ UDゴシック" panose="020B0400000000000000" pitchFamily="49" charset="-128"/>
              </a:rPr>
              <a:t>受講申込をされた方へ視聴用ＵＲＬをお送りします</a:t>
            </a:r>
            <a:endParaRPr lang="en-US" altLang="ja-JP" sz="1050" dirty="0">
              <a:latin typeface="BIZ UDゴシック" panose="020B0400000000000000" pitchFamily="49" charset="-128"/>
              <a:ea typeface="BIZ UDゴシック" panose="020B0400000000000000" pitchFamily="49" charset="-128"/>
            </a:endParaRPr>
          </a:p>
        </p:txBody>
      </p:sp>
      <p:sp>
        <p:nvSpPr>
          <p:cNvPr id="6" name="Text Box 1036">
            <a:extLst>
              <a:ext uri="{FF2B5EF4-FFF2-40B4-BE49-F238E27FC236}">
                <a16:creationId xmlns:a16="http://schemas.microsoft.com/office/drawing/2014/main" id="{7F62FAA1-13D4-44A9-A2CD-D6D37CD60832}"/>
              </a:ext>
            </a:extLst>
          </p:cNvPr>
          <p:cNvSpPr txBox="1">
            <a:spLocks noChangeArrowheads="1"/>
          </p:cNvSpPr>
          <p:nvPr/>
        </p:nvSpPr>
        <p:spPr bwMode="auto">
          <a:xfrm>
            <a:off x="-11523" y="4921580"/>
            <a:ext cx="6865680" cy="1212510"/>
          </a:xfrm>
          <a:prstGeom prst="rect">
            <a:avLst/>
          </a:prstGeom>
          <a:solidFill>
            <a:schemeClr val="accent5"/>
          </a:solidFill>
          <a:ln>
            <a:solidFill>
              <a:schemeClr val="accent5"/>
            </a:solidFill>
          </a:ln>
        </p:spPr>
        <p:txBody>
          <a:bodyPr wrap="square" lIns="80644" tIns="40322" rIns="80644" bIns="40322">
            <a:spAutoFit/>
          </a:bodyPr>
          <a:lstStyle>
            <a:lvl1pPr eaLnBrk="0" hangingPunct="0">
              <a:defRPr kumimoji="1" sz="800">
                <a:solidFill>
                  <a:schemeClr val="tx1"/>
                </a:solidFill>
                <a:latin typeface="Arial" charset="0"/>
                <a:ea typeface="ＭＳ Ｐゴシック" charset="-128"/>
              </a:defRPr>
            </a:lvl1pPr>
            <a:lvl2pPr marL="742950" indent="-285750" eaLnBrk="0" hangingPunct="0">
              <a:defRPr kumimoji="1" sz="800">
                <a:solidFill>
                  <a:schemeClr val="tx1"/>
                </a:solidFill>
                <a:latin typeface="Arial" charset="0"/>
                <a:ea typeface="ＭＳ Ｐゴシック" charset="-128"/>
              </a:defRPr>
            </a:lvl2pPr>
            <a:lvl3pPr marL="1143000" indent="-228600" eaLnBrk="0" hangingPunct="0">
              <a:defRPr kumimoji="1" sz="800">
                <a:solidFill>
                  <a:schemeClr val="tx1"/>
                </a:solidFill>
                <a:latin typeface="Arial" charset="0"/>
                <a:ea typeface="ＭＳ Ｐゴシック" charset="-128"/>
              </a:defRPr>
            </a:lvl3pPr>
            <a:lvl4pPr marL="1600200" indent="-228600" eaLnBrk="0" hangingPunct="0">
              <a:defRPr kumimoji="1" sz="800">
                <a:solidFill>
                  <a:schemeClr val="tx1"/>
                </a:solidFill>
                <a:latin typeface="Arial" charset="0"/>
                <a:ea typeface="ＭＳ Ｐゴシック" charset="-128"/>
              </a:defRPr>
            </a:lvl4pPr>
            <a:lvl5pPr marL="2057400" indent="-228600" eaLnBrk="0" hangingPunct="0">
              <a:defRPr kumimoji="1" sz="8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8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8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8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800">
                <a:solidFill>
                  <a:schemeClr val="tx1"/>
                </a:solidFill>
                <a:latin typeface="Arial" charset="0"/>
                <a:ea typeface="ＭＳ Ｐゴシック" charset="-128"/>
              </a:defRPr>
            </a:lvl9pPr>
          </a:lstStyle>
          <a:p>
            <a:pPr eaLnBrk="1" hangingPunct="1">
              <a:defRPr/>
            </a:pPr>
            <a:r>
              <a:rPr lang="ja-JP" altLang="en-US" sz="1050" dirty="0">
                <a:latin typeface="BIZ UDゴシック" panose="020B0400000000000000" pitchFamily="49" charset="-128"/>
                <a:ea typeface="BIZ UDゴシック" panose="020B0400000000000000" pitchFamily="49" charset="-128"/>
              </a:rPr>
              <a:t>問合せ先  公益財団法人　埼玉県産業振興公社</a:t>
            </a:r>
            <a:endParaRPr lang="en-US" altLang="ja-JP" sz="1050" dirty="0">
              <a:latin typeface="BIZ UDゴシック" panose="020B0400000000000000" pitchFamily="49" charset="-128"/>
              <a:ea typeface="BIZ UDゴシック" panose="020B0400000000000000" pitchFamily="49" charset="-128"/>
            </a:endParaRPr>
          </a:p>
          <a:p>
            <a:pPr eaLnBrk="1" hangingPunct="1">
              <a:defRPr/>
            </a:pPr>
            <a:r>
              <a:rPr lang="ja-JP" altLang="en-US" sz="1050" dirty="0">
                <a:latin typeface="BIZ UDゴシック" panose="020B0400000000000000" pitchFamily="49" charset="-128"/>
                <a:ea typeface="BIZ UDゴシック" panose="020B0400000000000000" pitchFamily="49" charset="-128"/>
              </a:rPr>
              <a:t>　　　　　産学連携支援センター埼玉（産学・知財支援グループ　産学支援担当：高橋）</a:t>
            </a:r>
            <a:endParaRPr lang="en-US" altLang="ja-JP" sz="1050" dirty="0">
              <a:latin typeface="BIZ UDゴシック" panose="020B0400000000000000" pitchFamily="49" charset="-128"/>
              <a:ea typeface="BIZ UDゴシック" panose="020B0400000000000000" pitchFamily="49" charset="-128"/>
            </a:endParaRPr>
          </a:p>
          <a:p>
            <a:pPr eaLnBrk="1" hangingPunct="1">
              <a:defRPr/>
            </a:pPr>
            <a:r>
              <a:rPr lang="ja-JP" altLang="en-US" sz="1050" dirty="0">
                <a:latin typeface="BIZ UDゴシック" panose="020B0400000000000000" pitchFamily="49" charset="-128"/>
                <a:ea typeface="BIZ UDゴシック" panose="020B0400000000000000" pitchFamily="49" charset="-128"/>
              </a:rPr>
              <a:t>　　　　　さいたま市中央区上落合</a:t>
            </a:r>
            <a:r>
              <a:rPr lang="en-US" altLang="ja-JP" sz="1050" dirty="0">
                <a:latin typeface="BIZ UDゴシック" panose="020B0400000000000000" pitchFamily="49" charset="-128"/>
                <a:ea typeface="BIZ UDゴシック" panose="020B0400000000000000" pitchFamily="49" charset="-128"/>
              </a:rPr>
              <a:t>2-3-2</a:t>
            </a:r>
          </a:p>
          <a:p>
            <a:pPr eaLnBrk="1" hangingPunct="1">
              <a:defRPr/>
            </a:pPr>
            <a:r>
              <a:rPr lang="en-US" altLang="ja-JP" sz="1050" dirty="0">
                <a:latin typeface="BIZ UDゴシック" panose="020B0400000000000000" pitchFamily="49" charset="-128"/>
                <a:ea typeface="BIZ UDゴシック" panose="020B0400000000000000" pitchFamily="49" charset="-128"/>
              </a:rPr>
              <a:t>  </a:t>
            </a:r>
            <a:r>
              <a:rPr lang="ja-JP" altLang="en-US" sz="1050" dirty="0">
                <a:latin typeface="BIZ UDゴシック" panose="020B0400000000000000" pitchFamily="49" charset="-128"/>
                <a:ea typeface="BIZ UDゴシック" panose="020B0400000000000000" pitchFamily="49" charset="-128"/>
              </a:rPr>
              <a:t>　　　　</a:t>
            </a:r>
            <a:r>
              <a:rPr lang="en-US" altLang="ja-JP" sz="1050" dirty="0">
                <a:latin typeface="BIZ UDゴシック" panose="020B0400000000000000" pitchFamily="49" charset="-128"/>
                <a:ea typeface="BIZ UDゴシック" panose="020B0400000000000000" pitchFamily="49" charset="-128"/>
              </a:rPr>
              <a:t>TEL</a:t>
            </a:r>
            <a:r>
              <a:rPr lang="ja-JP" altLang="en-US" sz="1050" dirty="0">
                <a:latin typeface="BIZ UDゴシック" panose="020B0400000000000000" pitchFamily="49" charset="-128"/>
                <a:ea typeface="BIZ UDゴシック" panose="020B0400000000000000" pitchFamily="49" charset="-128"/>
              </a:rPr>
              <a:t>　</a:t>
            </a:r>
            <a:r>
              <a:rPr lang="en-US" altLang="ja-JP" sz="1050" dirty="0">
                <a:latin typeface="BIZ UDゴシック" panose="020B0400000000000000" pitchFamily="49" charset="-128"/>
                <a:ea typeface="BIZ UDゴシック" panose="020B0400000000000000" pitchFamily="49" charset="-128"/>
              </a:rPr>
              <a:t>048-857-3901</a:t>
            </a:r>
            <a:r>
              <a:rPr lang="ja-JP" altLang="en-US" sz="1050" dirty="0">
                <a:latin typeface="BIZ UDゴシック" panose="020B0400000000000000" pitchFamily="49" charset="-128"/>
                <a:ea typeface="BIZ UDゴシック" panose="020B0400000000000000" pitchFamily="49" charset="-128"/>
              </a:rPr>
              <a:t>　</a:t>
            </a:r>
            <a:r>
              <a:rPr lang="en-US" altLang="ja-JP" sz="1050" dirty="0">
                <a:latin typeface="BIZ UDゴシック" panose="020B0400000000000000" pitchFamily="49" charset="-128"/>
                <a:ea typeface="BIZ UDゴシック" panose="020B0400000000000000" pitchFamily="49" charset="-128"/>
              </a:rPr>
              <a:t>E-mail</a:t>
            </a:r>
            <a:r>
              <a:rPr lang="ja-JP" altLang="en-US" sz="1050" dirty="0">
                <a:latin typeface="BIZ UDゴシック" panose="020B0400000000000000" pitchFamily="49" charset="-128"/>
                <a:ea typeface="BIZ UDゴシック" panose="020B0400000000000000" pitchFamily="49" charset="-128"/>
              </a:rPr>
              <a:t>　</a:t>
            </a:r>
            <a:r>
              <a:rPr lang="en-US" altLang="ja-JP" sz="1050" dirty="0">
                <a:latin typeface="BIZ UDゴシック" panose="020B0400000000000000" pitchFamily="49" charset="-128"/>
                <a:ea typeface="BIZ UDゴシック" panose="020B0400000000000000" pitchFamily="49" charset="-128"/>
              </a:rPr>
              <a:t>sangaku@saitama-j.or.jp</a:t>
            </a:r>
          </a:p>
          <a:p>
            <a:pPr eaLnBrk="1" hangingPunct="1">
              <a:defRPr/>
            </a:pPr>
            <a:r>
              <a:rPr lang="ja-JP" altLang="en-US" sz="1050" dirty="0">
                <a:latin typeface="BIZ UDゴシック" panose="020B0400000000000000" pitchFamily="49" charset="-128"/>
                <a:ea typeface="BIZ UDゴシック" panose="020B0400000000000000" pitchFamily="49" charset="-128"/>
              </a:rPr>
              <a:t>受講は、下記の申込書をメールでお送りくださるか、ＱＲコードから申込をお願いします⇒</a:t>
            </a:r>
            <a:endParaRPr lang="en-US" altLang="ja-JP" sz="1050" dirty="0">
              <a:latin typeface="BIZ UDゴシック" panose="020B0400000000000000" pitchFamily="49" charset="-128"/>
              <a:ea typeface="BIZ UDゴシック" panose="020B0400000000000000" pitchFamily="49" charset="-128"/>
            </a:endParaRPr>
          </a:p>
          <a:p>
            <a:pPr eaLnBrk="1" hangingPunct="1">
              <a:defRPr/>
            </a:pPr>
            <a:r>
              <a:rPr lang="ja-JP" altLang="en-US" sz="1050" dirty="0">
                <a:latin typeface="BIZ UDゴシック" panose="020B0400000000000000" pitchFamily="49" charset="-128"/>
                <a:ea typeface="BIZ UDゴシック" panose="020B0400000000000000" pitchFamily="49" charset="-128"/>
              </a:rPr>
              <a:t>　　　　　　　　　　　　　　　　　　　　　　　　　　　　　　　</a:t>
            </a:r>
            <a:endParaRPr lang="en-US" altLang="ja-JP" sz="1050" dirty="0">
              <a:latin typeface="BIZ UDゴシック" panose="020B0400000000000000" pitchFamily="49" charset="-128"/>
              <a:ea typeface="BIZ UDゴシック" panose="020B0400000000000000" pitchFamily="49" charset="-128"/>
            </a:endParaRPr>
          </a:p>
          <a:p>
            <a:pPr eaLnBrk="1" hangingPunct="1">
              <a:defRPr/>
            </a:pPr>
            <a:r>
              <a:rPr lang="ja-JP" altLang="en-US" sz="1050" dirty="0">
                <a:latin typeface="BIZ UDゴシック" panose="020B0400000000000000" pitchFamily="49" charset="-128"/>
                <a:ea typeface="BIZ UDゴシック" panose="020B0400000000000000" pitchFamily="49" charset="-128"/>
              </a:rPr>
              <a:t>　　　　　　　　　　　　　　　　　　　　　　　　　　　　　　　　</a:t>
            </a:r>
            <a:r>
              <a:rPr lang="en-US" altLang="ja-JP" sz="1050" dirty="0">
                <a:latin typeface="BIZ UDゴシック" panose="020B0400000000000000" pitchFamily="49" charset="-128"/>
                <a:ea typeface="BIZ UDゴシック" panose="020B0400000000000000" pitchFamily="49" charset="-128"/>
              </a:rPr>
              <a:t>https://forms.gle/xZMotT1dr8uvQAcT6</a:t>
            </a:r>
          </a:p>
        </p:txBody>
      </p:sp>
      <p:sp>
        <p:nvSpPr>
          <p:cNvPr id="7" name="Text Box 1036">
            <a:extLst>
              <a:ext uri="{FF2B5EF4-FFF2-40B4-BE49-F238E27FC236}">
                <a16:creationId xmlns:a16="http://schemas.microsoft.com/office/drawing/2014/main" id="{3110D0F5-C971-2A4D-AB75-A4EC6567CF79}"/>
              </a:ext>
            </a:extLst>
          </p:cNvPr>
          <p:cNvSpPr txBox="1">
            <a:spLocks noChangeArrowheads="1"/>
          </p:cNvSpPr>
          <p:nvPr/>
        </p:nvSpPr>
        <p:spPr bwMode="auto">
          <a:xfrm>
            <a:off x="-3841" y="3187608"/>
            <a:ext cx="6858000" cy="1535676"/>
          </a:xfrm>
          <a:prstGeom prst="rect">
            <a:avLst/>
          </a:prstGeom>
          <a:solidFill>
            <a:schemeClr val="accent5"/>
          </a:solidFill>
          <a:ln>
            <a:solidFill>
              <a:schemeClr val="accent5"/>
            </a:solidFill>
          </a:ln>
        </p:spPr>
        <p:txBody>
          <a:bodyPr wrap="square" lIns="80644" tIns="40322" rIns="80644" bIns="40322">
            <a:spAutoFit/>
          </a:bodyPr>
          <a:lstStyle>
            <a:lvl1pPr eaLnBrk="0" hangingPunct="0">
              <a:defRPr kumimoji="1" sz="800">
                <a:solidFill>
                  <a:schemeClr val="tx1"/>
                </a:solidFill>
                <a:latin typeface="Arial" charset="0"/>
                <a:ea typeface="ＭＳ Ｐゴシック" charset="-128"/>
              </a:defRPr>
            </a:lvl1pPr>
            <a:lvl2pPr marL="742950" indent="-285750" eaLnBrk="0" hangingPunct="0">
              <a:defRPr kumimoji="1" sz="800">
                <a:solidFill>
                  <a:schemeClr val="tx1"/>
                </a:solidFill>
                <a:latin typeface="Arial" charset="0"/>
                <a:ea typeface="ＭＳ Ｐゴシック" charset="-128"/>
              </a:defRPr>
            </a:lvl2pPr>
            <a:lvl3pPr marL="1143000" indent="-228600" eaLnBrk="0" hangingPunct="0">
              <a:defRPr kumimoji="1" sz="800">
                <a:solidFill>
                  <a:schemeClr val="tx1"/>
                </a:solidFill>
                <a:latin typeface="Arial" charset="0"/>
                <a:ea typeface="ＭＳ Ｐゴシック" charset="-128"/>
              </a:defRPr>
            </a:lvl3pPr>
            <a:lvl4pPr marL="1600200" indent="-228600" eaLnBrk="0" hangingPunct="0">
              <a:defRPr kumimoji="1" sz="800">
                <a:solidFill>
                  <a:schemeClr val="tx1"/>
                </a:solidFill>
                <a:latin typeface="Arial" charset="0"/>
                <a:ea typeface="ＭＳ Ｐゴシック" charset="-128"/>
              </a:defRPr>
            </a:lvl4pPr>
            <a:lvl5pPr marL="2057400" indent="-228600" eaLnBrk="0" hangingPunct="0">
              <a:defRPr kumimoji="1" sz="800">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sz="800">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sz="800">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sz="800">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sz="800">
                <a:solidFill>
                  <a:schemeClr val="tx1"/>
                </a:solidFill>
                <a:latin typeface="Arial" charset="0"/>
                <a:ea typeface="ＭＳ Ｐゴシック" charset="-128"/>
              </a:defRPr>
            </a:lvl9pPr>
          </a:lstStyle>
          <a:p>
            <a:pPr marL="0" marR="0" lvl="0" indent="0" algn="l" defTabSz="914400" rtl="0" eaLnBrk="1" fontAlgn="auto" latinLnBrk="0" hangingPunct="1">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■第２回産学連携技術シーズ発表会：開催プログラム（視聴時間は、１講演で約２０分となります）</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第１講演　人間工学を用いたロボット技術と医療工学への応用</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第２講演　人間の器用な職人技を伝承・再現するロボット技術</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eaLnBrk="1" fontAlgn="auto" hangingPunct="1">
              <a:spcBef>
                <a:spcPts val="0"/>
              </a:spcBef>
              <a:spcAft>
                <a:spcPts val="0"/>
              </a:spcAft>
              <a:defRPr/>
            </a:pPr>
            <a:r>
              <a:rPr lang="ja-JP" altLang="en-US" sz="1050" b="0" dirty="0">
                <a:solidFill>
                  <a:schemeClr val="tx1"/>
                </a:solidFill>
                <a:latin typeface="BIZ UDゴシック" panose="020B0400000000000000" pitchFamily="49" charset="-128"/>
                <a:ea typeface="BIZ UDゴシック" panose="020B0400000000000000" pitchFamily="49" charset="-128"/>
              </a:rPr>
              <a:t>　　第３講演　荷揺れを自動制御して、荷物を移動させやすくする技術</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eaLnBrk="1" fontAlgn="auto" hangingPunct="1">
              <a:spcBef>
                <a:spcPts val="0"/>
              </a:spcBef>
              <a:spcAft>
                <a:spcPts val="0"/>
              </a:spcAft>
              <a:defRPr/>
            </a:pPr>
            <a:r>
              <a:rPr lang="ja-JP" altLang="en-US" sz="1050" b="0" dirty="0">
                <a:solidFill>
                  <a:schemeClr val="tx1"/>
                </a:solidFill>
                <a:latin typeface="BIZ UDゴシック" panose="020B0400000000000000" pitchFamily="49" charset="-128"/>
                <a:ea typeface="BIZ UDゴシック" panose="020B0400000000000000" pitchFamily="49" charset="-128"/>
              </a:rPr>
              <a:t>　　第４講演　マスキングテープで、ひらがなやイラストを滑らかに描くための装置</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050" dirty="0">
                <a:latin typeface="BIZ UDゴシック" panose="020B0400000000000000" pitchFamily="49" charset="-128"/>
                <a:ea typeface="BIZ UDゴシック" panose="020B0400000000000000" pitchFamily="49" charset="-128"/>
              </a:rPr>
              <a:t>　　第５講演　機械学習を用いた自律移動ロボットのための制御パラメータの最適化</a:t>
            </a:r>
            <a:endParaRPr lang="en-US" altLang="ja-JP" sz="1050" dirty="0">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第６講演　目的部位のみを局所加温する温熱治療装置の開発</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eaLnBrk="1" fontAlgn="auto" hangingPunct="1">
              <a:spcBef>
                <a:spcPts val="0"/>
              </a:spcBef>
              <a:spcAft>
                <a:spcPts val="0"/>
              </a:spcAft>
              <a:defRPr/>
            </a:pPr>
            <a:r>
              <a:rPr lang="ja-JP" altLang="en-US" sz="1050" b="0" dirty="0">
                <a:solidFill>
                  <a:schemeClr val="tx1"/>
                </a:solidFill>
                <a:latin typeface="BIZ UDゴシック" panose="020B0400000000000000" pitchFamily="49" charset="-128"/>
                <a:ea typeface="BIZ UDゴシック" panose="020B0400000000000000" pitchFamily="49" charset="-128"/>
              </a:rPr>
              <a:t>　　第７講演　</a:t>
            </a:r>
            <a:r>
              <a:rPr lang="en-US" altLang="ja-JP" sz="1050" b="0" dirty="0">
                <a:solidFill>
                  <a:schemeClr val="tx1"/>
                </a:solidFill>
                <a:latin typeface="BIZ UDゴシック" panose="020B0400000000000000" pitchFamily="49" charset="-128"/>
                <a:ea typeface="BIZ UDゴシック" panose="020B0400000000000000" pitchFamily="49" charset="-128"/>
              </a:rPr>
              <a:t>IoT</a:t>
            </a:r>
            <a:r>
              <a:rPr lang="ja-JP" altLang="en-US" sz="1050" b="0" dirty="0">
                <a:solidFill>
                  <a:schemeClr val="tx1"/>
                </a:solidFill>
                <a:latin typeface="BIZ UDゴシック" panose="020B0400000000000000" pitchFamily="49" charset="-128"/>
                <a:ea typeface="BIZ UDゴシック" panose="020B0400000000000000" pitchFamily="49" charset="-128"/>
              </a:rPr>
              <a:t>機器に搭載可能な超小型モータの開発とその医療応用</a:t>
            </a:r>
            <a:endParaRPr lang="en-US" altLang="ja-JP" sz="105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050" b="0" dirty="0">
                <a:solidFill>
                  <a:schemeClr val="tx1"/>
                </a:solidFill>
                <a:latin typeface="BIZ UDゴシック" panose="020B0400000000000000" pitchFamily="49" charset="-128"/>
                <a:ea typeface="BIZ UDゴシック" panose="020B0400000000000000" pitchFamily="49" charset="-128"/>
              </a:rPr>
              <a:t>　　第８講演　世界中のバリア位置を明らかにするための人と</a:t>
            </a:r>
            <a:r>
              <a:rPr lang="en-US" altLang="ja-JP" sz="1050" b="0" dirty="0">
                <a:solidFill>
                  <a:schemeClr val="tx1"/>
                </a:solidFill>
                <a:latin typeface="BIZ UDゴシック" panose="020B0400000000000000" pitchFamily="49" charset="-128"/>
                <a:ea typeface="BIZ UDゴシック" panose="020B0400000000000000" pitchFamily="49" charset="-128"/>
              </a:rPr>
              <a:t>AI</a:t>
            </a:r>
            <a:r>
              <a:rPr lang="ja-JP" altLang="en-US" sz="1050" b="0" dirty="0">
                <a:solidFill>
                  <a:schemeClr val="tx1"/>
                </a:solidFill>
                <a:latin typeface="BIZ UDゴシック" panose="020B0400000000000000" pitchFamily="49" charset="-128"/>
                <a:ea typeface="BIZ UDゴシック" panose="020B0400000000000000" pitchFamily="49" charset="-128"/>
              </a:rPr>
              <a:t>の共創プラットフォーム</a:t>
            </a:r>
            <a:endParaRPr kumimoji="1" lang="ja-JP" altLang="en-US" sz="1050" b="0" dirty="0">
              <a:solidFill>
                <a:schemeClr val="tx1"/>
              </a:solidFill>
              <a:latin typeface="BIZ UDゴシック" panose="020B0400000000000000" pitchFamily="49" charset="-128"/>
              <a:ea typeface="BIZ UDゴシック" panose="020B0400000000000000" pitchFamily="49" charset="-128"/>
            </a:endParaRPr>
          </a:p>
        </p:txBody>
      </p:sp>
      <p:pic>
        <p:nvPicPr>
          <p:cNvPr id="10" name="図 9">
            <a:extLst>
              <a:ext uri="{FF2B5EF4-FFF2-40B4-BE49-F238E27FC236}">
                <a16:creationId xmlns:a16="http://schemas.microsoft.com/office/drawing/2014/main" id="{1B419BDD-5BB0-B2B7-2DC3-3E3BF7E3AC6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44752" y="778397"/>
            <a:ext cx="2407409" cy="1505348"/>
          </a:xfrm>
          <a:prstGeom prst="rect">
            <a:avLst/>
          </a:prstGeom>
        </p:spPr>
      </p:pic>
      <p:pic>
        <p:nvPicPr>
          <p:cNvPr id="3" name="図 2">
            <a:extLst>
              <a:ext uri="{FF2B5EF4-FFF2-40B4-BE49-F238E27FC236}">
                <a16:creationId xmlns:a16="http://schemas.microsoft.com/office/drawing/2014/main" id="{C45495AB-FB6B-8838-6341-EE686E2AC892}"/>
              </a:ext>
            </a:extLst>
          </p:cNvPr>
          <p:cNvPicPr>
            <a:picLocks noChangeAspect="1"/>
          </p:cNvPicPr>
          <p:nvPr/>
        </p:nvPicPr>
        <p:blipFill>
          <a:blip r:embed="rId4"/>
          <a:stretch>
            <a:fillRect/>
          </a:stretch>
        </p:blipFill>
        <p:spPr>
          <a:xfrm>
            <a:off x="5684402" y="4953000"/>
            <a:ext cx="971514" cy="914059"/>
          </a:xfrm>
          <a:prstGeom prst="rect">
            <a:avLst/>
          </a:prstGeom>
        </p:spPr>
      </p:pic>
    </p:spTree>
    <p:extLst>
      <p:ext uri="{BB962C8B-B14F-4D97-AF65-F5344CB8AC3E}">
        <p14:creationId xmlns:p14="http://schemas.microsoft.com/office/powerpoint/2010/main" val="289201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5">
            <a:extLst>
              <a:ext uri="{FF2B5EF4-FFF2-40B4-BE49-F238E27FC236}">
                <a16:creationId xmlns:a16="http://schemas.microsoft.com/office/drawing/2014/main" id="{35E9EEFA-D696-8311-A544-3FCDCA5D54B0}"/>
              </a:ext>
            </a:extLst>
          </p:cNvPr>
          <p:cNvGraphicFramePr>
            <a:graphicFrameLocks noGrp="1"/>
          </p:cNvGraphicFramePr>
          <p:nvPr>
            <p:extLst>
              <p:ext uri="{D42A27DB-BD31-4B8C-83A1-F6EECF244321}">
                <p14:modId xmlns:p14="http://schemas.microsoft.com/office/powerpoint/2010/main" val="391007062"/>
              </p:ext>
            </p:extLst>
          </p:nvPr>
        </p:nvGraphicFramePr>
        <p:xfrm>
          <a:off x="0" y="49562"/>
          <a:ext cx="6858000" cy="9806876"/>
        </p:xfrm>
        <a:graphic>
          <a:graphicData uri="http://schemas.openxmlformats.org/drawingml/2006/table">
            <a:tbl>
              <a:tblPr firstRow="1" bandRow="1">
                <a:tableStyleId>{5C22544A-7EE6-4342-B048-85BDC9FD1C3A}</a:tableStyleId>
              </a:tblPr>
              <a:tblGrid>
                <a:gridCol w="6858000">
                  <a:extLst>
                    <a:ext uri="{9D8B030D-6E8A-4147-A177-3AD203B41FA5}">
                      <a16:colId xmlns:a16="http://schemas.microsoft.com/office/drawing/2014/main" val="764862361"/>
                    </a:ext>
                  </a:extLst>
                </a:gridCol>
              </a:tblGrid>
              <a:tr h="11829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第１講演　人間工学を用いたロボット技術と医療工学への応用</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　　　　　　　　　　埼玉工業大学工学部機械工学科　教　授　　長井　　力　氏</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BIZ UDゴシック" panose="020B0400000000000000" pitchFamily="49" charset="-128"/>
                          <a:ea typeface="BIZ UDゴシック" panose="020B0400000000000000" pitchFamily="49" charset="-128"/>
                        </a:rPr>
                        <a:t>人間と機械システムやロボットがお互いを補いながら作業を行う機会が増えています。人間とロボットが円滑に協調するためには、ヒトと機械の特性を理解し応用する必要があります。このような人間工学の知識を工学に応用することでロボットに新たな付加価値を与えられる可能性があります。本公演では、人の運動や技術を評価する手法や人間とロボットが協調して動作する医療用パワーアシスト装置、生物の構造を参考にした触覚を計測するセンサについて紹介します。</a:t>
                      </a:r>
                      <a:endParaRPr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BIZ UDゴシック" panose="020B0400000000000000" pitchFamily="49" charset="-128"/>
                          <a:ea typeface="BIZ UDゴシック" panose="020B0400000000000000" pitchFamily="49" charset="-128"/>
                        </a:rPr>
                        <a:t>適用分野：医療福祉機器開発、運動評価、バイオメカニクス、触覚センサ、パワーアシスト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743111168"/>
                  </a:ext>
                </a:extLst>
              </a:tr>
              <a:tr h="12957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第２講演　人間の器用な職人技を伝承・再現するロボット技術</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　　　　　　　　　　芝浦工業大学システム理工学部機械制御システム学科　　桑原　央明　氏</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少子高齢化が進む中で、指先の器用な技術を持った職人技の伝承が課題になっています。</a:t>
                      </a:r>
                      <a:endParaRPr kumimoji="1"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この問題を解決するため、人間の指先の力覚情報をロボットにより抽出する技術を応用し、ロボットにより人間の技を再現する方法、またはロボットがその職人技を別の人に伝える方法について研究を進めています。</a:t>
                      </a:r>
                      <a:endParaRPr kumimoji="1"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今回、特に指先の力の入れ方をロボットが人間から学び別の人に伝える方法についてご紹介します。</a:t>
                      </a:r>
                      <a:endParaRPr kumimoji="1"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適用分野：農作物、食品など柔軟体を扱う製造業に展開可能です。特に、お菓子職人など柔らかいものを器用に扱う技をロボットにより実現したいです。また、介護など人の力の入れ方に工夫のいる作業を自動化することも可能で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50802461"/>
                  </a:ext>
                </a:extLst>
              </a:tr>
              <a:tr h="12767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第３講演　荷揺れを自動制御して、荷物を移動させやすくする技術</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　　　　　　　　　　</a:t>
                      </a:r>
                      <a:r>
                        <a:rPr lang="zh-TW" altLang="en-US" sz="1100" b="0" dirty="0">
                          <a:solidFill>
                            <a:schemeClr val="tx1"/>
                          </a:solidFill>
                          <a:latin typeface="BIZ UDゴシック" panose="020B0400000000000000" pitchFamily="49" charset="-128"/>
                          <a:ea typeface="BIZ UDゴシック" panose="020B0400000000000000" pitchFamily="49" charset="-128"/>
                        </a:rPr>
                        <a:t>東京電機大学</a:t>
                      </a:r>
                      <a:r>
                        <a:rPr lang="ja-JP" altLang="en-US" sz="1100" b="0" dirty="0">
                          <a:solidFill>
                            <a:schemeClr val="tx1"/>
                          </a:solidFill>
                          <a:latin typeface="BIZ UDゴシック" panose="020B0400000000000000" pitchFamily="49" charset="-128"/>
                          <a:ea typeface="BIZ UDゴシック" panose="020B0400000000000000" pitchFamily="49" charset="-128"/>
                        </a:rPr>
                        <a:t>未来科学部ロボット・メカトロニクス学科　</a:t>
                      </a:r>
                      <a:r>
                        <a:rPr lang="zh-CN" altLang="en-US" sz="1100" b="0" dirty="0">
                          <a:solidFill>
                            <a:schemeClr val="tx1"/>
                          </a:solidFill>
                          <a:latin typeface="BIZ UDゴシック" panose="020B0400000000000000" pitchFamily="49" charset="-128"/>
                          <a:ea typeface="BIZ UDゴシック" panose="020B0400000000000000" pitchFamily="49" charset="-128"/>
                        </a:rPr>
                        <a:t>教</a:t>
                      </a:r>
                      <a:r>
                        <a:rPr lang="ja-JP" altLang="en-US" sz="1100" b="0" dirty="0">
                          <a:solidFill>
                            <a:schemeClr val="tx1"/>
                          </a:solidFill>
                          <a:latin typeface="BIZ UDゴシック" panose="020B0400000000000000" pitchFamily="49" charset="-128"/>
                          <a:ea typeface="BIZ UDゴシック" panose="020B0400000000000000" pitchFamily="49" charset="-128"/>
                        </a:rPr>
                        <a:t>　</a:t>
                      </a:r>
                      <a:r>
                        <a:rPr lang="zh-CN" altLang="en-US" sz="1100" b="0" dirty="0">
                          <a:solidFill>
                            <a:schemeClr val="tx1"/>
                          </a:solidFill>
                          <a:latin typeface="BIZ UDゴシック" panose="020B0400000000000000" pitchFamily="49" charset="-128"/>
                          <a:ea typeface="BIZ UDゴシック" panose="020B0400000000000000" pitchFamily="49" charset="-128"/>
                        </a:rPr>
                        <a:t>授</a:t>
                      </a:r>
                      <a:r>
                        <a:rPr lang="ja-JP" altLang="en-US" sz="1100" b="0" dirty="0">
                          <a:solidFill>
                            <a:schemeClr val="tx1"/>
                          </a:solidFill>
                          <a:latin typeface="BIZ UDゴシック" panose="020B0400000000000000" pitchFamily="49" charset="-128"/>
                          <a:ea typeface="BIZ UDゴシック" panose="020B0400000000000000" pitchFamily="49" charset="-128"/>
                        </a:rPr>
                        <a:t>　石川　　潤　氏</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人とロボットが協働してロープで吊られた荷を揺らさずに協働で運搬するシナリオを想定し、人とロボットの作業分担のあり方について考察します。具体的には、ロボット側にインピーダンス制御と制振制御を実装し、人とロボットが協働で吊荷を運搬するシステムの一構成法を提案し、その性能の評価と解析を行いました。</a:t>
                      </a:r>
                      <a:endParaRPr kumimoji="1"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実験結果から、制振制御を併用することで人間側の制振作業に関する負担を減らすことができるが、位置決め制御系の性能改善には大きく影響を与えないことがわかりました。</a:t>
                      </a:r>
                      <a:endParaRPr kumimoji="1"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適用分野：荷物を吊り下げて、移動する作業（ロボット、クレーンなど）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693473380"/>
                  </a:ext>
                </a:extLst>
              </a:tr>
              <a:tr h="114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第４講演　マスキングテープで、ひらがなやイラストを滑らかに描くための装置</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BIZ UDゴシック" panose="020B0400000000000000" pitchFamily="49" charset="-128"/>
                          <a:ea typeface="BIZ UDゴシック" panose="020B0400000000000000" pitchFamily="49" charset="-128"/>
                        </a:rPr>
                        <a:t>　　　　　　　　</a:t>
                      </a:r>
                      <a:r>
                        <a:rPr kumimoji="1" lang="zh-TW" altLang="en-US" sz="1100" b="0" dirty="0">
                          <a:solidFill>
                            <a:schemeClr val="tx1"/>
                          </a:solidFill>
                          <a:latin typeface="BIZ UDゴシック" panose="020B0400000000000000" pitchFamily="49" charset="-128"/>
                          <a:ea typeface="BIZ UDゴシック" panose="020B0400000000000000" pitchFamily="49" charset="-128"/>
                        </a:rPr>
                        <a:t>東京電機大学</a:t>
                      </a:r>
                      <a:r>
                        <a:rPr kumimoji="1" lang="ja-JP" altLang="en-US" sz="1100" b="0" dirty="0">
                          <a:solidFill>
                            <a:schemeClr val="tx1"/>
                          </a:solidFill>
                          <a:latin typeface="BIZ UDゴシック" panose="020B0400000000000000" pitchFamily="49" charset="-128"/>
                          <a:ea typeface="BIZ UDゴシック" panose="020B0400000000000000" pitchFamily="49" charset="-128"/>
                        </a:rPr>
                        <a:t>理工学部理工学科　情報システムデザイン学系 准教授　勝本</a:t>
                      </a:r>
                      <a:r>
                        <a:rPr kumimoji="1" lang="zh-CN" altLang="en-US" sz="1100" b="0" dirty="0">
                          <a:solidFill>
                            <a:schemeClr val="tx1"/>
                          </a:solidFill>
                          <a:latin typeface="BIZ UDゴシック" panose="020B0400000000000000" pitchFamily="49" charset="-128"/>
                          <a:ea typeface="BIZ UDゴシック" panose="020B0400000000000000" pitchFamily="49" charset="-128"/>
                        </a:rPr>
                        <a:t>　</a:t>
                      </a:r>
                      <a:r>
                        <a:rPr kumimoji="1" lang="ja-JP" altLang="en-US" sz="1100" b="0" dirty="0">
                          <a:solidFill>
                            <a:schemeClr val="tx1"/>
                          </a:solidFill>
                          <a:latin typeface="BIZ UDゴシック" panose="020B0400000000000000" pitchFamily="49" charset="-128"/>
                          <a:ea typeface="BIZ UDゴシック" panose="020B0400000000000000" pitchFamily="49" charset="-128"/>
                        </a:rPr>
                        <a:t>雄一朗　氏</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マスキングテープは塗装の養生用途のみならず、室内の壁面装飾にも用いられています。マスキングテープは直線を引くことに優れていますが、曲線を引くとシワやネジれが発生してしまいます。そのため文字や図画を書くことが困難です。そこで本研究は、テープを細かく断裁し、連続して重ね貼りすることで、曲線を引くことのできるテープディスペンサを開発しました。本講演では、本装置の開発経緯と実施例について説明いたします。</a:t>
                      </a:r>
                      <a:endParaRPr kumimoji="1"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適用分野：クラフト、室内装飾、美術教育、塗装養生用途など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512271257"/>
                  </a:ext>
                </a:extLst>
              </a:tr>
              <a:tr h="11383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第５講演　機械学習を用いた自律移動ロボットのための制御パラメータの最適化</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BIZ UDゴシック" panose="020B0400000000000000" pitchFamily="49" charset="-128"/>
                          <a:ea typeface="BIZ UDゴシック" panose="020B0400000000000000" pitchFamily="49" charset="-128"/>
                        </a:rPr>
                        <a:t>　　　　　　　　　　　　　　　　　　東洋</a:t>
                      </a:r>
                      <a:r>
                        <a:rPr kumimoji="1" lang="zh-TW" altLang="en-US" sz="1100" b="0" dirty="0">
                          <a:solidFill>
                            <a:schemeClr val="tx1"/>
                          </a:solidFill>
                          <a:latin typeface="BIZ UDゴシック" panose="020B0400000000000000" pitchFamily="49" charset="-128"/>
                          <a:ea typeface="BIZ UDゴシック" panose="020B0400000000000000" pitchFamily="49" charset="-128"/>
                        </a:rPr>
                        <a:t>大学</a:t>
                      </a:r>
                      <a:r>
                        <a:rPr kumimoji="1" lang="zh-CN" altLang="en-US" sz="1100" b="0" dirty="0">
                          <a:solidFill>
                            <a:schemeClr val="tx1"/>
                          </a:solidFill>
                          <a:latin typeface="BIZ UDゴシック" panose="020B0400000000000000" pitchFamily="49" charset="-128"/>
                          <a:ea typeface="BIZ UDゴシック" panose="020B0400000000000000" pitchFamily="49" charset="-128"/>
                        </a:rPr>
                        <a:t>理工学部機械工学科</a:t>
                      </a:r>
                      <a:r>
                        <a:rPr kumimoji="1" lang="ja-JP" altLang="en-US" sz="1100" b="0" dirty="0">
                          <a:solidFill>
                            <a:schemeClr val="tx1"/>
                          </a:solidFill>
                          <a:latin typeface="BIZ UDゴシック" panose="020B0400000000000000" pitchFamily="49" charset="-128"/>
                          <a:ea typeface="BIZ UDゴシック" panose="020B0400000000000000" pitchFamily="49" charset="-128"/>
                        </a:rPr>
                        <a:t>　</a:t>
                      </a:r>
                      <a:r>
                        <a:rPr kumimoji="1" lang="zh-CN" altLang="en-US" sz="1100" b="0" dirty="0">
                          <a:solidFill>
                            <a:schemeClr val="tx1"/>
                          </a:solidFill>
                          <a:latin typeface="BIZ UDゴシック" panose="020B0400000000000000" pitchFamily="49" charset="-128"/>
                          <a:ea typeface="BIZ UDゴシック" panose="020B0400000000000000" pitchFamily="49" charset="-128"/>
                        </a:rPr>
                        <a:t>准教授</a:t>
                      </a:r>
                      <a:r>
                        <a:rPr kumimoji="1" lang="ja-JP" altLang="en-US" sz="1100" b="0" dirty="0">
                          <a:solidFill>
                            <a:schemeClr val="tx1"/>
                          </a:solidFill>
                          <a:latin typeface="BIZ UDゴシック" panose="020B0400000000000000" pitchFamily="49" charset="-128"/>
                          <a:ea typeface="BIZ UDゴシック" panose="020B0400000000000000" pitchFamily="49" charset="-128"/>
                        </a:rPr>
                        <a:t>　山田　和明　氏</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生産性向上のために工場などへの自律移動ロボット（</a:t>
                      </a:r>
                      <a:r>
                        <a:rPr kumimoji="1" lang="en-US" altLang="ja-JP" sz="900" b="0" dirty="0">
                          <a:solidFill>
                            <a:schemeClr val="tx1"/>
                          </a:solidFill>
                          <a:latin typeface="BIZ UDゴシック" panose="020B0400000000000000" pitchFamily="49" charset="-128"/>
                          <a:ea typeface="BIZ UDゴシック" panose="020B0400000000000000" pitchFamily="49" charset="-128"/>
                        </a:rPr>
                        <a:t>AMR</a:t>
                      </a:r>
                      <a:r>
                        <a:rPr kumimoji="1" lang="ja-JP" altLang="en-US" sz="900" b="0" dirty="0">
                          <a:solidFill>
                            <a:schemeClr val="tx1"/>
                          </a:solidFill>
                          <a:latin typeface="BIZ UDゴシック" panose="020B0400000000000000" pitchFamily="49" charset="-128"/>
                          <a:ea typeface="BIZ UDゴシック" panose="020B0400000000000000" pitchFamily="49" charset="-128"/>
                        </a:rPr>
                        <a:t>）の導入が進んでいます。既存の台車を用いる場合、経年劣化などにより実際の</a:t>
                      </a:r>
                      <a:r>
                        <a:rPr kumimoji="1" lang="en-US" altLang="ja-JP" sz="900" b="0" dirty="0">
                          <a:solidFill>
                            <a:schemeClr val="tx1"/>
                          </a:solidFill>
                          <a:latin typeface="BIZ UDゴシック" panose="020B0400000000000000" pitchFamily="49" charset="-128"/>
                          <a:ea typeface="BIZ UDゴシック" panose="020B0400000000000000" pitchFamily="49" charset="-128"/>
                        </a:rPr>
                        <a:t>AMR</a:t>
                      </a:r>
                      <a:r>
                        <a:rPr kumimoji="1" lang="ja-JP" altLang="en-US" sz="900" b="0" dirty="0">
                          <a:solidFill>
                            <a:schemeClr val="tx1"/>
                          </a:solidFill>
                          <a:latin typeface="BIZ UDゴシック" panose="020B0400000000000000" pitchFamily="49" charset="-128"/>
                          <a:ea typeface="BIZ UDゴシック" panose="020B0400000000000000" pitchFamily="49" charset="-128"/>
                        </a:rPr>
                        <a:t>と設計者が想定した制御モデルのパラメータとの間にはズレが生じるため、技術者が調整する必要がありました。本研究では、機械学習の一種であるベイズ最適化により台車</a:t>
                      </a:r>
                      <a:r>
                        <a:rPr kumimoji="1" lang="en-US" altLang="ja-JP" sz="900" b="0" dirty="0">
                          <a:solidFill>
                            <a:schemeClr val="tx1"/>
                          </a:solidFill>
                          <a:latin typeface="BIZ UDゴシック" panose="020B0400000000000000" pitchFamily="49" charset="-128"/>
                          <a:ea typeface="BIZ UDゴシック" panose="020B0400000000000000" pitchFamily="49" charset="-128"/>
                        </a:rPr>
                        <a:t>-AMR</a:t>
                      </a:r>
                      <a:r>
                        <a:rPr kumimoji="1" lang="ja-JP" altLang="en-US" sz="900" b="0" dirty="0">
                          <a:solidFill>
                            <a:schemeClr val="tx1"/>
                          </a:solidFill>
                          <a:latin typeface="BIZ UDゴシック" panose="020B0400000000000000" pitchFamily="49" charset="-128"/>
                          <a:ea typeface="BIZ UDゴシック" panose="020B0400000000000000" pitchFamily="49" charset="-128"/>
                        </a:rPr>
                        <a:t>の制御モデルのパラメータを自動的に調整することで、</a:t>
                      </a:r>
                      <a:r>
                        <a:rPr kumimoji="1" lang="en-US" altLang="ja-JP" sz="900" b="0" dirty="0">
                          <a:solidFill>
                            <a:schemeClr val="tx1"/>
                          </a:solidFill>
                          <a:latin typeface="BIZ UDゴシック" panose="020B0400000000000000" pitchFamily="49" charset="-128"/>
                          <a:ea typeface="BIZ UDゴシック" panose="020B0400000000000000" pitchFamily="49" charset="-128"/>
                        </a:rPr>
                        <a:t>AMR</a:t>
                      </a:r>
                      <a:r>
                        <a:rPr kumimoji="1" lang="ja-JP" altLang="en-US" sz="900" b="0" dirty="0">
                          <a:solidFill>
                            <a:schemeClr val="tx1"/>
                          </a:solidFill>
                          <a:latin typeface="BIZ UDゴシック" panose="020B0400000000000000" pitchFamily="49" charset="-128"/>
                          <a:ea typeface="BIZ UDゴシック" panose="020B0400000000000000" pitchFamily="49" charset="-128"/>
                        </a:rPr>
                        <a:t>の中心位置が目標経路からのズレを低減できることを計算機実験により確認しました。</a:t>
                      </a:r>
                      <a:endParaRPr kumimoji="1"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適用分野：ロボットの制御パラメータの自動的な微調整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558955753"/>
                  </a:ext>
                </a:extLst>
              </a:tr>
              <a:tr h="12672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第６講演　目的部位のみを局所加温する温熱治療装置の開発</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　　　　　　　　　　　　　　　　　　</a:t>
                      </a:r>
                      <a:r>
                        <a:rPr kumimoji="1" lang="ja-JP" altLang="en-US" sz="1100" b="0" dirty="0">
                          <a:solidFill>
                            <a:schemeClr val="tx1"/>
                          </a:solidFill>
                          <a:latin typeface="BIZ UDゴシック" panose="020B0400000000000000" pitchFamily="49" charset="-128"/>
                          <a:ea typeface="BIZ UDゴシック" panose="020B0400000000000000" pitchFamily="49" charset="-128"/>
                        </a:rPr>
                        <a:t>東洋</a:t>
                      </a:r>
                      <a:r>
                        <a:rPr kumimoji="1" lang="zh-TW" altLang="en-US" sz="1100" b="0" dirty="0">
                          <a:solidFill>
                            <a:schemeClr val="tx1"/>
                          </a:solidFill>
                          <a:latin typeface="BIZ UDゴシック" panose="020B0400000000000000" pitchFamily="49" charset="-128"/>
                          <a:ea typeface="BIZ UDゴシック" panose="020B0400000000000000" pitchFamily="49" charset="-128"/>
                        </a:rPr>
                        <a:t>大学</a:t>
                      </a:r>
                      <a:r>
                        <a:rPr kumimoji="1" lang="zh-CN" altLang="en-US" sz="1100" b="0" dirty="0">
                          <a:solidFill>
                            <a:schemeClr val="tx1"/>
                          </a:solidFill>
                          <a:latin typeface="BIZ UDゴシック" panose="020B0400000000000000" pitchFamily="49" charset="-128"/>
                          <a:ea typeface="BIZ UDゴシック" panose="020B0400000000000000" pitchFamily="49" charset="-128"/>
                        </a:rPr>
                        <a:t>理工学部機械工学科</a:t>
                      </a:r>
                      <a:r>
                        <a:rPr kumimoji="1" lang="ja-JP" altLang="en-US" sz="1100" b="0" dirty="0">
                          <a:solidFill>
                            <a:schemeClr val="tx1"/>
                          </a:solidFill>
                          <a:latin typeface="BIZ UDゴシック" panose="020B0400000000000000" pitchFamily="49" charset="-128"/>
                          <a:ea typeface="BIZ UDゴシック" panose="020B0400000000000000" pitchFamily="49" charset="-128"/>
                        </a:rPr>
                        <a:t>　</a:t>
                      </a:r>
                      <a:r>
                        <a:rPr kumimoji="1" lang="zh-CN" altLang="en-US" sz="1100" b="0" dirty="0">
                          <a:solidFill>
                            <a:schemeClr val="tx1"/>
                          </a:solidFill>
                          <a:latin typeface="BIZ UDゴシック" panose="020B0400000000000000" pitchFamily="49" charset="-128"/>
                          <a:ea typeface="BIZ UDゴシック" panose="020B0400000000000000" pitchFamily="49" charset="-128"/>
                        </a:rPr>
                        <a:t>准教授</a:t>
                      </a:r>
                      <a:r>
                        <a:rPr kumimoji="1" lang="ja-JP" altLang="en-US" sz="1100" b="0" dirty="0">
                          <a:solidFill>
                            <a:schemeClr val="tx1"/>
                          </a:solidFill>
                          <a:latin typeface="BIZ UDゴシック" panose="020B0400000000000000" pitchFamily="49" charset="-128"/>
                          <a:ea typeface="BIZ UDゴシック" panose="020B0400000000000000" pitchFamily="49" charset="-128"/>
                        </a:rPr>
                        <a:t>　新藤</a:t>
                      </a:r>
                      <a:r>
                        <a:rPr kumimoji="1" lang="zh-CN" altLang="en-US" sz="1100" b="0" dirty="0">
                          <a:solidFill>
                            <a:schemeClr val="tx1"/>
                          </a:solidFill>
                          <a:latin typeface="BIZ UDゴシック" panose="020B0400000000000000" pitchFamily="49" charset="-128"/>
                          <a:ea typeface="BIZ UDゴシック" panose="020B0400000000000000" pitchFamily="49" charset="-128"/>
                        </a:rPr>
                        <a:t>　</a:t>
                      </a:r>
                      <a:r>
                        <a:rPr kumimoji="1" lang="ja-JP" altLang="en-US" sz="1100" b="0" dirty="0">
                          <a:solidFill>
                            <a:schemeClr val="tx1"/>
                          </a:solidFill>
                          <a:latin typeface="BIZ UDゴシック" panose="020B0400000000000000" pitchFamily="49" charset="-128"/>
                          <a:ea typeface="BIZ UDゴシック" panose="020B0400000000000000" pitchFamily="49" charset="-128"/>
                        </a:rPr>
                        <a:t>康弘　氏</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BIZ UDゴシック" panose="020B0400000000000000" pitchFamily="49" charset="-128"/>
                          <a:ea typeface="BIZ UDゴシック" panose="020B0400000000000000" pitchFamily="49" charset="-128"/>
                        </a:rPr>
                        <a:t>私たちの研究室では、電磁波を用いて人体の目的部位のみを局所的に加温する治療システムの開発を進めています。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BIZ UDゴシック" panose="020B0400000000000000" pitchFamily="49" charset="-128"/>
                          <a:ea typeface="BIZ UDゴシック" panose="020B0400000000000000" pitchFamily="49" charset="-128"/>
                        </a:rPr>
                        <a:t>癌温熱治療や温熱リハビリテーションシステムとして応用したいと考えております。また、超音波画像による生体内の非侵襲温度計測技術の開発についても着手しております。ここでは、医工連携で開発した試作装置を用いた加温実験および人体モデルを用いた解析結果を示し、本研究の有用性を紹介いたします。</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BIZ UDゴシック" panose="020B0400000000000000" pitchFamily="49" charset="-128"/>
                          <a:ea typeface="BIZ UDゴシック" panose="020B0400000000000000" pitchFamily="49" charset="-128"/>
                        </a:rPr>
                        <a:t>医療機器としての発展のみならず広く多分野への発展も期待しております。是非ご興味ございましたらご連絡お待ちしております。</a:t>
                      </a:r>
                      <a:endParaRPr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BIZ UDゴシック" panose="020B0400000000000000" pitchFamily="49" charset="-128"/>
                          <a:ea typeface="BIZ UDゴシック" panose="020B0400000000000000" pitchFamily="49" charset="-128"/>
                        </a:rPr>
                        <a:t>適用分野：医療分野、温熱リハビリテーション、食品加工など</a:t>
                      </a:r>
                      <a:endParaRPr kumimoji="1" lang="ja-JP" altLang="en-US" sz="900" b="0"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2305440304"/>
                  </a:ext>
                </a:extLst>
              </a:tr>
              <a:tr h="10745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第７講演　</a:t>
                      </a:r>
                      <a:r>
                        <a:rPr lang="en-US" altLang="ja-JP" sz="1100" b="0" dirty="0">
                          <a:solidFill>
                            <a:schemeClr val="tx1"/>
                          </a:solidFill>
                          <a:latin typeface="BIZ UDゴシック" panose="020B0400000000000000" pitchFamily="49" charset="-128"/>
                          <a:ea typeface="BIZ UDゴシック" panose="020B0400000000000000" pitchFamily="49" charset="-128"/>
                        </a:rPr>
                        <a:t>IoT</a:t>
                      </a:r>
                      <a:r>
                        <a:rPr lang="ja-JP" altLang="en-US" sz="1100" b="0" dirty="0">
                          <a:solidFill>
                            <a:schemeClr val="tx1"/>
                          </a:solidFill>
                          <a:latin typeface="BIZ UDゴシック" panose="020B0400000000000000" pitchFamily="49" charset="-128"/>
                          <a:ea typeface="BIZ UDゴシック" panose="020B0400000000000000" pitchFamily="49" charset="-128"/>
                        </a:rPr>
                        <a:t>機器に搭載可能な超小型モータの開発とその医療応用</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　　　　　　　　　　　　　　　　　　日本</a:t>
                      </a:r>
                      <a:r>
                        <a:rPr kumimoji="1" lang="zh-TW" altLang="en-US" sz="1100" b="0" dirty="0">
                          <a:solidFill>
                            <a:schemeClr val="tx1"/>
                          </a:solidFill>
                          <a:latin typeface="BIZ UDゴシック" panose="020B0400000000000000" pitchFamily="49" charset="-128"/>
                          <a:ea typeface="BIZ UDゴシック" panose="020B0400000000000000" pitchFamily="49" charset="-128"/>
                        </a:rPr>
                        <a:t>大学</a:t>
                      </a:r>
                      <a:r>
                        <a:rPr kumimoji="1" lang="zh-CN" altLang="en-US" sz="1100" b="0" dirty="0">
                          <a:solidFill>
                            <a:schemeClr val="tx1"/>
                          </a:solidFill>
                          <a:latin typeface="BIZ UDゴシック" panose="020B0400000000000000" pitchFamily="49" charset="-128"/>
                          <a:ea typeface="BIZ UDゴシック" panose="020B0400000000000000" pitchFamily="49" charset="-128"/>
                        </a:rPr>
                        <a:t>理工学部精密機械工学科</a:t>
                      </a:r>
                      <a:r>
                        <a:rPr kumimoji="1" lang="ja-JP" altLang="en-US" sz="1100" b="0" dirty="0">
                          <a:solidFill>
                            <a:schemeClr val="tx1"/>
                          </a:solidFill>
                          <a:latin typeface="BIZ UDゴシック" panose="020B0400000000000000" pitchFamily="49" charset="-128"/>
                          <a:ea typeface="BIZ UDゴシック" panose="020B0400000000000000" pitchFamily="49" charset="-128"/>
                        </a:rPr>
                        <a:t>　</a:t>
                      </a:r>
                      <a:r>
                        <a:rPr kumimoji="1" lang="zh-CN" altLang="en-US" sz="1100" b="0" dirty="0">
                          <a:solidFill>
                            <a:schemeClr val="tx1"/>
                          </a:solidFill>
                          <a:latin typeface="BIZ UDゴシック" panose="020B0400000000000000" pitchFamily="49" charset="-128"/>
                          <a:ea typeface="BIZ UDゴシック" panose="020B0400000000000000" pitchFamily="49" charset="-128"/>
                        </a:rPr>
                        <a:t>教</a:t>
                      </a:r>
                      <a:r>
                        <a:rPr kumimoji="1" lang="ja-JP" altLang="en-US" sz="1100" b="0" dirty="0">
                          <a:solidFill>
                            <a:schemeClr val="tx1"/>
                          </a:solidFill>
                          <a:latin typeface="BIZ UDゴシック" panose="020B0400000000000000" pitchFamily="49" charset="-128"/>
                          <a:ea typeface="BIZ UDゴシック" panose="020B0400000000000000" pitchFamily="49" charset="-128"/>
                        </a:rPr>
                        <a:t>　</a:t>
                      </a:r>
                      <a:r>
                        <a:rPr kumimoji="1" lang="zh-CN" altLang="en-US" sz="1100" b="0" dirty="0">
                          <a:solidFill>
                            <a:schemeClr val="tx1"/>
                          </a:solidFill>
                          <a:latin typeface="BIZ UDゴシック" panose="020B0400000000000000" pitchFamily="49" charset="-128"/>
                          <a:ea typeface="BIZ UDゴシック" panose="020B0400000000000000" pitchFamily="49" charset="-128"/>
                        </a:rPr>
                        <a:t>授</a:t>
                      </a:r>
                      <a:r>
                        <a:rPr kumimoji="1" lang="ja-JP" altLang="en-US" sz="1100" b="0" dirty="0">
                          <a:solidFill>
                            <a:schemeClr val="tx1"/>
                          </a:solidFill>
                          <a:latin typeface="BIZ UDゴシック" panose="020B0400000000000000" pitchFamily="49" charset="-128"/>
                          <a:ea typeface="BIZ UDゴシック" panose="020B0400000000000000" pitchFamily="49" charset="-128"/>
                        </a:rPr>
                        <a:t>　齊藤　　健　氏</a:t>
                      </a:r>
                      <a:endParaRPr kumimoji="1"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BIZ UDゴシック" panose="020B0400000000000000" pitchFamily="49" charset="-128"/>
                          <a:ea typeface="BIZ UDゴシック" panose="020B0400000000000000" pitchFamily="49" charset="-128"/>
                        </a:rPr>
                        <a:t>研究者は学内の最小加工精度</a:t>
                      </a:r>
                      <a:r>
                        <a:rPr lang="en-US" altLang="ja-JP" sz="900" b="0" dirty="0">
                          <a:solidFill>
                            <a:schemeClr val="tx1"/>
                          </a:solidFill>
                          <a:latin typeface="BIZ UDゴシック" panose="020B0400000000000000" pitchFamily="49" charset="-128"/>
                          <a:ea typeface="BIZ UDゴシック" panose="020B0400000000000000" pitchFamily="49" charset="-128"/>
                        </a:rPr>
                        <a:t>1μ</a:t>
                      </a:r>
                      <a:r>
                        <a:rPr lang="ja-JP" altLang="en-US" sz="900" b="0" dirty="0">
                          <a:solidFill>
                            <a:schemeClr val="tx1"/>
                          </a:solidFill>
                          <a:latin typeface="BIZ UDゴシック" panose="020B0400000000000000" pitchFamily="49" charset="-128"/>
                          <a:ea typeface="BIZ UDゴシック" panose="020B0400000000000000" pitchFamily="49" charset="-128"/>
                        </a:rPr>
                        <a:t>ｍの微細加工が可能な施設を管理しており、シリコン製の超小型モータやセンサの開発を進めています。静電気力で動作する超小型モータは、</a:t>
                      </a:r>
                      <a:r>
                        <a:rPr lang="en-US" altLang="ja-JP" sz="900" b="0" dirty="0">
                          <a:solidFill>
                            <a:schemeClr val="tx1"/>
                          </a:solidFill>
                          <a:latin typeface="BIZ UDゴシック" panose="020B0400000000000000" pitchFamily="49" charset="-128"/>
                          <a:ea typeface="BIZ UDゴシック" panose="020B0400000000000000" pitchFamily="49" charset="-128"/>
                        </a:rPr>
                        <a:t>2㎜</a:t>
                      </a:r>
                      <a:r>
                        <a:rPr lang="ja-JP" altLang="en-US" sz="900" b="0" dirty="0">
                          <a:solidFill>
                            <a:schemeClr val="tx1"/>
                          </a:solidFill>
                          <a:latin typeface="BIZ UDゴシック" panose="020B0400000000000000" pitchFamily="49" charset="-128"/>
                          <a:ea typeface="BIZ UDゴシック" panose="020B0400000000000000" pitchFamily="49" charset="-128"/>
                        </a:rPr>
                        <a:t>角のサイズでも</a:t>
                      </a:r>
                      <a:r>
                        <a:rPr lang="en-US" altLang="ja-JP" sz="900" b="0" dirty="0">
                          <a:solidFill>
                            <a:schemeClr val="tx1"/>
                          </a:solidFill>
                          <a:latin typeface="BIZ UDゴシック" panose="020B0400000000000000" pitchFamily="49" charset="-128"/>
                          <a:ea typeface="BIZ UDゴシック" panose="020B0400000000000000" pitchFamily="49" charset="-128"/>
                        </a:rPr>
                        <a:t>60V</a:t>
                      </a:r>
                      <a:r>
                        <a:rPr lang="ja-JP" altLang="en-US" sz="900" b="0" dirty="0">
                          <a:solidFill>
                            <a:schemeClr val="tx1"/>
                          </a:solidFill>
                          <a:latin typeface="BIZ UDゴシック" panose="020B0400000000000000" pitchFamily="49" charset="-128"/>
                          <a:ea typeface="BIZ UDゴシック" panose="020B0400000000000000" pitchFamily="49" charset="-128"/>
                        </a:rPr>
                        <a:t>の低電圧で</a:t>
                      </a:r>
                      <a:r>
                        <a:rPr lang="en-US" altLang="ja-JP" sz="900" b="0" dirty="0">
                          <a:solidFill>
                            <a:schemeClr val="tx1"/>
                          </a:solidFill>
                          <a:latin typeface="BIZ UDゴシック" panose="020B0400000000000000" pitchFamily="49" charset="-128"/>
                          <a:ea typeface="BIZ UDゴシック" panose="020B0400000000000000" pitchFamily="49" charset="-128"/>
                        </a:rPr>
                        <a:t>150mg</a:t>
                      </a:r>
                      <a:r>
                        <a:rPr lang="ja-JP" altLang="en-US" sz="900" b="0" dirty="0">
                          <a:solidFill>
                            <a:schemeClr val="tx1"/>
                          </a:solidFill>
                          <a:latin typeface="BIZ UDゴシック" panose="020B0400000000000000" pitchFamily="49" charset="-128"/>
                          <a:ea typeface="BIZ UDゴシック" panose="020B0400000000000000" pitchFamily="49" charset="-128"/>
                        </a:rPr>
                        <a:t>の物体を駆動できます。本講演では、開発したモータの有効性を示すために、</a:t>
                      </a:r>
                      <a:r>
                        <a:rPr lang="en-US" altLang="ja-JP" sz="900" b="0" dirty="0">
                          <a:solidFill>
                            <a:schemeClr val="tx1"/>
                          </a:solidFill>
                          <a:latin typeface="BIZ UDゴシック" panose="020B0400000000000000" pitchFamily="49" charset="-128"/>
                          <a:ea typeface="BIZ UDゴシック" panose="020B0400000000000000" pitchFamily="49" charset="-128"/>
                        </a:rPr>
                        <a:t>mm</a:t>
                      </a:r>
                      <a:r>
                        <a:rPr lang="ja-JP" altLang="en-US" sz="900" b="0" dirty="0">
                          <a:solidFill>
                            <a:schemeClr val="tx1"/>
                          </a:solidFill>
                          <a:latin typeface="BIZ UDゴシック" panose="020B0400000000000000" pitchFamily="49" charset="-128"/>
                          <a:ea typeface="BIZ UDゴシック" panose="020B0400000000000000" pitchFamily="49" charset="-128"/>
                        </a:rPr>
                        <a:t>サイズのマイクロロボットへの実装例を紹介します。また、現在取り組んでいる小型ロボットによる医工連携プロジェクトついても併せて説明します。</a:t>
                      </a:r>
                      <a:endParaRPr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BIZ UDゴシック" panose="020B0400000000000000" pitchFamily="49" charset="-128"/>
                          <a:ea typeface="BIZ UDゴシック" panose="020B0400000000000000" pitchFamily="49" charset="-128"/>
                        </a:rPr>
                        <a:t>適用分野：電機，機械，医薬における微小物体の駆動およびセンシングに使用できます。具体的には小型</a:t>
                      </a:r>
                      <a:r>
                        <a:rPr lang="en-US" altLang="ja-JP" sz="900" b="0" dirty="0">
                          <a:solidFill>
                            <a:schemeClr val="tx1"/>
                          </a:solidFill>
                          <a:latin typeface="BIZ UDゴシック" panose="020B0400000000000000" pitchFamily="49" charset="-128"/>
                          <a:ea typeface="BIZ UDゴシック" panose="020B0400000000000000" pitchFamily="49" charset="-128"/>
                        </a:rPr>
                        <a:t>IoT</a:t>
                      </a:r>
                      <a:r>
                        <a:rPr lang="ja-JP" altLang="en-US" sz="900" b="0" dirty="0">
                          <a:solidFill>
                            <a:schemeClr val="tx1"/>
                          </a:solidFill>
                          <a:latin typeface="BIZ UDゴシック" panose="020B0400000000000000" pitchFamily="49" charset="-128"/>
                          <a:ea typeface="BIZ UDゴシック" panose="020B0400000000000000" pitchFamily="49" charset="-128"/>
                        </a:rPr>
                        <a:t>機器、精密機器、小型ロボットシステムなどに応用できます。</a:t>
                      </a:r>
                      <a:endParaRPr kumimoji="1" lang="ja-JP" altLang="en-US" sz="900" b="0" dirty="0">
                        <a:solidFill>
                          <a:schemeClr val="tx1"/>
                        </a:solidFill>
                        <a:latin typeface="BIZ UDゴシック" panose="020B0400000000000000" pitchFamily="49" charset="-128"/>
                        <a:ea typeface="BIZ UDゴシック" panose="020B0400000000000000"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671662894"/>
                  </a:ext>
                </a:extLst>
              </a:tr>
              <a:tr h="1103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第８講演　世界中のバリア位置を明らかにするための人と</a:t>
                      </a:r>
                      <a:r>
                        <a:rPr lang="en-US" altLang="ja-JP" sz="1100" b="0" dirty="0">
                          <a:solidFill>
                            <a:schemeClr val="tx1"/>
                          </a:solidFill>
                          <a:latin typeface="BIZ UDゴシック" panose="020B0400000000000000" pitchFamily="49" charset="-128"/>
                          <a:ea typeface="BIZ UDゴシック" panose="020B0400000000000000" pitchFamily="49" charset="-128"/>
                        </a:rPr>
                        <a:t>AI</a:t>
                      </a:r>
                      <a:r>
                        <a:rPr lang="ja-JP" altLang="en-US" sz="1100" b="0" dirty="0">
                          <a:solidFill>
                            <a:schemeClr val="tx1"/>
                          </a:solidFill>
                          <a:latin typeface="BIZ UDゴシック" panose="020B0400000000000000" pitchFamily="49" charset="-128"/>
                          <a:ea typeface="BIZ UDゴシック" panose="020B0400000000000000" pitchFamily="49" charset="-128"/>
                        </a:rPr>
                        <a:t>の共創プラットフォーム</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solidFill>
                          <a:latin typeface="BIZ UDゴシック" panose="020B0400000000000000" pitchFamily="49" charset="-128"/>
                          <a:ea typeface="BIZ UDゴシック" panose="020B0400000000000000" pitchFamily="49" charset="-128"/>
                        </a:rPr>
                        <a:t>　　　　　　　　　　　　　　　　　　日本大学</a:t>
                      </a:r>
                      <a:r>
                        <a:rPr lang="zh-CN" altLang="en-US" sz="1100" b="0" dirty="0">
                          <a:solidFill>
                            <a:schemeClr val="tx1"/>
                          </a:solidFill>
                          <a:latin typeface="BIZ UDゴシック" panose="020B0400000000000000" pitchFamily="49" charset="-128"/>
                          <a:ea typeface="BIZ UDゴシック" panose="020B0400000000000000" pitchFamily="49" charset="-128"/>
                        </a:rPr>
                        <a:t>文理学部情報科学科</a:t>
                      </a:r>
                      <a:r>
                        <a:rPr lang="ja-JP" altLang="en-US" sz="1100" b="0" dirty="0">
                          <a:solidFill>
                            <a:schemeClr val="tx1"/>
                          </a:solidFill>
                          <a:latin typeface="BIZ UDゴシック" panose="020B0400000000000000" pitchFamily="49" charset="-128"/>
                          <a:ea typeface="BIZ UDゴシック" panose="020B0400000000000000" pitchFamily="49" charset="-128"/>
                        </a:rPr>
                        <a:t>　</a:t>
                      </a:r>
                      <a:r>
                        <a:rPr lang="zh-CN" altLang="en-US" sz="1100" b="0" dirty="0">
                          <a:solidFill>
                            <a:schemeClr val="tx1"/>
                          </a:solidFill>
                          <a:latin typeface="BIZ UDゴシック" panose="020B0400000000000000" pitchFamily="49" charset="-128"/>
                          <a:ea typeface="BIZ UDゴシック" panose="020B0400000000000000" pitchFamily="49" charset="-128"/>
                        </a:rPr>
                        <a:t>教</a:t>
                      </a:r>
                      <a:r>
                        <a:rPr lang="ja-JP" altLang="en-US" sz="1100" b="0" dirty="0">
                          <a:solidFill>
                            <a:schemeClr val="tx1"/>
                          </a:solidFill>
                          <a:latin typeface="BIZ UDゴシック" panose="020B0400000000000000" pitchFamily="49" charset="-128"/>
                          <a:ea typeface="BIZ UDゴシック" panose="020B0400000000000000" pitchFamily="49" charset="-128"/>
                        </a:rPr>
                        <a:t>　</a:t>
                      </a:r>
                      <a:r>
                        <a:rPr lang="zh-CN" altLang="en-US" sz="1100" b="0" dirty="0">
                          <a:solidFill>
                            <a:schemeClr val="tx1"/>
                          </a:solidFill>
                          <a:latin typeface="BIZ UDゴシック" panose="020B0400000000000000" pitchFamily="49" charset="-128"/>
                          <a:ea typeface="BIZ UDゴシック" panose="020B0400000000000000" pitchFamily="49" charset="-128"/>
                        </a:rPr>
                        <a:t>授</a:t>
                      </a:r>
                      <a:r>
                        <a:rPr lang="ja-JP" altLang="en-US" sz="1100" b="0" dirty="0">
                          <a:solidFill>
                            <a:schemeClr val="tx1"/>
                          </a:solidFill>
                          <a:latin typeface="BIZ UDゴシック" panose="020B0400000000000000" pitchFamily="49" charset="-128"/>
                          <a:ea typeface="BIZ UDゴシック" panose="020B0400000000000000" pitchFamily="49" charset="-128"/>
                        </a:rPr>
                        <a:t>　宮田　章裕　氏</a:t>
                      </a:r>
                      <a:endParaRPr lang="en-US" altLang="ja-JP" sz="11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00" b="0" dirty="0">
                          <a:solidFill>
                            <a:schemeClr val="tx1"/>
                          </a:solidFill>
                          <a:latin typeface="BIZ UDゴシック" panose="020B0400000000000000" pitchFamily="49" charset="-128"/>
                          <a:ea typeface="BIZ UDゴシック" panose="020B0400000000000000" pitchFamily="49" charset="-128"/>
                        </a:rPr>
                        <a:t>バリアの位置を地図上に可視化したバリアフリーマップは，移動に困難がある人々の安全な移動と社会参加を促進する重要ツールです。バリアの位置情報は自動配送ロボットの経路決定にも役立つ可能性があります。しかし，バリア情報収集のためのコストが高く，大半のバリアフリーマップは広範囲のバリア情報を網羅的に提供できていません。本講演では，人と</a:t>
                      </a:r>
                      <a:r>
                        <a:rPr lang="en-US" altLang="ja-JP" sz="900" b="0" dirty="0">
                          <a:solidFill>
                            <a:schemeClr val="tx1"/>
                          </a:solidFill>
                          <a:latin typeface="BIZ UDゴシック" panose="020B0400000000000000" pitchFamily="49" charset="-128"/>
                          <a:ea typeface="BIZ UDゴシック" panose="020B0400000000000000" pitchFamily="49" charset="-128"/>
                        </a:rPr>
                        <a:t>AI</a:t>
                      </a:r>
                      <a:r>
                        <a:rPr lang="ja-JP" altLang="en-US" sz="900" b="0" dirty="0">
                          <a:solidFill>
                            <a:schemeClr val="tx1"/>
                          </a:solidFill>
                          <a:latin typeface="BIZ UDゴシック" panose="020B0400000000000000" pitchFamily="49" charset="-128"/>
                          <a:ea typeface="BIZ UDゴシック" panose="020B0400000000000000" pitchFamily="49" charset="-128"/>
                        </a:rPr>
                        <a:t>が連携することにより，市民が投稿した写真・歩行データからバリア情報を抽出して地図上に可視化するバリアフリーマップ生成プラットフォームについて紹介します。</a:t>
                      </a:r>
                      <a:endParaRPr lang="en-US" altLang="ja-JP" sz="900" b="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dirty="0">
                          <a:solidFill>
                            <a:schemeClr val="tx1"/>
                          </a:solidFill>
                          <a:latin typeface="BIZ UDゴシック" panose="020B0400000000000000" pitchFamily="49" charset="-128"/>
                          <a:ea typeface="BIZ UDゴシック" panose="020B0400000000000000" pitchFamily="49" charset="-128"/>
                        </a:rPr>
                        <a:t>適用分野：福祉，地図・ナビゲーション，自動配送ロボット，</a:t>
                      </a:r>
                      <a:r>
                        <a:rPr kumimoji="1" lang="en-US" altLang="ja-JP" sz="900" b="0" dirty="0">
                          <a:solidFill>
                            <a:schemeClr val="tx1"/>
                          </a:solidFill>
                          <a:latin typeface="BIZ UDゴシック" panose="020B0400000000000000" pitchFamily="49" charset="-128"/>
                          <a:ea typeface="BIZ UDゴシック" panose="020B0400000000000000" pitchFamily="49" charset="-128"/>
                        </a:rPr>
                        <a:t>CSR</a:t>
                      </a:r>
                      <a:r>
                        <a:rPr kumimoji="1" lang="ja-JP" altLang="en-US" sz="900" b="0" dirty="0">
                          <a:solidFill>
                            <a:schemeClr val="tx1"/>
                          </a:solidFill>
                          <a:latin typeface="BIZ UDゴシック" panose="020B0400000000000000" pitchFamily="49" charset="-128"/>
                          <a:ea typeface="BIZ UDゴシック" panose="020B0400000000000000" pitchFamily="49" charset="-128"/>
                        </a:rPr>
                        <a:t>を重視する全業界</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3693940557"/>
                  </a:ext>
                </a:extLst>
              </a:tr>
            </a:tbl>
          </a:graphicData>
        </a:graphic>
      </p:graphicFrame>
    </p:spTree>
    <p:extLst>
      <p:ext uri="{BB962C8B-B14F-4D97-AF65-F5344CB8AC3E}">
        <p14:creationId xmlns:p14="http://schemas.microsoft.com/office/powerpoint/2010/main" val="1562980384"/>
      </p:ext>
    </p:extLst>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2D050"/>
        </a:solidFill>
        <a:ln w="9525" cap="flat" cmpd="sng" algn="ctr">
          <a:noFill/>
          <a:prstDash val="solid"/>
          <a:round/>
          <a:headEnd type="triangle" w="sm" len="sm"/>
          <a:tailEnd type="triangle" w="sm" len="sm"/>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1B7735"/>
        </a:solidFill>
        <a:ln w="9525" cap="flat" cmpd="sng" algn="ctr">
          <a:solidFill>
            <a:schemeClr val="tx1"/>
          </a:solidFill>
          <a:prstDash val="solid"/>
          <a:round/>
          <a:headEnd type="triangle" w="sm" len="sm"/>
          <a:tailEnd type="triangl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8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type="none" w="sm" len="sm"/>
          <a:tailEnd type="none" w="sm" len="sm"/>
        </a:ln>
      </a:spPr>
      <a:bodyPr wrap="square" lIns="0" tIns="45717" rIns="0" bIns="45717">
        <a:spAutoFit/>
      </a:bodyPr>
      <a:lstStyle>
        <a:defPPr>
          <a:spcBef>
            <a:spcPct val="50000"/>
          </a:spcBef>
          <a:defRPr sz="900" dirty="0"/>
        </a:defPPr>
      </a:lstStyle>
    </a:tx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14818</TotalTime>
  <Words>1926</Words>
  <Application>Microsoft Office PowerPoint</Application>
  <PresentationFormat>A4 210 x 297 mm</PresentationFormat>
  <Paragraphs>90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BIZ UDゴシック</vt:lpstr>
      <vt:lpstr>Arial</vt:lpstr>
      <vt:lpstr>Arial Black</vt:lpstr>
      <vt:lpstr>Wingdings</vt:lpstr>
      <vt:lpstr>Studio</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阿部 孝子</dc:creator>
  <cp:lastModifiedBy>高橋法幸</cp:lastModifiedBy>
  <cp:revision>1164</cp:revision>
  <cp:lastPrinted>2023-07-20T04:25:31Z</cp:lastPrinted>
  <dcterms:created xsi:type="dcterms:W3CDTF">2004-06-24T05:37:04Z</dcterms:created>
  <dcterms:modified xsi:type="dcterms:W3CDTF">2023-07-20T04:33:24Z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dc55989-3c9e-4466-8514-eac6f80f6373_Enabled">
    <vt:lpwstr>true</vt:lpwstr>
  </property>
  <property fmtid="{D5CDD505-2E9C-101B-9397-08002B2CF9AE}" pid="3" name="MSIP_Label_ddc55989-3c9e-4466-8514-eac6f80f6373_SetDate">
    <vt:lpwstr>2022-08-02T10:12:16Z</vt:lpwstr>
  </property>
  <property fmtid="{D5CDD505-2E9C-101B-9397-08002B2CF9AE}" pid="4" name="MSIP_Label_ddc55989-3c9e-4466-8514-eac6f80f6373_Method">
    <vt:lpwstr>Privileged</vt:lpwstr>
  </property>
  <property fmtid="{D5CDD505-2E9C-101B-9397-08002B2CF9AE}" pid="5" name="MSIP_Label_ddc55989-3c9e-4466-8514-eac6f80f6373_Name">
    <vt:lpwstr>ddc55989-3c9e-4466-8514-eac6f80f6373</vt:lpwstr>
  </property>
  <property fmtid="{D5CDD505-2E9C-101B-9397-08002B2CF9AE}" pid="6" name="MSIP_Label_ddc55989-3c9e-4466-8514-eac6f80f6373_SiteId">
    <vt:lpwstr>18a7fec8-652f-409b-8369-272d9ce80620</vt:lpwstr>
  </property>
  <property fmtid="{D5CDD505-2E9C-101B-9397-08002B2CF9AE}" pid="7" name="MSIP_Label_ddc55989-3c9e-4466-8514-eac6f80f6373_ActionId">
    <vt:lpwstr>89d93eb0-b0cf-42ec-b090-7fc918179181</vt:lpwstr>
  </property>
  <property fmtid="{D5CDD505-2E9C-101B-9397-08002B2CF9AE}" pid="8" name="MSIP_Label_ddc55989-3c9e-4466-8514-eac6f80f6373_ContentBits">
    <vt:lpwstr>0</vt:lpwstr>
  </property>
</Properties>
</file>