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
  </p:notesMasterIdLst>
  <p:handoutMasterIdLst>
    <p:handoutMasterId r:id="rId5"/>
  </p:handoutMasterIdLst>
  <p:sldIdLst>
    <p:sldId id="278" r:id="rId2"/>
    <p:sldId id="280" r:id="rId3"/>
  </p:sldIdLst>
  <p:sldSz cx="6858000" cy="9906000" type="A4"/>
  <p:notesSz cx="6807200" cy="9939338"/>
  <p:defaultTextStyle>
    <a:defPPr>
      <a:defRPr lang="ja-JP"/>
    </a:defPPr>
    <a:lvl1pPr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65"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CC"/>
    <a:srgbClr val="FFFF66"/>
    <a:srgbClr val="FFFF00"/>
    <a:srgbClr val="FFFF99"/>
    <a:srgbClr val="0000FF"/>
    <a:srgbClr val="ABDB77"/>
    <a:srgbClr val="99FF99"/>
    <a:srgbClr val="006666"/>
    <a:srgbClr val="0000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3" autoAdjust="0"/>
    <p:restoredTop sz="96654" autoAdjust="0"/>
  </p:normalViewPr>
  <p:slideViewPr>
    <p:cSldViewPr snapToGrid="0">
      <p:cViewPr varScale="1">
        <p:scale>
          <a:sx n="72" d="100"/>
          <a:sy n="72" d="100"/>
        </p:scale>
        <p:origin x="2340" y="72"/>
      </p:cViewPr>
      <p:guideLst>
        <p:guide orient="horz" pos="3165"/>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activeX/activeX1.xml><?xml version="1.0" encoding="utf-8"?>
<ax:ocx xmlns:ax="http://schemas.microsoft.com/office/2006/activeX" xmlns:r="http://schemas.openxmlformats.org/officeDocument/2006/relationships" ax:classid="{D9347033-9612-11D1-9D75-00C04FCC8CDC}" ax:persistence="persistPropertyBag">
  <ax:ocxPr ax:name="_cx" ax:value="3307"/>
  <ax:ocxPr ax:name="_cy" ax:value="3307"/>
  <ax:ocxPr ax:name="Style" ax:value="11"/>
  <ax:ocxPr ax:name="SubStyle" ax:value="-1"/>
  <ax:ocxPr ax:name="Validation" ax:value="2"/>
  <ax:ocxPr ax:name="LineWeight" ax:value="3"/>
  <ax:ocxPr ax:name="Direction" ax:value="0"/>
  <ax:ocxPr ax:name="ShowData" ax:value="1"/>
  <ax:ocxPr ax:name="Value" ax:value="https://forms.gle/eFqwpokzsmpZfj6x8"/>
  <ax:ocxPr ax:name="ForeColor" ax:value="0"/>
  <ax:ocxPr ax:name="BackColor" ax:value="16777215"/>
</ax:ocx>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A5E0B17-8803-42F5-B647-1BD636ABF522}"/>
              </a:ext>
            </a:extLst>
          </p:cNvPr>
          <p:cNvSpPr>
            <a:spLocks noGrp="1" noChangeArrowheads="1"/>
          </p:cNvSpPr>
          <p:nvPr>
            <p:ph type="hdr" sz="quarter"/>
          </p:nvPr>
        </p:nvSpPr>
        <p:spPr bwMode="auto">
          <a:xfrm>
            <a:off x="1" y="0"/>
            <a:ext cx="2948675" cy="495300"/>
          </a:xfrm>
          <a:prstGeom prst="rect">
            <a:avLst/>
          </a:prstGeom>
          <a:noFill/>
          <a:ln w="9525">
            <a:noFill/>
            <a:miter lim="800000"/>
            <a:headEnd/>
            <a:tailEnd/>
          </a:ln>
        </p:spPr>
        <p:txBody>
          <a:bodyPr vert="horz" wrap="square" lIns="95042" tIns="47519" rIns="95042" bIns="47519" numCol="1" anchor="t" anchorCtr="0" compatLnSpc="1">
            <a:prstTxWarp prst="textNoShape">
              <a:avLst/>
            </a:prstTxWarp>
          </a:bodyPr>
          <a:lstStyle>
            <a:lvl1pPr defTabSz="948927" eaLnBrk="1" hangingPunct="1">
              <a:defRPr sz="1100">
                <a:latin typeface="Arial" charset="0"/>
                <a:ea typeface="ＭＳ Ｐゴシック" pitchFamily="50" charset="-128"/>
              </a:defRPr>
            </a:lvl1pPr>
          </a:lstStyle>
          <a:p>
            <a:pPr>
              <a:defRPr/>
            </a:pPr>
            <a:endParaRPr lang="en-US" altLang="ja-JP"/>
          </a:p>
        </p:txBody>
      </p:sp>
      <p:sp>
        <p:nvSpPr>
          <p:cNvPr id="19459" name="Rectangle 3">
            <a:extLst>
              <a:ext uri="{FF2B5EF4-FFF2-40B4-BE49-F238E27FC236}">
                <a16:creationId xmlns:a16="http://schemas.microsoft.com/office/drawing/2014/main" id="{60BD1AFA-5564-49AC-843B-2B1703F74D80}"/>
              </a:ext>
            </a:extLst>
          </p:cNvPr>
          <p:cNvSpPr>
            <a:spLocks noGrp="1" noChangeArrowheads="1"/>
          </p:cNvSpPr>
          <p:nvPr>
            <p:ph type="dt" sz="quarter" idx="1"/>
          </p:nvPr>
        </p:nvSpPr>
        <p:spPr bwMode="auto">
          <a:xfrm>
            <a:off x="3858527" y="0"/>
            <a:ext cx="2948675" cy="495300"/>
          </a:xfrm>
          <a:prstGeom prst="rect">
            <a:avLst/>
          </a:prstGeom>
          <a:noFill/>
          <a:ln w="9525">
            <a:noFill/>
            <a:miter lim="800000"/>
            <a:headEnd/>
            <a:tailEnd/>
          </a:ln>
        </p:spPr>
        <p:txBody>
          <a:bodyPr vert="horz" wrap="square" lIns="95042" tIns="47519" rIns="95042" bIns="47519" numCol="1" anchor="t" anchorCtr="0" compatLnSpc="1">
            <a:prstTxWarp prst="textNoShape">
              <a:avLst/>
            </a:prstTxWarp>
          </a:bodyPr>
          <a:lstStyle>
            <a:lvl1pPr algn="r" defTabSz="948927" eaLnBrk="1" hangingPunct="1">
              <a:defRPr sz="1100">
                <a:latin typeface="Arial" charset="0"/>
                <a:ea typeface="ＭＳ Ｐゴシック" pitchFamily="50" charset="-128"/>
              </a:defRPr>
            </a:lvl1pPr>
          </a:lstStyle>
          <a:p>
            <a:pPr>
              <a:defRPr/>
            </a:pPr>
            <a:endParaRPr lang="en-US" altLang="ja-JP"/>
          </a:p>
        </p:txBody>
      </p:sp>
      <p:sp>
        <p:nvSpPr>
          <p:cNvPr id="19460" name="Rectangle 4">
            <a:extLst>
              <a:ext uri="{FF2B5EF4-FFF2-40B4-BE49-F238E27FC236}">
                <a16:creationId xmlns:a16="http://schemas.microsoft.com/office/drawing/2014/main" id="{F4D069A7-6E7A-4EA9-9C5F-8C811071F705}"/>
              </a:ext>
            </a:extLst>
          </p:cNvPr>
          <p:cNvSpPr>
            <a:spLocks noGrp="1" noChangeArrowheads="1"/>
          </p:cNvSpPr>
          <p:nvPr>
            <p:ph type="ftr" sz="quarter" idx="2"/>
          </p:nvPr>
        </p:nvSpPr>
        <p:spPr bwMode="auto">
          <a:xfrm>
            <a:off x="1" y="9444038"/>
            <a:ext cx="2948675" cy="495300"/>
          </a:xfrm>
          <a:prstGeom prst="rect">
            <a:avLst/>
          </a:prstGeom>
          <a:noFill/>
          <a:ln w="9525">
            <a:noFill/>
            <a:miter lim="800000"/>
            <a:headEnd/>
            <a:tailEnd/>
          </a:ln>
        </p:spPr>
        <p:txBody>
          <a:bodyPr vert="horz" wrap="square" lIns="95042" tIns="47519" rIns="95042" bIns="47519" numCol="1" anchor="b" anchorCtr="0" compatLnSpc="1">
            <a:prstTxWarp prst="textNoShape">
              <a:avLst/>
            </a:prstTxWarp>
          </a:bodyPr>
          <a:lstStyle>
            <a:lvl1pPr defTabSz="948927" eaLnBrk="1" hangingPunct="1">
              <a:defRPr sz="1100">
                <a:latin typeface="Arial" charset="0"/>
                <a:ea typeface="ＭＳ Ｐゴシック" pitchFamily="50" charset="-128"/>
              </a:defRPr>
            </a:lvl1pPr>
          </a:lstStyle>
          <a:p>
            <a:pPr>
              <a:defRPr/>
            </a:pPr>
            <a:endParaRPr lang="en-US" altLang="ja-JP"/>
          </a:p>
        </p:txBody>
      </p:sp>
      <p:sp>
        <p:nvSpPr>
          <p:cNvPr id="19461" name="Rectangle 5">
            <a:extLst>
              <a:ext uri="{FF2B5EF4-FFF2-40B4-BE49-F238E27FC236}">
                <a16:creationId xmlns:a16="http://schemas.microsoft.com/office/drawing/2014/main" id="{923161FA-3BAE-4671-8FA5-586CE8ECDF20}"/>
              </a:ext>
            </a:extLst>
          </p:cNvPr>
          <p:cNvSpPr>
            <a:spLocks noGrp="1" noChangeArrowheads="1"/>
          </p:cNvSpPr>
          <p:nvPr>
            <p:ph type="sldNum" sz="quarter" idx="3"/>
          </p:nvPr>
        </p:nvSpPr>
        <p:spPr bwMode="auto">
          <a:xfrm>
            <a:off x="3858527" y="9444038"/>
            <a:ext cx="2948675" cy="495300"/>
          </a:xfrm>
          <a:prstGeom prst="rect">
            <a:avLst/>
          </a:prstGeom>
          <a:noFill/>
          <a:ln w="9525">
            <a:noFill/>
            <a:miter lim="800000"/>
            <a:headEnd/>
            <a:tailEnd/>
          </a:ln>
        </p:spPr>
        <p:txBody>
          <a:bodyPr vert="horz" wrap="square" lIns="95042" tIns="47519" rIns="95042" bIns="47519" numCol="1" anchor="b" anchorCtr="0" compatLnSpc="1">
            <a:prstTxWarp prst="textNoShape">
              <a:avLst/>
            </a:prstTxWarp>
          </a:bodyPr>
          <a:lstStyle>
            <a:lvl1pPr algn="r" defTabSz="947539" eaLnBrk="1" hangingPunct="1">
              <a:defRPr sz="1100"/>
            </a:lvl1pPr>
          </a:lstStyle>
          <a:p>
            <a:pPr>
              <a:defRPr/>
            </a:pPr>
            <a:fld id="{EA561DF1-F130-4F74-9A9B-4056A08BF4BD}" type="slidenum">
              <a:rPr lang="en-US" altLang="ja-JP"/>
              <a:pPr>
                <a:defRPr/>
              </a:pPr>
              <a:t>‹#›</a:t>
            </a:fld>
            <a:endParaRPr lang="en-US" altLang="ja-JP"/>
          </a:p>
        </p:txBody>
      </p:sp>
    </p:spTree>
    <p:extLst>
      <p:ext uri="{BB962C8B-B14F-4D97-AF65-F5344CB8AC3E}">
        <p14:creationId xmlns:p14="http://schemas.microsoft.com/office/powerpoint/2010/main" val="2149119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7F6931A-1EF0-44BC-B876-F1C84590E708}"/>
              </a:ext>
            </a:extLst>
          </p:cNvPr>
          <p:cNvSpPr>
            <a:spLocks noGrp="1" noChangeArrowheads="1"/>
          </p:cNvSpPr>
          <p:nvPr>
            <p:ph type="hdr" sz="quarter"/>
          </p:nvPr>
        </p:nvSpPr>
        <p:spPr bwMode="auto">
          <a:xfrm>
            <a:off x="1" y="0"/>
            <a:ext cx="2948675" cy="495300"/>
          </a:xfrm>
          <a:prstGeom prst="rect">
            <a:avLst/>
          </a:prstGeom>
          <a:noFill/>
          <a:ln w="9525">
            <a:noFill/>
            <a:miter lim="800000"/>
            <a:headEnd/>
            <a:tailEnd/>
          </a:ln>
        </p:spPr>
        <p:txBody>
          <a:bodyPr vert="horz" wrap="square" lIns="95042" tIns="47519" rIns="95042" bIns="47519" numCol="1" anchor="t" anchorCtr="0" compatLnSpc="1">
            <a:prstTxWarp prst="textNoShape">
              <a:avLst/>
            </a:prstTxWarp>
          </a:bodyPr>
          <a:lstStyle>
            <a:lvl1pPr defTabSz="948927" eaLnBrk="1" hangingPunct="1">
              <a:defRPr sz="1100">
                <a:latin typeface="Arial" charset="0"/>
                <a:ea typeface="ＭＳ Ｐゴシック" pitchFamily="50" charset="-128"/>
              </a:defRPr>
            </a:lvl1pPr>
          </a:lstStyle>
          <a:p>
            <a:pPr>
              <a:defRPr/>
            </a:pPr>
            <a:endParaRPr lang="en-US" altLang="ja-JP"/>
          </a:p>
        </p:txBody>
      </p:sp>
      <p:sp>
        <p:nvSpPr>
          <p:cNvPr id="17411" name="Rectangle 3">
            <a:extLst>
              <a:ext uri="{FF2B5EF4-FFF2-40B4-BE49-F238E27FC236}">
                <a16:creationId xmlns:a16="http://schemas.microsoft.com/office/drawing/2014/main" id="{CA175E17-2892-43B0-918B-32519A0E0053}"/>
              </a:ext>
            </a:extLst>
          </p:cNvPr>
          <p:cNvSpPr>
            <a:spLocks noGrp="1" noChangeArrowheads="1"/>
          </p:cNvSpPr>
          <p:nvPr>
            <p:ph type="dt" idx="1"/>
          </p:nvPr>
        </p:nvSpPr>
        <p:spPr bwMode="auto">
          <a:xfrm>
            <a:off x="3858527" y="0"/>
            <a:ext cx="2948675" cy="495300"/>
          </a:xfrm>
          <a:prstGeom prst="rect">
            <a:avLst/>
          </a:prstGeom>
          <a:noFill/>
          <a:ln w="9525">
            <a:noFill/>
            <a:miter lim="800000"/>
            <a:headEnd/>
            <a:tailEnd/>
          </a:ln>
        </p:spPr>
        <p:txBody>
          <a:bodyPr vert="horz" wrap="square" lIns="95042" tIns="47519" rIns="95042" bIns="47519" numCol="1" anchor="t" anchorCtr="0" compatLnSpc="1">
            <a:prstTxWarp prst="textNoShape">
              <a:avLst/>
            </a:prstTxWarp>
          </a:bodyPr>
          <a:lstStyle>
            <a:lvl1pPr algn="r" defTabSz="948927" eaLnBrk="1" hangingPunct="1">
              <a:defRPr sz="1100">
                <a:latin typeface="Arial" charset="0"/>
                <a:ea typeface="ＭＳ Ｐゴシック" pitchFamily="50" charset="-128"/>
              </a:defRPr>
            </a:lvl1pPr>
          </a:lstStyle>
          <a:p>
            <a:pPr>
              <a:defRPr/>
            </a:pPr>
            <a:endParaRPr lang="en-US" altLang="ja-JP"/>
          </a:p>
        </p:txBody>
      </p:sp>
      <p:sp>
        <p:nvSpPr>
          <p:cNvPr id="4100" name="Rectangle 4">
            <a:extLst>
              <a:ext uri="{FF2B5EF4-FFF2-40B4-BE49-F238E27FC236}">
                <a16:creationId xmlns:a16="http://schemas.microsoft.com/office/drawing/2014/main" id="{1FE0CAC4-8034-43A8-BD1D-DCD36043FD3B}"/>
              </a:ext>
            </a:extLst>
          </p:cNvPr>
          <p:cNvSpPr>
            <a:spLocks noGrp="1" noRot="1" noChangeAspect="1" noChangeArrowheads="1" noTextEdit="1"/>
          </p:cNvSpPr>
          <p:nvPr>
            <p:ph type="sldImg" idx="2"/>
          </p:nvPr>
        </p:nvSpPr>
        <p:spPr bwMode="auto">
          <a:xfrm>
            <a:off x="2116138" y="746125"/>
            <a:ext cx="2578100"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a:extLst>
              <a:ext uri="{FF2B5EF4-FFF2-40B4-BE49-F238E27FC236}">
                <a16:creationId xmlns:a16="http://schemas.microsoft.com/office/drawing/2014/main" id="{262351EF-470F-419E-A8B6-5E4322AEB2A2}"/>
              </a:ext>
            </a:extLst>
          </p:cNvPr>
          <p:cNvSpPr>
            <a:spLocks noGrp="1" noChangeArrowheads="1"/>
          </p:cNvSpPr>
          <p:nvPr>
            <p:ph type="body" sz="quarter" idx="3"/>
          </p:nvPr>
        </p:nvSpPr>
        <p:spPr bwMode="auto">
          <a:xfrm>
            <a:off x="908263" y="4721226"/>
            <a:ext cx="4990676" cy="4471988"/>
          </a:xfrm>
          <a:prstGeom prst="rect">
            <a:avLst/>
          </a:prstGeom>
          <a:noFill/>
          <a:ln w="9525">
            <a:noFill/>
            <a:miter lim="800000"/>
            <a:headEnd/>
            <a:tailEnd/>
          </a:ln>
        </p:spPr>
        <p:txBody>
          <a:bodyPr vert="horz" wrap="square" lIns="95042" tIns="47519" rIns="95042" bIns="4751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7414" name="Rectangle 6">
            <a:extLst>
              <a:ext uri="{FF2B5EF4-FFF2-40B4-BE49-F238E27FC236}">
                <a16:creationId xmlns:a16="http://schemas.microsoft.com/office/drawing/2014/main" id="{B0495891-5201-419C-9CC9-BD07D84C44DF}"/>
              </a:ext>
            </a:extLst>
          </p:cNvPr>
          <p:cNvSpPr>
            <a:spLocks noGrp="1" noChangeArrowheads="1"/>
          </p:cNvSpPr>
          <p:nvPr>
            <p:ph type="ftr" sz="quarter" idx="4"/>
          </p:nvPr>
        </p:nvSpPr>
        <p:spPr bwMode="auto">
          <a:xfrm>
            <a:off x="1" y="9444038"/>
            <a:ext cx="2948675" cy="495300"/>
          </a:xfrm>
          <a:prstGeom prst="rect">
            <a:avLst/>
          </a:prstGeom>
          <a:noFill/>
          <a:ln w="9525">
            <a:noFill/>
            <a:miter lim="800000"/>
            <a:headEnd/>
            <a:tailEnd/>
          </a:ln>
        </p:spPr>
        <p:txBody>
          <a:bodyPr vert="horz" wrap="square" lIns="95042" tIns="47519" rIns="95042" bIns="47519" numCol="1" anchor="b" anchorCtr="0" compatLnSpc="1">
            <a:prstTxWarp prst="textNoShape">
              <a:avLst/>
            </a:prstTxWarp>
          </a:bodyPr>
          <a:lstStyle>
            <a:lvl1pPr defTabSz="948927" eaLnBrk="1" hangingPunct="1">
              <a:defRPr sz="1100">
                <a:latin typeface="Arial" charset="0"/>
                <a:ea typeface="ＭＳ Ｐゴシック" pitchFamily="50" charset="-128"/>
              </a:defRPr>
            </a:lvl1pPr>
          </a:lstStyle>
          <a:p>
            <a:pPr>
              <a:defRPr/>
            </a:pPr>
            <a:endParaRPr lang="en-US" altLang="ja-JP"/>
          </a:p>
        </p:txBody>
      </p:sp>
      <p:sp>
        <p:nvSpPr>
          <p:cNvPr id="17415" name="Rectangle 7">
            <a:extLst>
              <a:ext uri="{FF2B5EF4-FFF2-40B4-BE49-F238E27FC236}">
                <a16:creationId xmlns:a16="http://schemas.microsoft.com/office/drawing/2014/main" id="{3980149F-A4B4-4E5E-AA53-3D9A8F4E216B}"/>
              </a:ext>
            </a:extLst>
          </p:cNvPr>
          <p:cNvSpPr>
            <a:spLocks noGrp="1" noChangeArrowheads="1"/>
          </p:cNvSpPr>
          <p:nvPr>
            <p:ph type="sldNum" sz="quarter" idx="5"/>
          </p:nvPr>
        </p:nvSpPr>
        <p:spPr bwMode="auto">
          <a:xfrm>
            <a:off x="3858527" y="9444038"/>
            <a:ext cx="2948675" cy="495300"/>
          </a:xfrm>
          <a:prstGeom prst="rect">
            <a:avLst/>
          </a:prstGeom>
          <a:noFill/>
          <a:ln w="9525">
            <a:noFill/>
            <a:miter lim="800000"/>
            <a:headEnd/>
            <a:tailEnd/>
          </a:ln>
        </p:spPr>
        <p:txBody>
          <a:bodyPr vert="horz" wrap="square" lIns="95042" tIns="47519" rIns="95042" bIns="47519" numCol="1" anchor="b" anchorCtr="0" compatLnSpc="1">
            <a:prstTxWarp prst="textNoShape">
              <a:avLst/>
            </a:prstTxWarp>
          </a:bodyPr>
          <a:lstStyle>
            <a:lvl1pPr algn="r" defTabSz="947539" eaLnBrk="1" hangingPunct="1">
              <a:defRPr sz="1100"/>
            </a:lvl1pPr>
          </a:lstStyle>
          <a:p>
            <a:pPr>
              <a:defRPr/>
            </a:pPr>
            <a:fld id="{54B689BF-9D19-4FFB-98D5-3E5C7591FE93}" type="slidenum">
              <a:rPr lang="en-US" altLang="ja-JP"/>
              <a:pPr>
                <a:defRPr/>
              </a:pPr>
              <a:t>‹#›</a:t>
            </a:fld>
            <a:endParaRPr lang="en-US" altLang="ja-JP"/>
          </a:p>
        </p:txBody>
      </p:sp>
    </p:spTree>
    <p:extLst>
      <p:ext uri="{BB962C8B-B14F-4D97-AF65-F5344CB8AC3E}">
        <p14:creationId xmlns:p14="http://schemas.microsoft.com/office/powerpoint/2010/main" val="40016082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1500" y="881063"/>
            <a:ext cx="5772150" cy="1651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571500" y="2862263"/>
            <a:ext cx="5772150" cy="5832475"/>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6">
            <a:extLst>
              <a:ext uri="{FF2B5EF4-FFF2-40B4-BE49-F238E27FC236}">
                <a16:creationId xmlns:a16="http://schemas.microsoft.com/office/drawing/2014/main" id="{A7EE2D1E-16F8-4432-B1FD-E08950647C49}"/>
              </a:ext>
            </a:extLst>
          </p:cNvPr>
          <p:cNvSpPr>
            <a:spLocks noGrp="1" noChangeArrowheads="1"/>
          </p:cNvSpPr>
          <p:nvPr>
            <p:ph type="sldNum" sz="quarter" idx="12"/>
          </p:nvPr>
        </p:nvSpPr>
        <p:spPr>
          <a:xfrm>
            <a:off x="5143500" y="9245600"/>
            <a:ext cx="1200150" cy="660400"/>
          </a:xfrm>
          <a:prstGeom prst="rect">
            <a:avLst/>
          </a:prstGeom>
        </p:spPr>
        <p:txBody>
          <a:bodyPr/>
          <a:lstStyle>
            <a:lvl1pPr>
              <a:defRPr/>
            </a:lvl1pPr>
          </a:lstStyle>
          <a:p>
            <a:pPr>
              <a:defRPr/>
            </a:pPr>
            <a:fld id="{1C105AC4-F674-456F-92FF-725060709470}" type="slidenum">
              <a:rPr lang="en-US" altLang="ja-JP"/>
              <a:pPr>
                <a:defRPr/>
              </a:pPr>
              <a:t>‹#›</a:t>
            </a:fld>
            <a:endParaRPr lang="en-US" altLang="ja-JP"/>
          </a:p>
        </p:txBody>
      </p:sp>
    </p:spTree>
    <p:extLst>
      <p:ext uri="{BB962C8B-B14F-4D97-AF65-F5344CB8AC3E}">
        <p14:creationId xmlns:p14="http://schemas.microsoft.com/office/powerpoint/2010/main" val="3269818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7C67C2E-1F40-4444-87D8-34825E6F8E5A}"/>
              </a:ext>
            </a:extLst>
          </p:cNvPr>
          <p:cNvSpPr>
            <a:spLocks noGrp="1" noChangeArrowheads="1"/>
          </p:cNvSpPr>
          <p:nvPr>
            <p:ph type="dt" sz="half" idx="10"/>
          </p:nvPr>
        </p:nvSpPr>
        <p:spPr>
          <a:xfrm>
            <a:off x="571500" y="9231313"/>
            <a:ext cx="1543050" cy="660400"/>
          </a:xfrm>
          <a:prstGeom prst="rect">
            <a:avLst/>
          </a:prstGeom>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16F65167-B076-4506-8232-581864645CBE}"/>
              </a:ext>
            </a:extLst>
          </p:cNvPr>
          <p:cNvSpPr>
            <a:spLocks noGrp="1" noChangeArrowheads="1"/>
          </p:cNvSpPr>
          <p:nvPr>
            <p:ph type="ftr" sz="quarter" idx="11"/>
          </p:nvPr>
        </p:nvSpPr>
        <p:spPr>
          <a:xfrm>
            <a:off x="2514600" y="9250363"/>
            <a:ext cx="2171700" cy="660400"/>
          </a:xfrm>
          <a:prstGeom prst="rect">
            <a:avLst/>
          </a:prstGeom>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24054E74-8FE8-4E1A-8021-AFB55B21BB83}"/>
              </a:ext>
            </a:extLst>
          </p:cNvPr>
          <p:cNvSpPr>
            <a:spLocks noGrp="1" noChangeArrowheads="1"/>
          </p:cNvSpPr>
          <p:nvPr>
            <p:ph type="sldNum" sz="quarter" idx="12"/>
          </p:nvPr>
        </p:nvSpPr>
        <p:spPr>
          <a:xfrm>
            <a:off x="5143500" y="9245600"/>
            <a:ext cx="1200150" cy="660400"/>
          </a:xfrm>
          <a:prstGeom prst="rect">
            <a:avLst/>
          </a:prstGeom>
        </p:spPr>
        <p:txBody>
          <a:bodyPr/>
          <a:lstStyle>
            <a:lvl1pPr>
              <a:defRPr/>
            </a:lvl1pPr>
          </a:lstStyle>
          <a:p>
            <a:pPr>
              <a:defRPr/>
            </a:pPr>
            <a:fld id="{5D6D7BD0-3095-4A27-AA15-72B20C6C3CA2}" type="slidenum">
              <a:rPr lang="en-US" altLang="ja-JP"/>
              <a:pPr>
                <a:defRPr/>
              </a:pPr>
              <a:t>‹#›</a:t>
            </a:fld>
            <a:endParaRPr lang="en-US" altLang="ja-JP"/>
          </a:p>
        </p:txBody>
      </p:sp>
    </p:spTree>
    <p:extLst>
      <p:ext uri="{BB962C8B-B14F-4D97-AF65-F5344CB8AC3E}">
        <p14:creationId xmlns:p14="http://schemas.microsoft.com/office/powerpoint/2010/main" val="799152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26871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Lst>
  <p:txStyles>
    <p:titleStyle>
      <a:lvl1pPr algn="l" defTabSz="957263" rtl="0" eaLnBrk="0" fontAlgn="base" hangingPunct="0">
        <a:spcBef>
          <a:spcPct val="0"/>
        </a:spcBef>
        <a:spcAft>
          <a:spcPct val="0"/>
        </a:spcAft>
        <a:defRPr kumimoji="1" sz="3500">
          <a:solidFill>
            <a:schemeClr val="tx2"/>
          </a:solidFill>
          <a:latin typeface="+mj-lt"/>
          <a:ea typeface="+mj-ea"/>
          <a:cs typeface="+mj-cs"/>
        </a:defRPr>
      </a:lvl1pPr>
      <a:lvl2pPr algn="l" defTabSz="957263" rtl="0" eaLnBrk="0" fontAlgn="base" hangingPunct="0">
        <a:spcBef>
          <a:spcPct val="0"/>
        </a:spcBef>
        <a:spcAft>
          <a:spcPct val="0"/>
        </a:spcAft>
        <a:defRPr kumimoji="1" sz="3500">
          <a:solidFill>
            <a:schemeClr val="tx2"/>
          </a:solidFill>
          <a:latin typeface="Arial Black" pitchFamily="34" charset="0"/>
          <a:ea typeface="ＭＳ Ｐゴシック" pitchFamily="50" charset="-128"/>
        </a:defRPr>
      </a:lvl2pPr>
      <a:lvl3pPr algn="l" defTabSz="957263" rtl="0" eaLnBrk="0" fontAlgn="base" hangingPunct="0">
        <a:spcBef>
          <a:spcPct val="0"/>
        </a:spcBef>
        <a:spcAft>
          <a:spcPct val="0"/>
        </a:spcAft>
        <a:defRPr kumimoji="1" sz="3500">
          <a:solidFill>
            <a:schemeClr val="tx2"/>
          </a:solidFill>
          <a:latin typeface="Arial Black" pitchFamily="34" charset="0"/>
          <a:ea typeface="ＭＳ Ｐゴシック" pitchFamily="50" charset="-128"/>
        </a:defRPr>
      </a:lvl3pPr>
      <a:lvl4pPr algn="l" defTabSz="957263" rtl="0" eaLnBrk="0" fontAlgn="base" hangingPunct="0">
        <a:spcBef>
          <a:spcPct val="0"/>
        </a:spcBef>
        <a:spcAft>
          <a:spcPct val="0"/>
        </a:spcAft>
        <a:defRPr kumimoji="1" sz="3500">
          <a:solidFill>
            <a:schemeClr val="tx2"/>
          </a:solidFill>
          <a:latin typeface="Arial Black" pitchFamily="34" charset="0"/>
          <a:ea typeface="ＭＳ Ｐゴシック" pitchFamily="50" charset="-128"/>
        </a:defRPr>
      </a:lvl4pPr>
      <a:lvl5pPr algn="l" defTabSz="957263" rtl="0" eaLnBrk="0" fontAlgn="base" hangingPunct="0">
        <a:spcBef>
          <a:spcPct val="0"/>
        </a:spcBef>
        <a:spcAft>
          <a:spcPct val="0"/>
        </a:spcAft>
        <a:defRPr kumimoji="1" sz="3500">
          <a:solidFill>
            <a:schemeClr val="tx2"/>
          </a:solidFill>
          <a:latin typeface="Arial Black" pitchFamily="34" charset="0"/>
          <a:ea typeface="ＭＳ Ｐゴシック" pitchFamily="50" charset="-128"/>
        </a:defRPr>
      </a:lvl5pPr>
      <a:lvl6pPr marL="457200" algn="l" defTabSz="957263" rtl="0" fontAlgn="base">
        <a:spcBef>
          <a:spcPct val="0"/>
        </a:spcBef>
        <a:spcAft>
          <a:spcPct val="0"/>
        </a:spcAft>
        <a:defRPr kumimoji="1" sz="3500">
          <a:solidFill>
            <a:schemeClr val="tx2"/>
          </a:solidFill>
          <a:latin typeface="Arial Black" pitchFamily="34" charset="0"/>
          <a:ea typeface="ＭＳ Ｐゴシック" pitchFamily="50" charset="-128"/>
        </a:defRPr>
      </a:lvl6pPr>
      <a:lvl7pPr marL="914400" algn="l" defTabSz="957263" rtl="0" fontAlgn="base">
        <a:spcBef>
          <a:spcPct val="0"/>
        </a:spcBef>
        <a:spcAft>
          <a:spcPct val="0"/>
        </a:spcAft>
        <a:defRPr kumimoji="1" sz="3500">
          <a:solidFill>
            <a:schemeClr val="tx2"/>
          </a:solidFill>
          <a:latin typeface="Arial Black" pitchFamily="34" charset="0"/>
          <a:ea typeface="ＭＳ Ｐゴシック" pitchFamily="50" charset="-128"/>
        </a:defRPr>
      </a:lvl7pPr>
      <a:lvl8pPr marL="1371600" algn="l" defTabSz="957263" rtl="0" fontAlgn="base">
        <a:spcBef>
          <a:spcPct val="0"/>
        </a:spcBef>
        <a:spcAft>
          <a:spcPct val="0"/>
        </a:spcAft>
        <a:defRPr kumimoji="1" sz="3500">
          <a:solidFill>
            <a:schemeClr val="tx2"/>
          </a:solidFill>
          <a:latin typeface="Arial Black" pitchFamily="34" charset="0"/>
          <a:ea typeface="ＭＳ Ｐゴシック" pitchFamily="50" charset="-128"/>
        </a:defRPr>
      </a:lvl8pPr>
      <a:lvl9pPr marL="1828800" algn="l" defTabSz="957263" rtl="0" fontAlgn="base">
        <a:spcBef>
          <a:spcPct val="0"/>
        </a:spcBef>
        <a:spcAft>
          <a:spcPct val="0"/>
        </a:spcAft>
        <a:defRPr kumimoji="1" sz="3500">
          <a:solidFill>
            <a:schemeClr val="tx2"/>
          </a:solidFill>
          <a:latin typeface="Arial Black" pitchFamily="34" charset="0"/>
          <a:ea typeface="ＭＳ Ｐゴシック" pitchFamily="50" charset="-128"/>
        </a:defRPr>
      </a:lvl9pPr>
    </p:titleStyle>
    <p:bodyStyle>
      <a:lvl1pPr marL="358775" indent="-358775" algn="l" defTabSz="957263" rtl="0" eaLnBrk="0" fontAlgn="base" hangingPunct="0">
        <a:spcBef>
          <a:spcPct val="20000"/>
        </a:spcBef>
        <a:spcAft>
          <a:spcPct val="0"/>
        </a:spcAft>
        <a:buClr>
          <a:schemeClr val="bg2"/>
        </a:buClr>
        <a:buSzPct val="70000"/>
        <a:buFont typeface="Wingdings" panose="05000000000000000000" pitchFamily="2" charset="2"/>
        <a:buChar char="l"/>
        <a:defRPr kumimoji="1" sz="3200">
          <a:solidFill>
            <a:schemeClr val="tx1"/>
          </a:solidFill>
          <a:latin typeface="+mn-lt"/>
          <a:ea typeface="+mn-ea"/>
          <a:cs typeface="+mn-cs"/>
        </a:defRPr>
      </a:lvl1pPr>
      <a:lvl2pPr marL="777875" indent="-298450" algn="l" defTabSz="957263"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96975" indent="-239713" algn="l" defTabSz="957263" rtl="0" eaLnBrk="0" fontAlgn="base" hangingPunct="0">
        <a:spcBef>
          <a:spcPct val="20000"/>
        </a:spcBef>
        <a:spcAft>
          <a:spcPct val="0"/>
        </a:spcAft>
        <a:buClr>
          <a:schemeClr val="tx1"/>
        </a:buClr>
        <a:buSzPct val="150000"/>
        <a:buChar char="•"/>
        <a:defRPr kumimoji="1" sz="2300">
          <a:solidFill>
            <a:schemeClr val="tx1"/>
          </a:solidFill>
          <a:latin typeface="+mn-lt"/>
          <a:ea typeface="+mn-ea"/>
        </a:defRPr>
      </a:lvl3pPr>
      <a:lvl4pPr marL="1676400" indent="-239713" algn="l" defTabSz="957263" rtl="0" eaLnBrk="0" fontAlgn="base" hangingPunct="0">
        <a:spcBef>
          <a:spcPct val="20000"/>
        </a:spcBef>
        <a:spcAft>
          <a:spcPct val="0"/>
        </a:spcAft>
        <a:buClr>
          <a:schemeClr val="tx2"/>
        </a:buClr>
        <a:buSzPct val="150000"/>
        <a:buChar char="•"/>
        <a:defRPr kumimoji="1" sz="2100">
          <a:solidFill>
            <a:schemeClr val="tx1"/>
          </a:solidFill>
          <a:latin typeface="+mn-lt"/>
          <a:ea typeface="+mn-ea"/>
        </a:defRPr>
      </a:lvl4pPr>
      <a:lvl5pPr marL="2155825" indent="-239713" algn="l" defTabSz="957263" rtl="0" eaLnBrk="0" fontAlgn="base" hangingPunct="0">
        <a:spcBef>
          <a:spcPct val="20000"/>
        </a:spcBef>
        <a:spcAft>
          <a:spcPct val="0"/>
        </a:spcAft>
        <a:buClr>
          <a:schemeClr val="folHlink"/>
        </a:buClr>
        <a:buSzPct val="150000"/>
        <a:buChar char="•"/>
        <a:defRPr kumimoji="1" sz="2100">
          <a:solidFill>
            <a:schemeClr val="tx1"/>
          </a:solidFill>
          <a:latin typeface="+mn-lt"/>
          <a:ea typeface="+mn-ea"/>
        </a:defRPr>
      </a:lvl5pPr>
      <a:lvl6pPr marL="2613025" indent="-239713" algn="l" defTabSz="957263" rtl="0" fontAlgn="base">
        <a:spcBef>
          <a:spcPct val="20000"/>
        </a:spcBef>
        <a:spcAft>
          <a:spcPct val="0"/>
        </a:spcAft>
        <a:buClr>
          <a:schemeClr val="folHlink"/>
        </a:buClr>
        <a:buSzPct val="150000"/>
        <a:buChar char="•"/>
        <a:defRPr kumimoji="1" sz="2100">
          <a:solidFill>
            <a:schemeClr val="tx1"/>
          </a:solidFill>
          <a:latin typeface="+mn-lt"/>
          <a:ea typeface="+mn-ea"/>
        </a:defRPr>
      </a:lvl6pPr>
      <a:lvl7pPr marL="3070225" indent="-239713" algn="l" defTabSz="957263" rtl="0" fontAlgn="base">
        <a:spcBef>
          <a:spcPct val="20000"/>
        </a:spcBef>
        <a:spcAft>
          <a:spcPct val="0"/>
        </a:spcAft>
        <a:buClr>
          <a:schemeClr val="folHlink"/>
        </a:buClr>
        <a:buSzPct val="150000"/>
        <a:buChar char="•"/>
        <a:defRPr kumimoji="1" sz="2100">
          <a:solidFill>
            <a:schemeClr val="tx1"/>
          </a:solidFill>
          <a:latin typeface="+mn-lt"/>
          <a:ea typeface="+mn-ea"/>
        </a:defRPr>
      </a:lvl7pPr>
      <a:lvl8pPr marL="3527425" indent="-239713" algn="l" defTabSz="957263" rtl="0" fontAlgn="base">
        <a:spcBef>
          <a:spcPct val="20000"/>
        </a:spcBef>
        <a:spcAft>
          <a:spcPct val="0"/>
        </a:spcAft>
        <a:buClr>
          <a:schemeClr val="folHlink"/>
        </a:buClr>
        <a:buSzPct val="150000"/>
        <a:buChar char="•"/>
        <a:defRPr kumimoji="1" sz="2100">
          <a:solidFill>
            <a:schemeClr val="tx1"/>
          </a:solidFill>
          <a:latin typeface="+mn-lt"/>
          <a:ea typeface="+mn-ea"/>
        </a:defRPr>
      </a:lvl8pPr>
      <a:lvl9pPr marL="3984625" indent="-239713" algn="l" defTabSz="957263" rtl="0" fontAlgn="base">
        <a:spcBef>
          <a:spcPct val="20000"/>
        </a:spcBef>
        <a:spcAft>
          <a:spcPct val="0"/>
        </a:spcAft>
        <a:buClr>
          <a:schemeClr val="folHlink"/>
        </a:buClr>
        <a:buSzPct val="150000"/>
        <a:buChar char="•"/>
        <a:defRPr kumimoji="1" sz="21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Layout" Target="../slideLayouts/slideLayout3.xml"/><Relationship Id="rId1" Type="http://schemas.openxmlformats.org/officeDocument/2006/relationships/control" Target="../activeX/activeX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626" y="-86687"/>
            <a:ext cx="6846374" cy="37144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06" dirty="0">
              <a:highlight>
                <a:srgbClr val="CCFFCC"/>
              </a:highlight>
            </a:endParaRPr>
          </a:p>
        </p:txBody>
      </p:sp>
      <p:sp>
        <p:nvSpPr>
          <p:cNvPr id="11" name="正方形/長方形 10"/>
          <p:cNvSpPr/>
          <p:nvPr/>
        </p:nvSpPr>
        <p:spPr>
          <a:xfrm>
            <a:off x="472996" y="60999"/>
            <a:ext cx="5912008" cy="38254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190510" tIns="0" bIns="31752" rtlCol="0" anchor="ctr"/>
          <a:lstStyle/>
          <a:p>
            <a:pPr algn="ctr">
              <a:lnSpc>
                <a:spcPts val="2822"/>
              </a:lnSpc>
            </a:pPr>
            <a:r>
              <a:rPr lang="ja-JP" altLang="en-US" sz="1400" dirty="0">
                <a:solidFill>
                  <a:schemeClr val="tx1"/>
                </a:solidFill>
                <a:latin typeface="BIZ UDゴシック" panose="020B0400000000000000" pitchFamily="49" charset="-128"/>
                <a:ea typeface="BIZ UDゴシック" panose="020B0400000000000000" pitchFamily="49" charset="-128"/>
              </a:rPr>
              <a:t>産学連携支援センター埼玉</a:t>
            </a:r>
            <a:endParaRPr lang="en-US" altLang="ja-JP" sz="1400" dirty="0">
              <a:solidFill>
                <a:schemeClr val="tx1"/>
              </a:solidFill>
              <a:latin typeface="BIZ UDゴシック" panose="020B0400000000000000" pitchFamily="49" charset="-128"/>
              <a:ea typeface="BIZ UDゴシック" panose="020B0400000000000000" pitchFamily="49" charset="-128"/>
            </a:endParaRPr>
          </a:p>
        </p:txBody>
      </p:sp>
      <p:sp>
        <p:nvSpPr>
          <p:cNvPr id="28" name="テキスト ボックス 27"/>
          <p:cNvSpPr txBox="1"/>
          <p:nvPr/>
        </p:nvSpPr>
        <p:spPr>
          <a:xfrm>
            <a:off x="297690" y="1351984"/>
            <a:ext cx="6285251" cy="461665"/>
          </a:xfrm>
          <a:prstGeom prst="rect">
            <a:avLst/>
          </a:prstGeom>
          <a:noFill/>
        </p:spPr>
        <p:txBody>
          <a:bodyPr wrap="square" rtlCol="0">
            <a:spAutoFit/>
          </a:bodyPr>
          <a:lstStyle/>
          <a:p>
            <a:r>
              <a:rPr lang="ja-JP" altLang="en-US" sz="1200" dirty="0">
                <a:latin typeface="BIZ UDゴシック" panose="020B0400000000000000" pitchFamily="49" charset="-128"/>
                <a:ea typeface="BIZ UDゴシック" panose="020B0400000000000000" pitchFamily="49" charset="-128"/>
                <a:cs typeface="Times New Roman" panose="02020603050405020304" pitchFamily="18" charset="0"/>
              </a:rPr>
              <a:t>２０２３年３月２０</a:t>
            </a:r>
            <a:r>
              <a:rPr kumimoji="1" lang="ja-JP" altLang="en-US" sz="120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日（月）～３月２９日（水）１０日間視聴できます</a:t>
            </a:r>
            <a:endParaRPr kumimoji="1" lang="en-US" altLang="ja-JP" sz="120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endParaRPr>
          </a:p>
          <a:p>
            <a:r>
              <a:rPr lang="ja-JP" altLang="en-US" sz="1200" dirty="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rPr>
              <a:t>　オンライン動画の講座を受講申込された方へ配信します</a:t>
            </a:r>
            <a:r>
              <a:rPr lang="ja-JP" altLang="en-US" sz="1200" dirty="0">
                <a:solidFill>
                  <a:srgbClr val="FF0000"/>
                </a:solidFill>
                <a:latin typeface="BIZ UDゴシック" panose="020B0400000000000000" pitchFamily="49" charset="-128"/>
                <a:ea typeface="BIZ UDゴシック" panose="020B0400000000000000" pitchFamily="49" charset="-128"/>
                <a:cs typeface="Times New Roman" panose="02020603050405020304" pitchFamily="18" charset="0"/>
              </a:rPr>
              <a:t> </a:t>
            </a:r>
            <a:endParaRPr lang="en-US" altLang="ja-JP" sz="12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29" name="Text Box 1077">
            <a:extLst>
              <a:ext uri="{FF2B5EF4-FFF2-40B4-BE49-F238E27FC236}">
                <a16:creationId xmlns:a16="http://schemas.microsoft.com/office/drawing/2014/main" id="{7499DE9E-11AF-476C-B996-047848321222}"/>
              </a:ext>
            </a:extLst>
          </p:cNvPr>
          <p:cNvSpPr txBox="1">
            <a:spLocks noChangeArrowheads="1"/>
          </p:cNvSpPr>
          <p:nvPr/>
        </p:nvSpPr>
        <p:spPr bwMode="auto">
          <a:xfrm>
            <a:off x="-32571" y="5761821"/>
            <a:ext cx="6880632" cy="1631210"/>
          </a:xfrm>
          <a:prstGeom prst="rect">
            <a:avLst/>
          </a:prstGeom>
          <a:solidFill>
            <a:schemeClr val="bg2"/>
          </a:solidFill>
          <a:ln>
            <a:noFill/>
          </a:ln>
        </p:spPr>
        <p:txBody>
          <a:bodyPr wrap="square" lIns="91434" tIns="45717" rIns="91434" bIns="45717">
            <a:spAutoFit/>
          </a:bodyPr>
          <a:lstStyle>
            <a:lvl1pPr>
              <a:defRPr kumimoji="1" sz="800">
                <a:solidFill>
                  <a:schemeClr val="tx1"/>
                </a:solidFill>
                <a:latin typeface="Arial" panose="020B0604020202020204" pitchFamily="34" charset="0"/>
                <a:ea typeface="ＭＳ Ｐゴシック" panose="020B0600070205080204" pitchFamily="50" charset="-128"/>
              </a:defRPr>
            </a:lvl1pPr>
            <a:lvl2pPr marL="777875" indent="-298450">
              <a:defRPr kumimoji="1" sz="800">
                <a:solidFill>
                  <a:schemeClr val="tx1"/>
                </a:solidFill>
                <a:latin typeface="Arial" panose="020B0604020202020204" pitchFamily="34" charset="0"/>
                <a:ea typeface="ＭＳ Ｐゴシック" panose="020B0600070205080204" pitchFamily="50" charset="-128"/>
              </a:defRPr>
            </a:lvl2pPr>
            <a:lvl3pPr marL="1196975" indent="-239713">
              <a:defRPr kumimoji="1" sz="800">
                <a:solidFill>
                  <a:schemeClr val="tx1"/>
                </a:solidFill>
                <a:latin typeface="Arial" panose="020B0604020202020204" pitchFamily="34" charset="0"/>
                <a:ea typeface="ＭＳ Ｐゴシック" panose="020B0600070205080204" pitchFamily="50" charset="-128"/>
              </a:defRPr>
            </a:lvl3pPr>
            <a:lvl4pPr marL="1676400" indent="-239713">
              <a:defRPr kumimoji="1" sz="800">
                <a:solidFill>
                  <a:schemeClr val="tx1"/>
                </a:solidFill>
                <a:latin typeface="Arial" panose="020B0604020202020204" pitchFamily="34" charset="0"/>
                <a:ea typeface="ＭＳ Ｐゴシック" panose="020B0600070205080204" pitchFamily="50" charset="-128"/>
              </a:defRPr>
            </a:lvl4pPr>
            <a:lvl5pPr marL="2155825" indent="-239713">
              <a:defRPr kumimoji="1" sz="800">
                <a:solidFill>
                  <a:schemeClr val="tx1"/>
                </a:solidFill>
                <a:latin typeface="Arial" panose="020B0604020202020204" pitchFamily="34" charset="0"/>
                <a:ea typeface="ＭＳ Ｐゴシック" panose="020B0600070205080204" pitchFamily="50" charset="-128"/>
              </a:defRPr>
            </a:lvl5pPr>
            <a:lvl6pPr marL="2613025" indent="-239713" eaLnBrk="0" fontAlgn="base" hangingPunct="0">
              <a:spcBef>
                <a:spcPct val="0"/>
              </a:spcBef>
              <a:spcAft>
                <a:spcPct val="0"/>
              </a:spcAft>
              <a:defRPr kumimoji="1" sz="800">
                <a:solidFill>
                  <a:schemeClr val="tx1"/>
                </a:solidFill>
                <a:latin typeface="Arial" panose="020B0604020202020204" pitchFamily="34" charset="0"/>
                <a:ea typeface="ＭＳ Ｐゴシック" panose="020B0600070205080204" pitchFamily="50" charset="-128"/>
              </a:defRPr>
            </a:lvl6pPr>
            <a:lvl7pPr marL="3070225" indent="-239713" eaLnBrk="0" fontAlgn="base" hangingPunct="0">
              <a:spcBef>
                <a:spcPct val="0"/>
              </a:spcBef>
              <a:spcAft>
                <a:spcPct val="0"/>
              </a:spcAft>
              <a:defRPr kumimoji="1" sz="800">
                <a:solidFill>
                  <a:schemeClr val="tx1"/>
                </a:solidFill>
                <a:latin typeface="Arial" panose="020B0604020202020204" pitchFamily="34" charset="0"/>
                <a:ea typeface="ＭＳ Ｐゴシック" panose="020B0600070205080204" pitchFamily="50" charset="-128"/>
              </a:defRPr>
            </a:lvl7pPr>
            <a:lvl8pPr marL="3527425" indent="-239713" eaLnBrk="0" fontAlgn="base" hangingPunct="0">
              <a:spcBef>
                <a:spcPct val="0"/>
              </a:spcBef>
              <a:spcAft>
                <a:spcPct val="0"/>
              </a:spcAft>
              <a:defRPr kumimoji="1" sz="800">
                <a:solidFill>
                  <a:schemeClr val="tx1"/>
                </a:solidFill>
                <a:latin typeface="Arial" panose="020B0604020202020204" pitchFamily="34" charset="0"/>
                <a:ea typeface="ＭＳ Ｐゴシック" panose="020B0600070205080204" pitchFamily="50" charset="-128"/>
              </a:defRPr>
            </a:lvl8pPr>
            <a:lvl9pPr marL="3984625" indent="-239713" eaLnBrk="0" fontAlgn="base" hangingPunct="0">
              <a:spcBef>
                <a:spcPct val="0"/>
              </a:spcBef>
              <a:spcAft>
                <a:spcPct val="0"/>
              </a:spcAft>
              <a:defRPr kumimoji="1" sz="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endParaRPr lang="en-US" altLang="ja-JP" sz="1000" dirty="0">
              <a:solidFill>
                <a:srgbClr val="000000"/>
              </a:solidFill>
              <a:latin typeface="BIZ UDゴシック" panose="020B0400000000000000" pitchFamily="49" charset="-128"/>
              <a:ea typeface="BIZ UDゴシック" panose="020B0400000000000000" pitchFamily="49" charset="-128"/>
            </a:endParaRPr>
          </a:p>
          <a:p>
            <a:pPr eaLnBrk="1" hangingPunct="1">
              <a:spcBef>
                <a:spcPct val="50000"/>
              </a:spcBef>
            </a:pPr>
            <a:r>
              <a:rPr lang="ja-JP" altLang="en-US" sz="1000" dirty="0">
                <a:solidFill>
                  <a:srgbClr val="000000"/>
                </a:solidFill>
                <a:latin typeface="BIZ UDゴシック" panose="020B0400000000000000" pitchFamily="49" charset="-128"/>
                <a:ea typeface="BIZ UDゴシック" panose="020B0400000000000000" pitchFamily="49" charset="-128"/>
              </a:rPr>
              <a:t>問合せ先  公益財団法人 埼玉県産業振興公社 </a:t>
            </a:r>
            <a:endParaRPr lang="en-US" altLang="ja-JP" sz="1000" dirty="0">
              <a:solidFill>
                <a:srgbClr val="000000"/>
              </a:solidFill>
              <a:latin typeface="BIZ UDゴシック" panose="020B0400000000000000" pitchFamily="49" charset="-128"/>
              <a:ea typeface="BIZ UDゴシック" panose="020B0400000000000000" pitchFamily="49" charset="-128"/>
            </a:endParaRPr>
          </a:p>
          <a:p>
            <a:pPr eaLnBrk="1" hangingPunct="1">
              <a:spcBef>
                <a:spcPct val="50000"/>
              </a:spcBef>
            </a:pPr>
            <a:r>
              <a:rPr lang="ja-JP" altLang="en-US" sz="1000" dirty="0">
                <a:solidFill>
                  <a:srgbClr val="000000"/>
                </a:solidFill>
                <a:latin typeface="BIZ UDゴシック" panose="020B0400000000000000" pitchFamily="49" charset="-128"/>
                <a:ea typeface="BIZ UDゴシック" panose="020B0400000000000000" pitchFamily="49" charset="-128"/>
              </a:rPr>
              <a:t>　　　　　産学連携支援センター埼玉（産学・知財グループ　産学支援担当：高橋）</a:t>
            </a:r>
            <a:r>
              <a:rPr lang="en-US" altLang="ja-JP" sz="1000" dirty="0">
                <a:solidFill>
                  <a:srgbClr val="000000"/>
                </a:solidFill>
                <a:latin typeface="BIZ UDゴシック" panose="020B0400000000000000" pitchFamily="49" charset="-128"/>
                <a:ea typeface="BIZ UDゴシック" panose="020B0400000000000000" pitchFamily="49" charset="-128"/>
              </a:rPr>
              <a:t>    </a:t>
            </a:r>
          </a:p>
          <a:p>
            <a:pPr eaLnBrk="1" hangingPunct="1">
              <a:spcBef>
                <a:spcPct val="50000"/>
              </a:spcBef>
            </a:pPr>
            <a:r>
              <a:rPr lang="en-US" altLang="ja-JP" sz="1000" dirty="0">
                <a:solidFill>
                  <a:srgbClr val="000000"/>
                </a:solidFill>
                <a:latin typeface="BIZ UDゴシック" panose="020B0400000000000000" pitchFamily="49" charset="-128"/>
                <a:ea typeface="BIZ UDゴシック" panose="020B0400000000000000" pitchFamily="49" charset="-128"/>
              </a:rPr>
              <a:t>          </a:t>
            </a:r>
            <a:r>
              <a:rPr lang="ja-JP" altLang="en-US" sz="1000" dirty="0">
                <a:solidFill>
                  <a:srgbClr val="000000"/>
                </a:solidFill>
                <a:latin typeface="BIZ UDゴシック" panose="020B0400000000000000" pitchFamily="49" charset="-128"/>
                <a:ea typeface="BIZ UDゴシック" panose="020B0400000000000000" pitchFamily="49" charset="-128"/>
              </a:rPr>
              <a:t>さいたま市中央区上落合２－３－２ </a:t>
            </a:r>
            <a:endParaRPr lang="en-US" altLang="ja-JP" sz="1000" dirty="0">
              <a:solidFill>
                <a:srgbClr val="000000"/>
              </a:solidFill>
              <a:latin typeface="BIZ UDゴシック" panose="020B0400000000000000" pitchFamily="49" charset="-128"/>
              <a:ea typeface="BIZ UDゴシック" panose="020B0400000000000000" pitchFamily="49" charset="-128"/>
            </a:endParaRPr>
          </a:p>
          <a:p>
            <a:pPr eaLnBrk="1" hangingPunct="1">
              <a:spcBef>
                <a:spcPct val="50000"/>
              </a:spcBef>
            </a:pPr>
            <a:r>
              <a:rPr lang="ja-JP" altLang="en-US" sz="1000" dirty="0">
                <a:solidFill>
                  <a:srgbClr val="000000"/>
                </a:solidFill>
                <a:latin typeface="BIZ UDゴシック" panose="020B0400000000000000" pitchFamily="49" charset="-128"/>
                <a:ea typeface="BIZ UDゴシック" panose="020B0400000000000000" pitchFamily="49" charset="-128"/>
              </a:rPr>
              <a:t>　　　　　ＴＥＬ ０４８－８５７－３９０１　Ｅ－ｍａｉｌ　</a:t>
            </a:r>
            <a:r>
              <a:rPr lang="en-US" altLang="ja-JP" sz="1000" dirty="0">
                <a:solidFill>
                  <a:srgbClr val="000000"/>
                </a:solidFill>
                <a:latin typeface="BIZ UDゴシック" panose="020B0400000000000000" pitchFamily="49" charset="-128"/>
                <a:ea typeface="BIZ UDゴシック" panose="020B0400000000000000" pitchFamily="49" charset="-128"/>
              </a:rPr>
              <a:t>sangaku@saitama-j.or.jp</a:t>
            </a:r>
            <a:r>
              <a:rPr lang="en-US" altLang="ja-JP" sz="1000" dirty="0">
                <a:solidFill>
                  <a:srgbClr val="000066"/>
                </a:solidFill>
                <a:latin typeface="BIZ UDゴシック" panose="020B0400000000000000" pitchFamily="49" charset="-128"/>
                <a:ea typeface="BIZ UDゴシック" panose="020B0400000000000000" pitchFamily="49" charset="-128"/>
              </a:rPr>
              <a:t>　</a:t>
            </a:r>
          </a:p>
          <a:p>
            <a:pPr eaLnBrk="1" hangingPunct="1">
              <a:spcBef>
                <a:spcPct val="50000"/>
              </a:spcBef>
            </a:pPr>
            <a:r>
              <a:rPr lang="ja-JP" altLang="en-US" sz="1000" dirty="0">
                <a:solidFill>
                  <a:schemeClr val="accent4"/>
                </a:solidFill>
                <a:latin typeface="BIZ UDゴシック" panose="020B0400000000000000" pitchFamily="49" charset="-128"/>
                <a:ea typeface="BIZ UDゴシック" panose="020B0400000000000000" pitchFamily="49" charset="-128"/>
              </a:rPr>
              <a:t>申込は、下記に記載しメールでお送り頂くか、右の</a:t>
            </a:r>
            <a:r>
              <a:rPr lang="en-US" altLang="ja-JP" sz="1000" dirty="0">
                <a:solidFill>
                  <a:schemeClr val="accent4"/>
                </a:solidFill>
                <a:latin typeface="BIZ UDゴシック" panose="020B0400000000000000" pitchFamily="49" charset="-128"/>
                <a:ea typeface="BIZ UDゴシック" panose="020B0400000000000000" pitchFamily="49" charset="-128"/>
              </a:rPr>
              <a:t>QR</a:t>
            </a:r>
            <a:r>
              <a:rPr lang="ja-JP" altLang="en-US" sz="1000" dirty="0">
                <a:solidFill>
                  <a:schemeClr val="accent4"/>
                </a:solidFill>
                <a:latin typeface="BIZ UDゴシック" panose="020B0400000000000000" pitchFamily="49" charset="-128"/>
                <a:ea typeface="BIZ UDゴシック" panose="020B0400000000000000" pitchFamily="49" charset="-128"/>
              </a:rPr>
              <a:t>コードから申込をお願いします　　⇒　</a:t>
            </a:r>
            <a:endParaRPr lang="en-US" altLang="ja-JP" sz="1000" dirty="0">
              <a:solidFill>
                <a:schemeClr val="accent4"/>
              </a:solidFill>
              <a:latin typeface="BIZ UDゴシック" panose="020B0400000000000000" pitchFamily="49" charset="-128"/>
              <a:ea typeface="BIZ UDゴシック" panose="020B0400000000000000" pitchFamily="49" charset="-128"/>
            </a:endParaRPr>
          </a:p>
          <a:p>
            <a:pPr eaLnBrk="1" hangingPunct="1">
              <a:spcBef>
                <a:spcPct val="50000"/>
              </a:spcBef>
            </a:pPr>
            <a:endParaRPr lang="en-US" altLang="ja-JP" sz="1000" dirty="0">
              <a:solidFill>
                <a:schemeClr val="accent4"/>
              </a:solidFill>
              <a:latin typeface="BIZ UDゴシック" panose="020B0400000000000000" pitchFamily="49" charset="-128"/>
              <a:ea typeface="BIZ UDゴシック" panose="020B0400000000000000" pitchFamily="49" charset="-128"/>
            </a:endParaRPr>
          </a:p>
        </p:txBody>
      </p:sp>
      <p:sp>
        <p:nvSpPr>
          <p:cNvPr id="30" name="テキスト ボックス 29"/>
          <p:cNvSpPr txBox="1"/>
          <p:nvPr/>
        </p:nvSpPr>
        <p:spPr>
          <a:xfrm>
            <a:off x="9367" y="564973"/>
            <a:ext cx="6846374" cy="707886"/>
          </a:xfrm>
          <a:prstGeom prst="rect">
            <a:avLst/>
          </a:prstGeom>
          <a:solidFill>
            <a:schemeClr val="bg2"/>
          </a:solidFill>
          <a:ln>
            <a:solidFill>
              <a:schemeClr val="bg2"/>
            </a:solidFill>
          </a:ln>
        </p:spPr>
        <p:txBody>
          <a:bodyPr wrap="square" rtlCol="0">
            <a:spAutoFit/>
          </a:bodyPr>
          <a:lstStyle/>
          <a:p>
            <a:r>
              <a:rPr lang="ja-JP" altLang="en-US" sz="2000" b="1" dirty="0">
                <a:effectLst>
                  <a:outerShdw blurRad="38100" dist="38100" dir="2700000" algn="tl">
                    <a:srgbClr val="C0C0C0"/>
                  </a:outerShdw>
                </a:effectLst>
                <a:latin typeface="BIZ UDPゴシック" panose="020B0400000000000000" pitchFamily="50" charset="-128"/>
                <a:ea typeface="BIZ UDPゴシック" panose="020B0400000000000000" pitchFamily="50" charset="-128"/>
              </a:rPr>
              <a:t>　　　 　</a:t>
            </a:r>
            <a:r>
              <a:rPr lang="ja-JP" altLang="en-US" sz="2000" dirty="0">
                <a:latin typeface="BIZ UDゴシック" panose="020B0400000000000000" pitchFamily="49" charset="-128"/>
                <a:ea typeface="BIZ UDゴシック" panose="020B0400000000000000" pitchFamily="49" charset="-128"/>
              </a:rPr>
              <a:t>令和４年度第６回産学連携技術シーズ発表会</a:t>
            </a:r>
            <a:endParaRPr lang="en-US" altLang="ja-JP" sz="2000" dirty="0">
              <a:latin typeface="BIZ UDゴシック" panose="020B0400000000000000" pitchFamily="49" charset="-128"/>
              <a:ea typeface="BIZ UDゴシック" panose="020B0400000000000000" pitchFamily="49" charset="-128"/>
            </a:endParaRPr>
          </a:p>
          <a:p>
            <a:r>
              <a:rPr lang="ja-JP" altLang="en-US" sz="2000">
                <a:latin typeface="BIZ UDゴシック" panose="020B0400000000000000" pitchFamily="49" charset="-128"/>
                <a:ea typeface="BIZ UDゴシック" panose="020B0400000000000000" pitchFamily="49" charset="-128"/>
              </a:rPr>
              <a:t>     　</a:t>
            </a:r>
            <a:r>
              <a:rPr lang="en-US" altLang="ja-JP" sz="2000" dirty="0">
                <a:latin typeface="BIZ UDゴシック" panose="020B0400000000000000" pitchFamily="49" charset="-128"/>
                <a:ea typeface="BIZ UDゴシック" panose="020B0400000000000000" pitchFamily="49" charset="-128"/>
              </a:rPr>
              <a:t>【</a:t>
            </a:r>
            <a:r>
              <a:rPr lang="ja-JP" altLang="en-US" sz="2000" dirty="0">
                <a:latin typeface="BIZ UDゴシック" panose="020B0400000000000000" pitchFamily="49" charset="-128"/>
                <a:ea typeface="BIZ UDゴシック" panose="020B0400000000000000" pitchFamily="49" charset="-128"/>
              </a:rPr>
              <a:t>農業・食品・化粧品に利用される技術</a:t>
            </a:r>
            <a:r>
              <a:rPr lang="en-US" altLang="ja-JP" sz="2000" dirty="0">
                <a:latin typeface="BIZ UDゴシック" panose="020B0400000000000000" pitchFamily="49" charset="-128"/>
                <a:ea typeface="BIZ UDゴシック" panose="020B0400000000000000" pitchFamily="49" charset="-128"/>
              </a:rPr>
              <a:t>】</a:t>
            </a:r>
            <a:endParaRPr lang="ja-JP" altLang="en-US" sz="2000" dirty="0">
              <a:latin typeface="BIZ UDゴシック" panose="020B0400000000000000" pitchFamily="49" charset="-128"/>
              <a:ea typeface="BIZ UDゴシック" panose="020B0400000000000000" pitchFamily="49" charset="-128"/>
            </a:endParaRPr>
          </a:p>
        </p:txBody>
      </p:sp>
      <p:graphicFrame>
        <p:nvGraphicFramePr>
          <p:cNvPr id="3" name="表 5">
            <a:extLst>
              <a:ext uri="{FF2B5EF4-FFF2-40B4-BE49-F238E27FC236}">
                <a16:creationId xmlns:a16="http://schemas.microsoft.com/office/drawing/2014/main" id="{504AE8AE-47A7-45A8-87AF-66D3C2785836}"/>
              </a:ext>
            </a:extLst>
          </p:cNvPr>
          <p:cNvGraphicFramePr>
            <a:graphicFrameLocks noGrp="1"/>
          </p:cNvGraphicFramePr>
          <p:nvPr>
            <p:extLst>
              <p:ext uri="{D42A27DB-BD31-4B8C-83A1-F6EECF244321}">
                <p14:modId xmlns:p14="http://schemas.microsoft.com/office/powerpoint/2010/main" val="2292997979"/>
              </p:ext>
            </p:extLst>
          </p:nvPr>
        </p:nvGraphicFramePr>
        <p:xfrm>
          <a:off x="9939" y="3627783"/>
          <a:ext cx="6826317" cy="2140326"/>
        </p:xfrm>
        <a:graphic>
          <a:graphicData uri="http://schemas.openxmlformats.org/drawingml/2006/table">
            <a:tbl>
              <a:tblPr firstRow="1" bandRow="1">
                <a:tableStyleId>{5C22544A-7EE6-4342-B048-85BDC9FD1C3A}</a:tableStyleId>
              </a:tblPr>
              <a:tblGrid>
                <a:gridCol w="530223">
                  <a:extLst>
                    <a:ext uri="{9D8B030D-6E8A-4147-A177-3AD203B41FA5}">
                      <a16:colId xmlns:a16="http://schemas.microsoft.com/office/drawing/2014/main" val="764862361"/>
                    </a:ext>
                  </a:extLst>
                </a:gridCol>
                <a:gridCol w="6296094">
                  <a:extLst>
                    <a:ext uri="{9D8B030D-6E8A-4147-A177-3AD203B41FA5}">
                      <a16:colId xmlns:a16="http://schemas.microsoft.com/office/drawing/2014/main" val="1809337598"/>
                    </a:ext>
                  </a:extLst>
                </a:gridCol>
              </a:tblGrid>
              <a:tr h="1759988">
                <a:tc>
                  <a:txBody>
                    <a:bodyPr/>
                    <a:lstStyle/>
                    <a:p>
                      <a:endParaRPr kumimoji="1" lang="en-US" altLang="ja-JP" sz="1400" dirty="0"/>
                    </a:p>
                    <a:p>
                      <a:endParaRPr kumimoji="1" lang="en-US" altLang="ja-JP" sz="1400" dirty="0"/>
                    </a:p>
                    <a:p>
                      <a:endParaRPr kumimoji="1" lang="en-US" altLang="ja-JP" sz="1400" dirty="0"/>
                    </a:p>
                    <a:p>
                      <a:pPr algn="ctr"/>
                      <a:endParaRPr kumimoji="1" lang="en-US" altLang="ja-JP" sz="1400" b="0" dirty="0">
                        <a:solidFill>
                          <a:schemeClr val="tx1"/>
                        </a:solidFill>
                        <a:latin typeface="BIZ UDPゴシック" panose="020B0400000000000000" pitchFamily="50" charset="-128"/>
                        <a:ea typeface="BIZ UDPゴシック" panose="020B0400000000000000" pitchFamily="50" charset="-128"/>
                      </a:endParaRPr>
                    </a:p>
                    <a:p>
                      <a:pPr algn="ctr"/>
                      <a:endParaRPr kumimoji="1" lang="en-US" altLang="ja-JP" sz="1200" b="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200" b="0" dirty="0">
                          <a:solidFill>
                            <a:schemeClr val="tx1"/>
                          </a:solidFill>
                          <a:latin typeface="BIZ UDゴシック" panose="020B0400000000000000" pitchFamily="49" charset="-128"/>
                          <a:ea typeface="BIZ UDゴシック" panose="020B0400000000000000" pitchFamily="49" charset="-128"/>
                        </a:rPr>
                        <a:t>講演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200" b="0" dirty="0">
                          <a:solidFill>
                            <a:schemeClr val="tx1"/>
                          </a:solidFill>
                          <a:latin typeface="BIZ UDゴシック" panose="020B0400000000000000" pitchFamily="49" charset="-128"/>
                          <a:ea typeface="BIZ UDゴシック" panose="020B0400000000000000" pitchFamily="49" charset="-128"/>
                        </a:rPr>
                        <a:t>■講演ごとに視聴できます。講演時間は、各講演約</a:t>
                      </a:r>
                      <a:r>
                        <a:rPr lang="en-US" altLang="ja-JP" sz="1200" b="0" dirty="0">
                          <a:solidFill>
                            <a:schemeClr val="tx1"/>
                          </a:solidFill>
                          <a:latin typeface="BIZ UDゴシック" panose="020B0400000000000000" pitchFamily="49" charset="-128"/>
                          <a:ea typeface="BIZ UDゴシック" panose="020B0400000000000000" pitchFamily="49" charset="-128"/>
                        </a:rPr>
                        <a:t>20</a:t>
                      </a:r>
                      <a:r>
                        <a:rPr lang="ja-JP" altLang="en-US" sz="1200" b="0" dirty="0">
                          <a:solidFill>
                            <a:schemeClr val="tx1"/>
                          </a:solidFill>
                          <a:latin typeface="BIZ UDゴシック" panose="020B0400000000000000" pitchFamily="49" charset="-128"/>
                          <a:ea typeface="BIZ UDゴシック" panose="020B0400000000000000" pitchFamily="49" charset="-128"/>
                        </a:rPr>
                        <a:t>分となります。</a:t>
                      </a:r>
                      <a:endParaRPr lang="en-US" altLang="ja-JP" sz="12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200" b="0" dirty="0">
                          <a:solidFill>
                            <a:schemeClr val="tx1"/>
                          </a:solidFill>
                          <a:latin typeface="BIZ UDゴシック" panose="020B0400000000000000" pitchFamily="49" charset="-128"/>
                          <a:ea typeface="BIZ UDゴシック" panose="020B0400000000000000" pitchFamily="49" charset="-128"/>
                        </a:rPr>
                        <a:t>第１講演　微生物の有効利用について</a:t>
                      </a:r>
                      <a:endParaRPr lang="en-US" altLang="ja-JP" sz="12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200" b="0" dirty="0">
                          <a:solidFill>
                            <a:schemeClr val="tx1"/>
                          </a:solidFill>
                          <a:latin typeface="BIZ UDゴシック" panose="020B0400000000000000" pitchFamily="49" charset="-128"/>
                          <a:ea typeface="BIZ UDゴシック" panose="020B0400000000000000" pitchFamily="49" charset="-128"/>
                        </a:rPr>
                        <a:t>第２講演　減塩パン・無塩パンの製造方法の開発について</a:t>
                      </a:r>
                      <a:endParaRPr lang="en-US" altLang="ja-JP" sz="12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200" b="0" dirty="0">
                          <a:solidFill>
                            <a:schemeClr val="tx1"/>
                          </a:solidFill>
                          <a:latin typeface="BIZ UDゴシック" panose="020B0400000000000000" pitchFamily="49" charset="-128"/>
                          <a:ea typeface="BIZ UDゴシック" panose="020B0400000000000000" pitchFamily="49" charset="-128"/>
                        </a:rPr>
                        <a:t>第３講演　パン酵母による小麦リポキシゲナーゼの生産について</a:t>
                      </a:r>
                      <a:endParaRPr lang="en-US" altLang="ja-JP" sz="12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200" b="0" dirty="0">
                          <a:solidFill>
                            <a:schemeClr val="tx1"/>
                          </a:solidFill>
                          <a:latin typeface="BIZ UDゴシック" panose="020B0400000000000000" pitchFamily="49" charset="-128"/>
                          <a:ea typeface="BIZ UDゴシック" panose="020B0400000000000000" pitchFamily="49" charset="-128"/>
                        </a:rPr>
                        <a:t>第４講演　免疫賦活組成物及び竹抽出物、並びにそれらの製造方法について</a:t>
                      </a:r>
                      <a:endParaRPr kumimoji="1" lang="en-US" altLang="ja-JP" sz="12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200" b="0" dirty="0">
                          <a:solidFill>
                            <a:schemeClr val="tx1"/>
                          </a:solidFill>
                          <a:latin typeface="BIZ UDゴシック" panose="020B0400000000000000" pitchFamily="49" charset="-128"/>
                          <a:ea typeface="BIZ UDゴシック" panose="020B0400000000000000" pitchFamily="49" charset="-128"/>
                        </a:rPr>
                        <a:t>第５講演　有用タンパク質の増産を目指した新規エピトープタグの開発</a:t>
                      </a:r>
                      <a:endParaRPr kumimoji="1" lang="ja-JP" altLang="en-US" sz="1050" b="0" dirty="0">
                        <a:solidFill>
                          <a:schemeClr val="tx1"/>
                        </a:solidFill>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3986577857"/>
                  </a:ext>
                </a:extLst>
              </a:tr>
              <a:tr h="380338">
                <a:tc>
                  <a:txBody>
                    <a:bodyPr/>
                    <a:lstStyle/>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相談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r>
                        <a:rPr kumimoji="1" lang="ja-JP" altLang="en-US" sz="1200" dirty="0">
                          <a:latin typeface="BIZ UDゴシック" panose="020B0400000000000000" pitchFamily="49" charset="-128"/>
                          <a:ea typeface="BIZ UDゴシック" panose="020B0400000000000000" pitchFamily="49" charset="-128"/>
                        </a:rPr>
                        <a:t>講演者との技術相談会（後日予約制にて実施予定）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2642458398"/>
                  </a:ext>
                </a:extLst>
              </a:tr>
            </a:tbl>
          </a:graphicData>
        </a:graphic>
      </p:graphicFrame>
      <p:graphicFrame>
        <p:nvGraphicFramePr>
          <p:cNvPr id="4" name="表 4">
            <a:extLst>
              <a:ext uri="{FF2B5EF4-FFF2-40B4-BE49-F238E27FC236}">
                <a16:creationId xmlns:a16="http://schemas.microsoft.com/office/drawing/2014/main" id="{36ECDF8A-5A1A-418C-8372-F9566827A152}"/>
              </a:ext>
            </a:extLst>
          </p:cNvPr>
          <p:cNvGraphicFramePr>
            <a:graphicFrameLocks noGrp="1"/>
          </p:cNvGraphicFramePr>
          <p:nvPr>
            <p:extLst>
              <p:ext uri="{D42A27DB-BD31-4B8C-83A1-F6EECF244321}">
                <p14:modId xmlns:p14="http://schemas.microsoft.com/office/powerpoint/2010/main" val="3350469125"/>
              </p:ext>
            </p:extLst>
          </p:nvPr>
        </p:nvGraphicFramePr>
        <p:xfrm>
          <a:off x="9367" y="7393031"/>
          <a:ext cx="6826889" cy="2485097"/>
        </p:xfrm>
        <a:graphic>
          <a:graphicData uri="http://schemas.openxmlformats.org/drawingml/2006/table">
            <a:tbl>
              <a:tblPr firstRow="1" bandRow="1">
                <a:tableStyleId>{5C22544A-7EE6-4342-B048-85BDC9FD1C3A}</a:tableStyleId>
              </a:tblPr>
              <a:tblGrid>
                <a:gridCol w="803310">
                  <a:extLst>
                    <a:ext uri="{9D8B030D-6E8A-4147-A177-3AD203B41FA5}">
                      <a16:colId xmlns:a16="http://schemas.microsoft.com/office/drawing/2014/main" val="3664808791"/>
                    </a:ext>
                  </a:extLst>
                </a:gridCol>
                <a:gridCol w="1195736">
                  <a:extLst>
                    <a:ext uri="{9D8B030D-6E8A-4147-A177-3AD203B41FA5}">
                      <a16:colId xmlns:a16="http://schemas.microsoft.com/office/drawing/2014/main" val="1298497102"/>
                    </a:ext>
                  </a:extLst>
                </a:gridCol>
                <a:gridCol w="1630549">
                  <a:extLst>
                    <a:ext uri="{9D8B030D-6E8A-4147-A177-3AD203B41FA5}">
                      <a16:colId xmlns:a16="http://schemas.microsoft.com/office/drawing/2014/main" val="2445689646"/>
                    </a:ext>
                  </a:extLst>
                </a:gridCol>
                <a:gridCol w="951154">
                  <a:extLst>
                    <a:ext uri="{9D8B030D-6E8A-4147-A177-3AD203B41FA5}">
                      <a16:colId xmlns:a16="http://schemas.microsoft.com/office/drawing/2014/main" val="3512157419"/>
                    </a:ext>
                  </a:extLst>
                </a:gridCol>
                <a:gridCol w="2246140">
                  <a:extLst>
                    <a:ext uri="{9D8B030D-6E8A-4147-A177-3AD203B41FA5}">
                      <a16:colId xmlns:a16="http://schemas.microsoft.com/office/drawing/2014/main" val="3144791373"/>
                    </a:ext>
                  </a:extLst>
                </a:gridCol>
              </a:tblGrid>
              <a:tr h="329673">
                <a:tc gridSpan="5">
                  <a:txBody>
                    <a:bodyPr/>
                    <a:lstStyle/>
                    <a:p>
                      <a:pPr algn="ctr"/>
                      <a:r>
                        <a:rPr kumimoji="1" lang="ja-JP" altLang="en-US" sz="1200" b="0" dirty="0">
                          <a:solidFill>
                            <a:schemeClr val="tx1"/>
                          </a:solidFill>
                          <a:latin typeface="BIZ UDゴシック" panose="020B0400000000000000" pitchFamily="49" charset="-128"/>
                          <a:ea typeface="BIZ UDゴシック" panose="020B0400000000000000" pitchFamily="49" charset="-128"/>
                        </a:rPr>
                        <a:t>受　講　申　込　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l"/>
                      <a:endParaRPr kumimoji="1" lang="ja-JP" altLang="en-US" sz="1400" dirty="0">
                        <a:solidFill>
                          <a:schemeClr val="tx1"/>
                        </a:solidFill>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80220647"/>
                  </a:ext>
                </a:extLst>
              </a:tr>
              <a:tr h="357550">
                <a:tc>
                  <a:txBody>
                    <a:bodyPr/>
                    <a:lstStyle/>
                    <a:p>
                      <a:pPr algn="l"/>
                      <a:r>
                        <a:rPr kumimoji="1" lang="ja-JP" altLang="en-US" sz="1200" b="0" dirty="0">
                          <a:solidFill>
                            <a:schemeClr val="tx1"/>
                          </a:solidFill>
                          <a:latin typeface="BIZ UDゴシック" panose="020B0400000000000000" pitchFamily="49" charset="-128"/>
                          <a:ea typeface="BIZ UDゴシック" panose="020B0400000000000000" pitchFamily="49" charset="-128"/>
                        </a:rPr>
                        <a:t>企業名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gridSpan="4">
                  <a:txBody>
                    <a:bodyPr/>
                    <a:lstStyle/>
                    <a:p>
                      <a:pPr algn="l"/>
                      <a:endParaRPr kumimoji="1" lang="ja-JP" altLang="en-US" sz="1200" dirty="0">
                        <a:solidFill>
                          <a:schemeClr val="tx1"/>
                        </a:solidFill>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691770370"/>
                  </a:ext>
                </a:extLst>
              </a:tr>
              <a:tr h="367674">
                <a:tc>
                  <a:txBody>
                    <a:bodyPr/>
                    <a:lstStyle/>
                    <a:p>
                      <a:pPr algn="l"/>
                      <a:r>
                        <a:rPr kumimoji="1" lang="ja-JP" altLang="en-US" sz="1200" dirty="0">
                          <a:latin typeface="BIZ UDゴシック" panose="020B0400000000000000" pitchFamily="49" charset="-128"/>
                          <a:ea typeface="BIZ UDゴシック" panose="020B0400000000000000" pitchFamily="49" charset="-128"/>
                        </a:rPr>
                        <a:t>住　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gridSpan="4">
                  <a:txBody>
                    <a:bodyPr/>
                    <a:lstStyle/>
                    <a:p>
                      <a:pPr algn="l"/>
                      <a:r>
                        <a:rPr kumimoji="1" lang="ja-JP" altLang="en-US" sz="1200" dirty="0">
                          <a:latin typeface="BIZ UDゴシック" panose="020B0400000000000000" pitchFamily="49" charset="-128"/>
                          <a:ea typeface="BIZ UDゴシック" panose="020B0400000000000000" pitchFamily="49" charset="-128"/>
                        </a:rPr>
                        <a:t>〒　　 </a:t>
                      </a:r>
                      <a:r>
                        <a:rPr kumimoji="1" lang="en-US" altLang="ja-JP" sz="1200" dirty="0">
                          <a:latin typeface="BIZ UDゴシック" panose="020B0400000000000000" pitchFamily="49" charset="-128"/>
                          <a:ea typeface="BIZ UDゴシック" panose="020B0400000000000000" pitchFamily="49" charset="-128"/>
                        </a:rPr>
                        <a:t>-</a:t>
                      </a:r>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l"/>
                      <a:endParaRPr kumimoji="1" lang="ja-JP" altLang="en-US" sz="1400" dirty="0">
                        <a:latin typeface="BIZ UDゴシック" panose="020B0400000000000000" pitchFamily="49" charset="-128"/>
                        <a:ea typeface="BIZ UDゴシック" panose="020B0400000000000000" pitchFamily="49" charset="-128"/>
                      </a:endParaRPr>
                    </a:p>
                  </a:txBody>
                  <a:tcPr/>
                </a:tc>
                <a:tc hMerge="1">
                  <a:txBody>
                    <a:bodyPr/>
                    <a:lstStyle/>
                    <a:p>
                      <a:pPr algn="l"/>
                      <a:endParaRPr kumimoji="1" lang="ja-JP" altLang="en-US" sz="1400" dirty="0">
                        <a:latin typeface="BIZ UDゴシック" panose="020B0400000000000000" pitchFamily="49" charset="-128"/>
                        <a:ea typeface="BIZ UDゴシック" panose="020B0400000000000000" pitchFamily="49" charset="-128"/>
                      </a:endParaRPr>
                    </a:p>
                  </a:txBody>
                  <a:tcPr/>
                </a:tc>
                <a:tc hMerge="1">
                  <a:txBody>
                    <a:bodyPr/>
                    <a:lstStyle/>
                    <a:p>
                      <a:pPr algn="l"/>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784563935"/>
                  </a:ext>
                </a:extLst>
              </a:tr>
              <a:tr h="357550">
                <a:tc rowSpan="2">
                  <a:txBody>
                    <a:bodyPr/>
                    <a:lstStyle/>
                    <a:p>
                      <a:pPr algn="l"/>
                      <a:r>
                        <a:rPr kumimoji="1" lang="ja-JP" altLang="en-US" sz="1200" dirty="0">
                          <a:latin typeface="BIZ UDゴシック" panose="020B0400000000000000" pitchFamily="49" charset="-128"/>
                          <a:ea typeface="BIZ UDゴシック" panose="020B0400000000000000" pitchFamily="49" charset="-128"/>
                        </a:rPr>
                        <a:t>受講者１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a:r>
                        <a:rPr kumimoji="1" lang="ja-JP" altLang="en-US" sz="1200" dirty="0">
                          <a:latin typeface="BIZ UDゴシック" panose="020B0400000000000000" pitchFamily="49" charset="-128"/>
                          <a:ea typeface="BIZ UDゴシック" panose="020B0400000000000000" pitchFamily="49" charset="-128"/>
                        </a:rPr>
                        <a:t>氏名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a:endParaRPr kumimoji="1" lang="ja-JP" altLang="en-US" sz="12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a:r>
                        <a:rPr kumimoji="1" lang="ja-JP" altLang="en-US" sz="1200" dirty="0">
                          <a:latin typeface="BIZ UDゴシック" panose="020B0400000000000000" pitchFamily="49" charset="-128"/>
                          <a:ea typeface="BIZ UDゴシック" panose="020B0400000000000000" pitchFamily="49" charset="-128"/>
                        </a:rPr>
                        <a:t>所属・役職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a:endParaRPr kumimoji="1" lang="ja-JP" altLang="en-US" sz="12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2271375445"/>
                  </a:ext>
                </a:extLst>
              </a:tr>
              <a:tr h="357550">
                <a:tc vMerge="1">
                  <a:txBody>
                    <a:bodyPr/>
                    <a:lstStyle/>
                    <a:p>
                      <a:pPr algn="l"/>
                      <a:endParaRPr kumimoji="1" lang="ja-JP" altLang="en-US" sz="1400" dirty="0">
                        <a:latin typeface="BIZ UDゴシック" panose="020B0400000000000000" pitchFamily="49" charset="-128"/>
                        <a:ea typeface="BIZ UDゴシック" panose="020B0400000000000000" pitchFamily="49" charset="-128"/>
                      </a:endParaRPr>
                    </a:p>
                  </a:txBody>
                  <a:tcPr>
                    <a:solidFill>
                      <a:schemeClr val="accent5">
                        <a:lumMod val="50000"/>
                      </a:schemeClr>
                    </a:solidFill>
                  </a:tcPr>
                </a:tc>
                <a:tc>
                  <a:txBody>
                    <a:bodyPr/>
                    <a:lstStyle/>
                    <a:p>
                      <a:pPr algn="l"/>
                      <a:r>
                        <a:rPr kumimoji="1" lang="ja-JP" altLang="en-US" sz="1200" dirty="0">
                          <a:latin typeface="BIZ UDゴシック" panose="020B0400000000000000" pitchFamily="49" charset="-128"/>
                          <a:ea typeface="BIZ UDゴシック" panose="020B0400000000000000" pitchFamily="49" charset="-128"/>
                        </a:rPr>
                        <a:t>ＥーＭａｉｌ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gridSpan="3">
                  <a:txBody>
                    <a:bodyPr/>
                    <a:lstStyle/>
                    <a:p>
                      <a:pPr algn="l"/>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l"/>
                      <a:endParaRPr kumimoji="1" lang="ja-JP" altLang="en-US" sz="1400" dirty="0">
                        <a:latin typeface="BIZ UDゴシック" panose="020B0400000000000000" pitchFamily="49" charset="-128"/>
                        <a:ea typeface="BIZ UDゴシック" panose="020B0400000000000000" pitchFamily="49" charset="-128"/>
                      </a:endParaRPr>
                    </a:p>
                  </a:txBody>
                  <a:tcPr>
                    <a:solidFill>
                      <a:schemeClr val="accent5">
                        <a:lumMod val="50000"/>
                      </a:schemeClr>
                    </a:solidFill>
                  </a:tcPr>
                </a:tc>
                <a:tc hMerge="1">
                  <a:txBody>
                    <a:bodyPr/>
                    <a:lstStyle/>
                    <a:p>
                      <a:pPr algn="l"/>
                      <a:endParaRPr kumimoji="1" lang="ja-JP" altLang="en-US" sz="1400" dirty="0">
                        <a:latin typeface="BIZ UDゴシック" panose="020B0400000000000000" pitchFamily="49" charset="-128"/>
                        <a:ea typeface="BIZ UDゴシック" panose="020B0400000000000000" pitchFamily="49" charset="-128"/>
                      </a:endParaRPr>
                    </a:p>
                  </a:txBody>
                  <a:tcPr>
                    <a:solidFill>
                      <a:schemeClr val="accent5">
                        <a:lumMod val="50000"/>
                      </a:schemeClr>
                    </a:solidFill>
                  </a:tcPr>
                </a:tc>
                <a:extLst>
                  <a:ext uri="{0D108BD9-81ED-4DB2-BD59-A6C34878D82A}">
                    <a16:rowId xmlns:a16="http://schemas.microsoft.com/office/drawing/2014/main" val="688648272"/>
                  </a:ext>
                </a:extLst>
              </a:tr>
              <a:tr h="357550">
                <a:tc rowSpan="2">
                  <a:txBody>
                    <a:bodyPr/>
                    <a:lstStyle/>
                    <a:p>
                      <a:pPr algn="l"/>
                      <a:r>
                        <a:rPr kumimoji="1" lang="ja-JP" altLang="en-US" sz="1200" dirty="0">
                          <a:latin typeface="BIZ UDゴシック" panose="020B0400000000000000" pitchFamily="49" charset="-128"/>
                          <a:ea typeface="BIZ UDゴシック" panose="020B0400000000000000" pitchFamily="49" charset="-128"/>
                        </a:rPr>
                        <a:t>受講者２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a:r>
                        <a:rPr kumimoji="1" lang="ja-JP" altLang="en-US" sz="1200" dirty="0">
                          <a:latin typeface="BIZ UDゴシック" panose="020B0400000000000000" pitchFamily="49" charset="-128"/>
                          <a:ea typeface="BIZ UDゴシック" panose="020B0400000000000000" pitchFamily="49" charset="-128"/>
                        </a:rPr>
                        <a:t>氏名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a:endParaRPr kumimoji="1" lang="ja-JP" altLang="en-US" sz="12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a:r>
                        <a:rPr kumimoji="1" lang="ja-JP" altLang="en-US" sz="1200" dirty="0">
                          <a:latin typeface="BIZ UDゴシック" panose="020B0400000000000000" pitchFamily="49" charset="-128"/>
                          <a:ea typeface="BIZ UDゴシック" panose="020B0400000000000000" pitchFamily="49" charset="-128"/>
                        </a:rPr>
                        <a:t>所属・役職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a:endParaRPr kumimoji="1" lang="ja-JP" altLang="en-US" sz="12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49064125"/>
                  </a:ext>
                </a:extLst>
              </a:tr>
              <a:tr h="357550">
                <a:tc vMerge="1">
                  <a:txBody>
                    <a:bodyPr/>
                    <a:lstStyle/>
                    <a:p>
                      <a:pPr algn="l"/>
                      <a:endParaRPr kumimoji="1" lang="ja-JP" altLang="en-US" sz="1400" dirty="0">
                        <a:latin typeface="BIZ UDゴシック" panose="020B0400000000000000" pitchFamily="49" charset="-128"/>
                        <a:ea typeface="BIZ UDゴシック" panose="020B0400000000000000" pitchFamily="49" charset="-128"/>
                      </a:endParaRPr>
                    </a:p>
                  </a:txBody>
                  <a:tcPr>
                    <a:solidFill>
                      <a:schemeClr val="accent5">
                        <a:lumMod val="50000"/>
                      </a:schemeClr>
                    </a:solidFill>
                  </a:tcPr>
                </a:tc>
                <a:tc>
                  <a:txBody>
                    <a:bodyPr/>
                    <a:lstStyle/>
                    <a:p>
                      <a:pPr algn="l"/>
                      <a:r>
                        <a:rPr kumimoji="1" lang="ja-JP" altLang="en-US" sz="1200" dirty="0">
                          <a:latin typeface="BIZ UDゴシック" panose="020B0400000000000000" pitchFamily="49" charset="-128"/>
                          <a:ea typeface="BIZ UDゴシック" panose="020B0400000000000000" pitchFamily="49" charset="-128"/>
                        </a:rPr>
                        <a:t>ＥーＭａｉｌ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gridSpan="3">
                  <a:txBody>
                    <a:bodyPr/>
                    <a:lstStyle/>
                    <a:p>
                      <a:pPr algn="l"/>
                      <a:endParaRPr kumimoji="1" lang="ja-JP" altLang="en-US" sz="12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l"/>
                      <a:endParaRPr kumimoji="1" lang="ja-JP" altLang="en-US" sz="1400" dirty="0">
                        <a:latin typeface="BIZ UDゴシック" panose="020B0400000000000000" pitchFamily="49" charset="-128"/>
                        <a:ea typeface="BIZ UDゴシック" panose="020B0400000000000000" pitchFamily="49" charset="-128"/>
                      </a:endParaRPr>
                    </a:p>
                  </a:txBody>
                  <a:tcPr>
                    <a:solidFill>
                      <a:schemeClr val="accent5">
                        <a:lumMod val="50000"/>
                      </a:schemeClr>
                    </a:solidFill>
                  </a:tcPr>
                </a:tc>
                <a:tc hMerge="1">
                  <a:txBody>
                    <a:bodyPr/>
                    <a:lstStyle/>
                    <a:p>
                      <a:pPr algn="l"/>
                      <a:endParaRPr kumimoji="1" lang="ja-JP" altLang="en-US" sz="1400" dirty="0">
                        <a:latin typeface="BIZ UDゴシック" panose="020B0400000000000000" pitchFamily="49" charset="-128"/>
                        <a:ea typeface="BIZ UDゴシック" panose="020B0400000000000000" pitchFamily="49" charset="-128"/>
                      </a:endParaRPr>
                    </a:p>
                  </a:txBody>
                  <a:tcPr>
                    <a:solidFill>
                      <a:schemeClr val="accent5">
                        <a:lumMod val="50000"/>
                      </a:schemeClr>
                    </a:solidFill>
                  </a:tcPr>
                </a:tc>
                <a:extLst>
                  <a:ext uri="{0D108BD9-81ED-4DB2-BD59-A6C34878D82A}">
                    <a16:rowId xmlns:a16="http://schemas.microsoft.com/office/drawing/2014/main" val="328917440"/>
                  </a:ext>
                </a:extLst>
              </a:tr>
            </a:tbl>
          </a:graphicData>
        </a:graphic>
      </p:graphicFrame>
      <p:sp>
        <p:nvSpPr>
          <p:cNvPr id="12" name="テキスト ボックス 11">
            <a:extLst>
              <a:ext uri="{FF2B5EF4-FFF2-40B4-BE49-F238E27FC236}">
                <a16:creationId xmlns:a16="http://schemas.microsoft.com/office/drawing/2014/main" id="{EA29ECB8-AEC7-5D74-8F4F-14133576626C}"/>
              </a:ext>
            </a:extLst>
          </p:cNvPr>
          <p:cNvSpPr txBox="1"/>
          <p:nvPr/>
        </p:nvSpPr>
        <p:spPr>
          <a:xfrm>
            <a:off x="0" y="1882025"/>
            <a:ext cx="6880633" cy="1446550"/>
          </a:xfrm>
          <a:prstGeom prst="rect">
            <a:avLst/>
          </a:prstGeom>
          <a:solidFill>
            <a:schemeClr val="bg2"/>
          </a:solid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　　■参加費 　無　 料  </a:t>
            </a:r>
            <a:endParaRPr lang="en-US" altLang="ja-JP" sz="1100" dirty="0">
              <a:latin typeface="BIZ UDゴシック" panose="020B0400000000000000" pitchFamily="49" charset="-128"/>
              <a:ea typeface="BIZ UDゴシック" panose="020B0400000000000000" pitchFamily="49" charset="-128"/>
            </a:endParaRPr>
          </a:p>
          <a:p>
            <a:r>
              <a:rPr lang="ja-JP" altLang="en-US" sz="1100" dirty="0">
                <a:latin typeface="BIZ UDゴシック" panose="020B0400000000000000" pitchFamily="49" charset="-128"/>
                <a:ea typeface="BIZ UDゴシック" panose="020B0400000000000000" pitchFamily="49" charset="-128"/>
              </a:rPr>
              <a:t>　　■定　員　 ６０名　</a:t>
            </a:r>
            <a:endParaRPr lang="en-US" altLang="ja-JP" sz="1100" dirty="0">
              <a:latin typeface="BIZ UDゴシック" panose="020B0400000000000000" pitchFamily="49" charset="-128"/>
              <a:ea typeface="BIZ UDゴシック" panose="020B0400000000000000" pitchFamily="49" charset="-128"/>
            </a:endParaRPr>
          </a:p>
          <a:p>
            <a:r>
              <a:rPr lang="ja-JP" altLang="en-US" sz="1100" dirty="0">
                <a:latin typeface="BIZ UDゴシック" panose="020B0400000000000000" pitchFamily="49" charset="-128"/>
                <a:ea typeface="BIZ UDゴシック" panose="020B0400000000000000" pitchFamily="49" charset="-128"/>
              </a:rPr>
              <a:t>　　■受　講　 録画された講演を視聴頂きます。</a:t>
            </a:r>
            <a:endParaRPr lang="en-US" altLang="ja-JP" sz="1100" dirty="0">
              <a:latin typeface="BIZ UDゴシック" panose="020B0400000000000000" pitchFamily="49" charset="-128"/>
              <a:ea typeface="BIZ UDゴシック" panose="020B0400000000000000" pitchFamily="49" charset="-128"/>
            </a:endParaRPr>
          </a:p>
          <a:p>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　　</a:t>
            </a: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受講申込をされた方へ聴講できる</a:t>
            </a:r>
            <a:r>
              <a:rPr lang="en-US" altLang="ja-JP" sz="1100" dirty="0">
                <a:latin typeface="BIZ UDゴシック" panose="020B0400000000000000" pitchFamily="49" charset="-128"/>
                <a:ea typeface="BIZ UDゴシック" panose="020B0400000000000000" pitchFamily="49" charset="-128"/>
              </a:rPr>
              <a:t>URL</a:t>
            </a:r>
            <a:r>
              <a:rPr lang="ja-JP" altLang="en-US" sz="1100" dirty="0">
                <a:latin typeface="BIZ UDゴシック" panose="020B0400000000000000" pitchFamily="49" charset="-128"/>
                <a:ea typeface="BIZ UDゴシック" panose="020B0400000000000000" pitchFamily="49" charset="-128"/>
              </a:rPr>
              <a:t>をお送りします</a:t>
            </a:r>
            <a:endParaRPr lang="en-US" altLang="ja-JP" sz="1100" dirty="0">
              <a:latin typeface="BIZ UDゴシック" panose="020B0400000000000000" pitchFamily="49" charset="-128"/>
              <a:ea typeface="BIZ UDゴシック" panose="020B0400000000000000" pitchFamily="49" charset="-128"/>
            </a:endParaRPr>
          </a:p>
          <a:p>
            <a:r>
              <a:rPr lang="ja-JP" altLang="en-US" sz="1100" dirty="0">
                <a:latin typeface="BIZ UDゴシック" panose="020B0400000000000000" pitchFamily="49" charset="-128"/>
                <a:ea typeface="BIZ UDゴシック" panose="020B0400000000000000" pitchFamily="49" charset="-128"/>
              </a:rPr>
              <a:t>　　</a:t>
            </a:r>
            <a:r>
              <a:rPr lang="en-US" altLang="ja-JP" sz="1100" dirty="0">
                <a:latin typeface="BIZ UDゴシック" panose="020B0400000000000000" pitchFamily="49" charset="-128"/>
                <a:ea typeface="BIZ UDゴシック" panose="020B0400000000000000" pitchFamily="49" charset="-128"/>
              </a:rPr>
              <a:t>※</a:t>
            </a:r>
            <a:r>
              <a:rPr lang="ja-JP" altLang="en-US" sz="1100" dirty="0">
                <a:latin typeface="BIZ UDゴシック" panose="020B0400000000000000" pitchFamily="49" charset="-128"/>
                <a:ea typeface="BIZ UDゴシック" panose="020B0400000000000000" pitchFamily="49" charset="-128"/>
              </a:rPr>
              <a:t>産学連携支援センター埼玉では、大学・研究機関が有する先進的な研究・技術シーズと研究開発　</a:t>
            </a:r>
            <a:endParaRPr lang="en-US" altLang="ja-JP" sz="1100" dirty="0">
              <a:latin typeface="BIZ UDゴシック" panose="020B0400000000000000" pitchFamily="49" charset="-128"/>
              <a:ea typeface="BIZ UDゴシック" panose="020B0400000000000000" pitchFamily="49" charset="-128"/>
            </a:endParaRPr>
          </a:p>
          <a:p>
            <a:r>
              <a:rPr lang="ja-JP" altLang="en-US" sz="1100" dirty="0">
                <a:latin typeface="BIZ UDゴシック" panose="020B0400000000000000" pitchFamily="49" charset="-128"/>
                <a:ea typeface="BIZ UDゴシック" panose="020B0400000000000000" pitchFamily="49" charset="-128"/>
              </a:rPr>
              <a:t>　　　企業が連携し、新たな製品・技術を開発する取り組みとしてシーズ発表会を開催します。</a:t>
            </a:r>
          </a:p>
          <a:p>
            <a:r>
              <a:rPr lang="ja-JP" altLang="en-US" sz="1100" dirty="0">
                <a:latin typeface="BIZ UDゴシック" panose="020B0400000000000000" pitchFamily="49" charset="-128"/>
                <a:ea typeface="BIZ UDゴシック" panose="020B0400000000000000" pitchFamily="49" charset="-128"/>
              </a:rPr>
              <a:t>  　　第６回シーズ発表会は、食品・化粧品に利用される技術を講演します。</a:t>
            </a:r>
          </a:p>
          <a:p>
            <a:r>
              <a:rPr lang="ja-JP" altLang="en-US" sz="1100" dirty="0">
                <a:latin typeface="BIZ UDゴシック" panose="020B0400000000000000" pitchFamily="49" charset="-128"/>
                <a:ea typeface="BIZ UDゴシック" panose="020B0400000000000000" pitchFamily="49" charset="-128"/>
              </a:rPr>
              <a:t>　　　大学・研究機関と連携し、貴社の製品・技術開発を取り組みたい企業の受講をお待ちしています。</a:t>
            </a:r>
            <a:endParaRPr lang="en-US" altLang="ja-JP" sz="1100" dirty="0">
              <a:latin typeface="BIZ UDゴシック" panose="020B0400000000000000" pitchFamily="49" charset="-128"/>
              <a:ea typeface="BIZ UDゴシック" panose="020B0400000000000000" pitchFamily="49" charset="-128"/>
            </a:endParaRPr>
          </a:p>
        </p:txBody>
      </p:sp>
    </p:spTree>
    <p:controls>
      <mc:AlternateContent xmlns:mc="http://schemas.openxmlformats.org/markup-compatibility/2006">
        <mc:Choice xmlns:v="urn:schemas-microsoft-com:vml" Requires="v">
          <p:control name="BarCodeCtrl1" r:id="rId1" imgW="1190520" imgH="1190520"/>
        </mc:Choice>
        <mc:Fallback>
          <p:control name="BarCodeCtrl1" r:id="rId1" imgW="1190520" imgH="1190520">
            <p:pic>
              <p:nvPicPr>
                <p:cNvPr id="6" name="BarCodeCtrl1">
                  <a:extLst>
                    <a:ext uri="{FF2B5EF4-FFF2-40B4-BE49-F238E27FC236}">
                      <a16:creationId xmlns:a16="http://schemas.microsoft.com/office/drawing/2014/main" id="{89137D66-B6E6-D4F1-F550-AB2F409D2635}"/>
                    </a:ext>
                  </a:extLst>
                </p:cNvPr>
                <p:cNvPicPr preferRelativeResize="0">
                  <a:picLocks noChangeArrowheads="1" noChangeShapeType="1"/>
                </p:cNvPicPr>
                <p:nvPr/>
              </p:nvPicPr>
              <p:blipFill>
                <a:blip r:embed="rId3"/>
                <a:srcRect/>
                <a:stretch>
                  <a:fillRect/>
                </a:stretch>
              </p:blipFill>
              <p:spPr bwMode="auto">
                <a:xfrm>
                  <a:off x="5486400" y="5982113"/>
                  <a:ext cx="1190625" cy="1190625"/>
                </a:xfrm>
                <a:prstGeom prst="rect">
                  <a:avLst/>
                </a:prstGeom>
                <a:noFill/>
                <a:ln>
                  <a:noFill/>
                </a:ln>
                <a:extLst>
                  <a:ext uri="{91240B29-F687-4F45-9708-019B960494DF}">
                    <a14:hiddenLine xmlns:a14="http://schemas.microsoft.com/office/drawing/2010/main" w="9525">
                      <a:noFill/>
                      <a:miter lim="800000"/>
                      <a:headEnd/>
                      <a:tailEnd/>
                    </a14:hiddenLine>
                  </a:ext>
                </a:extLst>
              </p:spPr>
            </p:pic>
          </p:control>
        </mc:Fallback>
      </mc:AlternateContent>
    </p:controls>
    <p:extLst>
      <p:ext uri="{BB962C8B-B14F-4D97-AF65-F5344CB8AC3E}">
        <p14:creationId xmlns:p14="http://schemas.microsoft.com/office/powerpoint/2010/main" val="289201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5">
            <a:extLst>
              <a:ext uri="{FF2B5EF4-FFF2-40B4-BE49-F238E27FC236}">
                <a16:creationId xmlns:a16="http://schemas.microsoft.com/office/drawing/2014/main" id="{EAA85109-9EFB-40FD-A851-4C0E5B59A65D}"/>
              </a:ext>
            </a:extLst>
          </p:cNvPr>
          <p:cNvGraphicFramePr>
            <a:graphicFrameLocks noGrp="1"/>
          </p:cNvGraphicFramePr>
          <p:nvPr>
            <p:extLst>
              <p:ext uri="{D42A27DB-BD31-4B8C-83A1-F6EECF244321}">
                <p14:modId xmlns:p14="http://schemas.microsoft.com/office/powerpoint/2010/main" val="3558534941"/>
              </p:ext>
            </p:extLst>
          </p:nvPr>
        </p:nvGraphicFramePr>
        <p:xfrm>
          <a:off x="0" y="16655"/>
          <a:ext cx="6858000" cy="9768840"/>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4174785483"/>
                    </a:ext>
                  </a:extLst>
                </a:gridCol>
              </a:tblGrid>
              <a:tr h="1822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第６回産学連携技術シーズ発表会</a:t>
                      </a:r>
                      <a:r>
                        <a:rPr kumimoji="1" lang="en-US" altLang="ja-JP"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食品・化粧品に利用される技術</a:t>
                      </a:r>
                      <a:r>
                        <a:rPr kumimoji="1" lang="en-US" altLang="ja-JP"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endPar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04459731"/>
                  </a:ext>
                </a:extLst>
              </a:tr>
              <a:tr h="13410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第１講演　微生物の有効利用について</a:t>
                      </a:r>
                      <a:endParaRPr kumimoji="1" lang="en-US" altLang="ja-JP" sz="12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a:t>
                      </a:r>
                      <a:r>
                        <a:rPr kumimoji="1" lang="zh-TW"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埼玉工業大学</a:t>
                      </a: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a:t>
                      </a:r>
                      <a:r>
                        <a:rPr kumimoji="1" lang="zh-CN"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工学部生命環境化学科</a:t>
                      </a: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教　授　秦田　勇二　氏</a:t>
                      </a:r>
                      <a:endParaRPr kumimoji="1" lang="en-US" altLang="zh-CN"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地球上には約</a:t>
                      </a:r>
                      <a:r>
                        <a:rPr kumimoji="1" lang="en-US" altLang="ja-JP"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300</a:t>
                      </a: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万種類の微生物が存在しています。しかしながら、これまでに機能が調べられている微生物は僅か１％であり、残り</a:t>
                      </a:r>
                      <a:r>
                        <a:rPr kumimoji="1" lang="en-US" altLang="ja-JP"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99</a:t>
                      </a: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は能力未知の微生物たちです。人類は（僅か１％に含まれる）微生物を利用することで、お酒、ヨーグルト、パン、味噌、醤油などの食品を作ったり、抗生物質などの医薬品を開発してきました。従って、未だ手付かず「</a:t>
                      </a:r>
                      <a:r>
                        <a:rPr kumimoji="1" lang="en-US" altLang="ja-JP"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99</a:t>
                      </a: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の微生物がスクリーニング源だと判断すると、人々の生活をさらに豊かにしてくれる微生物の発見が大きく期待できます。私どもの研究室では、そのような（一部は企業からのリクエストに応える能力を持つ）有用な微生物（或いはそれが持つ有用遺伝子・酵素など）を日々探索しています。講演では、その研究事例を紹介します。</a:t>
                      </a:r>
                      <a:endParaRPr kumimoji="1" lang="en-US" altLang="ja-JP"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利用に適用している分野・用途・業界</a:t>
                      </a:r>
                      <a:r>
                        <a:rPr kumimoji="1" lang="en-US" altLang="ja-JP"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食品、飲料、医薬品、化粧品、ハウスホールドケア用品、バイオエネルギー、抗菌、環境改善、農業・産業廃棄物の有効利用など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721436801"/>
                  </a:ext>
                </a:extLst>
              </a:tr>
              <a:tr h="4977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第２講演　減塩パン・無塩パンの製造方法について</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　　　　　　　　　　　　　　　　東京家政大学　栄養学部栄養学科　教　授　鍋谷　浩志　氏</a:t>
                      </a:r>
                      <a:endParaRPr kumimoji="1" lang="en-US" altLang="ja-JP"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　減塩が、高血圧症などの生活習慣病や胃がんの予防に効果があることは良く知られています。しかしながら、日本人の成人 </a:t>
                      </a:r>
                      <a:r>
                        <a:rPr kumimoji="1" lang="en-US" altLang="ja-JP"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1 </a:t>
                      </a:r>
                      <a:r>
                        <a:rPr kumimoji="1" lang="ja-JP"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日の食塩の平均摂取量は、</a:t>
                      </a:r>
                      <a:r>
                        <a:rPr kumimoji="1" lang="en-US" altLang="ja-JP"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WHO </a:t>
                      </a:r>
                      <a:r>
                        <a:rPr kumimoji="1" lang="ja-JP"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や厚生労働省の摂取目標基準より多く、健康維持のためには、塩摂取量を控える必要があるとされています。一方、通常の食パンは、一斤あたり食塩が </a:t>
                      </a:r>
                      <a:r>
                        <a:rPr kumimoji="1" lang="en-US" altLang="ja-JP"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5g </a:t>
                      </a:r>
                      <a:r>
                        <a:rPr kumimoji="1" lang="ja-JP"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程度含まれており、食塩の主要な摂取源となっています。このため、パン類の食塩含量の低減化が強く要望されています。そこで、本研究では、食塩の使用量を減らす一方で糖質を添加することにより、パンのおいしさ（食感を含む）をなるべく維持した食パンの製造方法を開発しました。講演では、その製造方法を紹介します。　　</a:t>
                      </a:r>
                      <a:endParaRPr kumimoji="1" lang="en-US" altLang="ja-JP"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利用に適用している分野・用途・業界</a:t>
                      </a:r>
                      <a:r>
                        <a:rPr kumimoji="1" lang="en-US" altLang="ja-JP"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製粉、製パン企業・ホームベーカリー（家電）</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844942590"/>
                  </a:ext>
                </a:extLst>
              </a:tr>
              <a:tr h="847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第３講演　パン酵母による小麦リポキシゲナーゼの生産について</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　　　　　　　　　　　　　　　　</a:t>
                      </a:r>
                      <a:r>
                        <a:rPr kumimoji="1" lang="zh-TW"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東京電機大学</a:t>
                      </a:r>
                      <a:r>
                        <a:rPr kumimoji="1" lang="ja-JP"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　</a:t>
                      </a:r>
                      <a:r>
                        <a:rPr kumimoji="1" lang="zh-CN"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理工学部理工学科生命科学系</a:t>
                      </a:r>
                      <a:r>
                        <a:rPr kumimoji="1" lang="ja-JP"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　</a:t>
                      </a:r>
                      <a:r>
                        <a:rPr kumimoji="1" lang="zh-CN"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助</a:t>
                      </a:r>
                      <a:r>
                        <a:rPr kumimoji="1" lang="ja-JP"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　</a:t>
                      </a:r>
                      <a:r>
                        <a:rPr kumimoji="1" lang="zh-CN"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教</a:t>
                      </a:r>
                      <a:r>
                        <a:rPr kumimoji="1" lang="ja-JP"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　</a:t>
                      </a:r>
                      <a:r>
                        <a:rPr kumimoji="1" lang="zh-CN"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高橋　俊介</a:t>
                      </a:r>
                      <a:r>
                        <a:rPr kumimoji="1" lang="ja-JP"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　氏</a:t>
                      </a:r>
                      <a:endParaRPr kumimoji="1" lang="en-US" altLang="ja-JP"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　不飽和脂肪酸の酸化反応の触媒活性をもつ小麦のリポキシゲナーゼは、製パン時での体積の増大、弾力性の向上、小麦粉の白色化効果など、小麦粉の二次加工に良好な影響を与えます。これまでリポキシゲナーゼは小麦胚芽から単離されていましたが、希少な成分であることから、存在量が少なく、大量に生産することができませんでした。この課題を解決するため、本研究ではパン酵母を用いてイネ科植物リポキシゲナーゼを発現及び抽出しました。これによりリポキシゲナーゼが小麦粉に与える影響の評価や小麦粉の二次加工を促進させることが可能になりました。講演では、この研究事例を紹介します。</a:t>
                      </a:r>
                      <a:endParaRPr kumimoji="1" lang="en-US" altLang="ja-JP"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利用に適用している分野・用途・業界</a:t>
                      </a:r>
                      <a:r>
                        <a:rPr kumimoji="1" lang="en-US" altLang="ja-JP"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食品業界全般</a:t>
                      </a:r>
                      <a:endParaRPr kumimoji="1" lang="en-US" altLang="ja-JP" sz="8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2064529802"/>
                  </a:ext>
                </a:extLst>
              </a:tr>
              <a:tr h="11080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第４講演　免疫賦活組成物及び竹抽出物、並びにそれらの製造方法について</a:t>
                      </a:r>
                      <a:endParaRPr kumimoji="1" lang="en-US" altLang="ja-JP" sz="12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a:t>
                      </a:r>
                      <a:r>
                        <a:rPr kumimoji="1" lang="zh-TW"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東京電機大学</a:t>
                      </a: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a:t>
                      </a:r>
                      <a:r>
                        <a:rPr kumimoji="1" lang="zh-CN"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理工学部理工学科生命科学系</a:t>
                      </a: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a:t>
                      </a:r>
                      <a:r>
                        <a:rPr kumimoji="1" lang="zh-CN"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特定教授</a:t>
                      </a: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a:t>
                      </a:r>
                      <a:r>
                        <a:rPr kumimoji="1" lang="zh-CN"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椎葉　　究</a:t>
                      </a: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氏</a:t>
                      </a:r>
                      <a:endParaRPr kumimoji="1" lang="en-US" altLang="ja-JP"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この研究では、濃硫酸や濃アルカリ、有機溶媒、塩類などを用いることなく、減圧マイクロ波処理、蒸圧処理と酵素処理の組合せにより、生理機能性を有するヘミセルロース成分組成物を容易に調製することが可能で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竹由来成分により抗酸化性、血しょうコレステロール上昇抑制、免疫賦活作用効果などの生理活性効果を見出しました。健康食品素材や化粧品への利用、更に飼料への利用が期待できる技術です。</a:t>
                      </a:r>
                      <a:endParaRPr kumimoji="1" lang="en-US" altLang="ja-JP"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利用に適用している分野・用途・業界</a:t>
                      </a:r>
                      <a:r>
                        <a:rPr kumimoji="1" lang="en-US" altLang="ja-JP"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１</a:t>
                      </a:r>
                      <a:r>
                        <a:rPr kumimoji="1" lang="ja-JP"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　抗菌・抗ウィルス作用、抗酸化、老化防止作用、</a:t>
                      </a:r>
                      <a:r>
                        <a:rPr kumimoji="1" lang="en-US" altLang="ja-JP"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UV</a:t>
                      </a:r>
                      <a:r>
                        <a:rPr kumimoji="1" lang="ja-JP"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ｶｯﾄ作用による化粧品原料</a:t>
                      </a:r>
                      <a:endParaRPr kumimoji="1" lang="en-US" altLang="ja-JP"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２　強い抗酸化性、低級脂肪酸を産生する腸内細菌の活性化作用により脂質代謝の改善や免疫作用の</a:t>
                      </a:r>
                      <a:endParaRPr kumimoji="1" lang="en-US" altLang="ja-JP"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　　改善作用による健康食品分野</a:t>
                      </a:r>
                      <a:endParaRPr kumimoji="1" lang="en-US" altLang="ja-JP"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３　竹細胞組織成分が乳酸菌の生育を促進。ﾍﾟｯﾄの健康促進機能をもつ飼料</a:t>
                      </a:r>
                      <a:endParaRPr kumimoji="1" lang="en-US" altLang="ja-JP"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４　竹細胞組織成分のﾊﾞｲｵﾚﾒﾃﾞｨｴｰｼｮﾝ促進効果による環境汚染物質の分解剤</a:t>
                      </a:r>
                      <a:endParaRPr kumimoji="1" lang="en-US" altLang="ja-JP" sz="8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462727019"/>
                  </a:ext>
                </a:extLst>
              </a:tr>
              <a:tr h="11817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第５講演　有用タンパク質の増産を目指した新規エピトープタグの開発</a:t>
                      </a:r>
                      <a:endParaRPr kumimoji="1" lang="en-US" altLang="ja-JP" sz="12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日本大学　生物資源科学部　准教授　舛廣　善和　氏</a:t>
                      </a:r>
                      <a:endParaRPr kumimoji="1" lang="en-US" altLang="ja-JP"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近年、洗剤のなかに含まれる分解酵素や医療に使用される組換え体製剤（抗体薬、インスリンや成長ホルモンなどのペプチド性ホルモン等）などの有用組換え体タンパク質が社会的に大きく貢献しています。さらにこの分野では、高機能化した組換え体の開発も盛んです。しかし、これらが実用化され、多くの人に利用されるためには低価格での販売が重要です。そのためには大量に発現することが望まれます。組換え体産生では翻訳後修飾が重要な場合、真核生物の利用が望ましいが、発現後の分解により低産生となる場合がありました。本研究では、真核細胞内で強力な分解耐性能（主にプロテアソーム）を発揮する</a:t>
                      </a:r>
                      <a:r>
                        <a:rPr kumimoji="1" lang="en-US" altLang="ja-JP"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スタビロンタグ</a:t>
                      </a:r>
                      <a:r>
                        <a:rPr kumimoji="1" lang="en-US" altLang="ja-JP"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を開発しました。</a:t>
                      </a:r>
                      <a:endParaRPr kumimoji="1" lang="en-US" altLang="ja-JP"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講演では、その開発事例を紹介します。</a:t>
                      </a:r>
                      <a:endParaRPr kumimoji="1" lang="en-US" altLang="ja-JP"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利用に適用している分野・用途・業界</a:t>
                      </a:r>
                      <a:r>
                        <a:rPr kumimoji="1" lang="en-US" altLang="ja-JP"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有用タンパク質の増産、洗剤に含まれる高機能酵素の量産、再生医療に使用する高機能タンパク質、抗体薬の産生、栄養源のタンパク質の産生・化粧品、製薬、食品、農業</a:t>
                      </a:r>
                      <a:endParaRPr kumimoji="1" lang="en-US" altLang="ja-JP" sz="8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972052946"/>
                  </a:ext>
                </a:extLst>
              </a:tr>
            </a:tbl>
          </a:graphicData>
        </a:graphic>
      </p:graphicFrame>
    </p:spTree>
    <p:extLst>
      <p:ext uri="{BB962C8B-B14F-4D97-AF65-F5344CB8AC3E}">
        <p14:creationId xmlns:p14="http://schemas.microsoft.com/office/powerpoint/2010/main" val="1562980384"/>
      </p:ext>
    </p:extLst>
  </p:cSld>
  <p:clrMapOvr>
    <a:masterClrMapping/>
  </p:clrMapOvr>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92D050"/>
        </a:solidFill>
        <a:ln w="9525" cap="flat" cmpd="sng" algn="ctr">
          <a:noFill/>
          <a:prstDash val="solid"/>
          <a:round/>
          <a:headEnd type="triangle" w="sm" len="sm"/>
          <a:tailEnd type="triangle" w="sm" len="sm"/>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1B7735"/>
        </a:solidFill>
        <a:ln w="9525" cap="flat" cmpd="sng" algn="ctr">
          <a:solidFill>
            <a:schemeClr val="tx1"/>
          </a:solidFill>
          <a:prstDash val="solid"/>
          <a:round/>
          <a:headEnd type="triangle" w="sm" len="sm"/>
          <a:tailEnd type="triangl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800" b="0" i="0" u="none" strike="noStrike" cap="none" normalizeH="0" baseline="0" smtClean="0">
            <a:ln>
              <a:noFill/>
            </a:ln>
            <a:solidFill>
              <a:schemeClr val="tx1"/>
            </a:solidFill>
            <a:effectLst/>
            <a:latin typeface="Arial" charset="0"/>
            <a:ea typeface="ＭＳ Ｐゴシック" pitchFamily="50" charset="-128"/>
          </a:defRPr>
        </a:defPPr>
      </a:lstStyle>
    </a:lnDef>
    <a:txDef>
      <a:spPr bwMode="auto">
        <a:noFill/>
        <a:ln w="9525">
          <a:noFill/>
          <a:miter lim="800000"/>
          <a:headEnd type="none" w="sm" len="sm"/>
          <a:tailEnd type="none" w="sm" len="sm"/>
        </a:ln>
      </a:spPr>
      <a:bodyPr wrap="square" lIns="0" tIns="45717" rIns="0" bIns="45717">
        <a:spAutoFit/>
      </a:bodyPr>
      <a:lstStyle>
        <a:defPPr>
          <a:spcBef>
            <a:spcPct val="50000"/>
          </a:spcBef>
          <a:defRPr sz="900" dirty="0"/>
        </a:defPPr>
      </a:lstStyle>
    </a:tx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14031</TotalTime>
  <Words>1477</Words>
  <Application>Microsoft Office PowerPoint</Application>
  <PresentationFormat>A4 210 x 297 mm</PresentationFormat>
  <Paragraphs>77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BIZ UDゴシック</vt:lpstr>
      <vt:lpstr>ＭＳ 明朝</vt:lpstr>
      <vt:lpstr>Arial</vt:lpstr>
      <vt:lpstr>Arial Black</vt:lpstr>
      <vt:lpstr>Wingdings</vt:lpstr>
      <vt:lpstr>Studio</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阿部 孝子</dc:creator>
  <cp:lastModifiedBy>高橋法幸</cp:lastModifiedBy>
  <cp:revision>1141</cp:revision>
  <cp:lastPrinted>2023-02-22T00:50:16Z</cp:lastPrinted>
  <dcterms:created xsi:type="dcterms:W3CDTF">2004-06-24T05:37:04Z</dcterms:created>
  <dcterms:modified xsi:type="dcterms:W3CDTF">2023-02-22T00:52:19Z</dcterms:modified>
</cp:coreProperties>
</file>