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>
        <p:scale>
          <a:sx n="95" d="100"/>
          <a:sy n="95" d="100"/>
        </p:scale>
        <p:origin x="140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07637C45-C9B9-4E5F-8CA8-576221ABE840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4E46D9F1-B72F-4957-9DB2-DC9E1A9E6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68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4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26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5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50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138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66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79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332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676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46D9F1-B72F-4957-9DB2-DC9E1A9E660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1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73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98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30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582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3577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637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349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46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78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0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93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50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3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3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96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26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22E7-6D29-4B8D-9F9F-A1A3669B1FA7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D48833-9A74-4099-963B-D78CDD6E8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6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59D647C-BA93-AF66-6549-CB4AA14B2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0251" y="587828"/>
            <a:ext cx="8993275" cy="226278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創業者のための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インボイス制度解説セミナー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xmlns="" xmlns:lc="http://schemas.openxmlformats.org/drawingml/2006/lockedCanvas" id="{5A47925D-F0BC-DCA0-5375-C7A0D3E35826}"/>
              </a:ext>
            </a:extLst>
          </p:cNvPr>
          <p:cNvSpPr>
            <a:spLocks noGrp="1"/>
          </p:cNvSpPr>
          <p:nvPr/>
        </p:nvSpPr>
        <p:spPr>
          <a:xfrm>
            <a:off x="1788608" y="3176224"/>
            <a:ext cx="9409208" cy="21360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2600" dirty="0" smtClean="0"/>
              <a:t>インボイス</a:t>
            </a:r>
            <a:r>
              <a:rPr kumimoji="1" lang="ja-JP" altLang="en-US" sz="2600" dirty="0"/>
              <a:t>制度のよくある疑問をわかりやすく解説！</a:t>
            </a:r>
            <a:endParaRPr kumimoji="1" lang="en-US" altLang="ja-JP" sz="2600" dirty="0"/>
          </a:p>
          <a:p>
            <a:pPr algn="ctr"/>
            <a:endParaRPr kumimoji="1" lang="en-US" altLang="ja-JP" sz="2400" dirty="0"/>
          </a:p>
          <a:p>
            <a:pPr algn="ctr"/>
            <a:r>
              <a:rPr lang="ja-JP" altLang="en-US" sz="2400" dirty="0" smtClean="0"/>
              <a:t>　創業・ベンチャー</a:t>
            </a:r>
            <a:r>
              <a:rPr lang="ja-JP" altLang="en-US" sz="2400" dirty="0"/>
              <a:t>支援</a:t>
            </a:r>
            <a:r>
              <a:rPr lang="ja-JP" altLang="en-US" sz="2400" dirty="0" smtClean="0"/>
              <a:t>センター埼玉</a:t>
            </a:r>
            <a:endParaRPr lang="en-US" altLang="ja-JP" sz="2400" dirty="0" smtClean="0"/>
          </a:p>
          <a:p>
            <a:pPr algn="ctr"/>
            <a:r>
              <a:rPr lang="ja-JP" altLang="en-US" sz="2400" dirty="0"/>
              <a:t>　</a:t>
            </a:r>
            <a:r>
              <a:rPr lang="ja-JP" altLang="en-US" sz="2400" dirty="0" smtClean="0"/>
              <a:t>　開業</a:t>
            </a:r>
            <a:r>
              <a:rPr lang="ja-JP" altLang="en-US" sz="2400" dirty="0" smtClean="0"/>
              <a:t>アドバイザー</a:t>
            </a:r>
            <a:r>
              <a:rPr lang="ja-JP" altLang="en-US" sz="2400" dirty="0" smtClean="0"/>
              <a:t>　税理士</a:t>
            </a:r>
            <a:r>
              <a:rPr lang="ja-JP" altLang="en-US" sz="2400" dirty="0"/>
              <a:t>　望月由美子</a:t>
            </a:r>
            <a:endParaRPr kumimoji="1" lang="ja-JP" altLang="en-US" sz="2400" dirty="0"/>
          </a:p>
        </p:txBody>
      </p:sp>
      <p:pic>
        <p:nvPicPr>
          <p:cNvPr id="6" name="Picture 2" descr="C:\Users\arikai.chiharu\Desktop\創業・ベンチャー支援センター埼玉ロゴ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59" y="5567594"/>
            <a:ext cx="5684453" cy="797818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1249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9660650-D545-8EB5-3E2B-6168EF9D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9.</a:t>
            </a:r>
            <a:r>
              <a:rPr kumimoji="1" lang="ja-JP" altLang="en-US" dirty="0"/>
              <a:t>インボイス制度の</a:t>
            </a:r>
            <a:r>
              <a:rPr kumimoji="1" lang="en-US" altLang="ja-JP" dirty="0"/>
              <a:t>Q</a:t>
            </a:r>
            <a:r>
              <a:rPr kumimoji="1" lang="ja-JP" altLang="en-US" dirty="0"/>
              <a:t>＆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AB3BB22-2053-2A76-5500-70725E398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4" y="1690688"/>
            <a:ext cx="8088086" cy="4677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Ｑ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登録申請したらすぐ課税業者ですか？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登録番号をもらっても令和</a:t>
            </a:r>
            <a:r>
              <a:rPr lang="en-US" altLang="ja-JP" dirty="0"/>
              <a:t>5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月からです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Ｑ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新設法人はいつ登録できますか？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	</a:t>
            </a:r>
            <a:r>
              <a:rPr lang="ja-JP" altLang="en-US" dirty="0"/>
              <a:t>設立と同時にできます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Ｑ</a:t>
            </a:r>
            <a:r>
              <a:rPr lang="en-US" altLang="ja-JP" dirty="0"/>
              <a:t>3</a:t>
            </a:r>
            <a:r>
              <a:rPr lang="ja-JP" altLang="en-US" dirty="0"/>
              <a:t>　罰則などありますか？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	</a:t>
            </a:r>
            <a:r>
              <a:rPr lang="ja-JP" altLang="en-US" dirty="0"/>
              <a:t>登録を受けていないのに受けたように偽りの記載をすると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1</a:t>
            </a:r>
            <a:r>
              <a:rPr lang="ja-JP" altLang="en-US" dirty="0"/>
              <a:t>年以下の懲役又は</a:t>
            </a:r>
            <a:r>
              <a:rPr lang="en-US" altLang="ja-JP" dirty="0"/>
              <a:t>50</a:t>
            </a:r>
            <a:r>
              <a:rPr lang="ja-JP" altLang="en-US" dirty="0"/>
              <a:t>万以下の罰金に処される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99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5E9727A-A114-F222-352D-4A21CD62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028" y="764949"/>
            <a:ext cx="6574971" cy="1039132"/>
          </a:xfrm>
        </p:spPr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そもそも消費税とは何か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C46BB9E-569A-CF83-63B7-8142D319D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314" y="1828800"/>
            <a:ext cx="10247086" cy="4664074"/>
          </a:xfrm>
        </p:spPr>
        <p:txBody>
          <a:bodyPr/>
          <a:lstStyle/>
          <a:p>
            <a:r>
              <a:rPr kumimoji="1" lang="ja-JP" altLang="en-US" dirty="0"/>
              <a:t>消費者が負担する税金を事業者が預かって納税する税金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  <a:r>
              <a:rPr kumimoji="1" lang="ja-JP" altLang="en-US" sz="2400" dirty="0"/>
              <a:t>商品を</a:t>
            </a:r>
            <a:r>
              <a:rPr kumimoji="1" lang="en-US" altLang="ja-JP" sz="2400" dirty="0"/>
              <a:t>3,000</a:t>
            </a:r>
            <a:r>
              <a:rPr kumimoji="1" lang="ja-JP" altLang="en-US" sz="2400" dirty="0"/>
              <a:t>円で仕入れた時、</a:t>
            </a:r>
            <a:r>
              <a:rPr kumimoji="1" lang="en-US" altLang="ja-JP" sz="2400" dirty="0"/>
              <a:t>300</a:t>
            </a:r>
            <a:r>
              <a:rPr kumimoji="1" lang="ja-JP" altLang="en-US" sz="2400" dirty="0"/>
              <a:t>円の消費税を支払う</a:t>
            </a:r>
          </a:p>
          <a:p>
            <a:pPr marL="0" indent="0">
              <a:buNone/>
            </a:pP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  <a:r>
              <a:rPr kumimoji="1" lang="ja-JP" altLang="en-US" sz="2400" dirty="0"/>
              <a:t>商品を</a:t>
            </a:r>
            <a:r>
              <a:rPr kumimoji="1" lang="en-US" altLang="ja-JP" sz="2400" dirty="0"/>
              <a:t>10,000</a:t>
            </a:r>
            <a:r>
              <a:rPr kumimoji="1" lang="ja-JP" altLang="en-US" sz="2400" dirty="0"/>
              <a:t>円で売る時、消費税</a:t>
            </a:r>
            <a:r>
              <a:rPr kumimoji="1" lang="en-US" altLang="ja-JP" sz="2400" dirty="0"/>
              <a:t>1000</a:t>
            </a:r>
            <a:r>
              <a:rPr kumimoji="1" lang="ja-JP" altLang="en-US" sz="2400" dirty="0"/>
              <a:t>円を加算し</a:t>
            </a:r>
            <a:r>
              <a:rPr kumimoji="1" lang="en-US" altLang="ja-JP" sz="2400" dirty="0"/>
              <a:t>11,000</a:t>
            </a:r>
            <a:r>
              <a:rPr kumimoji="1" lang="ja-JP" altLang="en-US" sz="2400" dirty="0"/>
              <a:t>円で売る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dirty="0"/>
              <a:t>3</a:t>
            </a:r>
            <a:r>
              <a:rPr lang="ja-JP" altLang="en-US" dirty="0"/>
              <a:t>）</a:t>
            </a:r>
            <a:r>
              <a:rPr lang="ja-JP" altLang="en-US" sz="2400" dirty="0"/>
              <a:t>預かり消費税</a:t>
            </a:r>
            <a:r>
              <a:rPr lang="en-US" altLang="ja-JP" sz="2400" dirty="0"/>
              <a:t>1,000</a:t>
            </a:r>
            <a:r>
              <a:rPr lang="ja-JP" altLang="en-US" sz="2400" dirty="0"/>
              <a:t>円</a:t>
            </a:r>
            <a:r>
              <a:rPr lang="en-US" altLang="ja-JP" sz="2400" dirty="0"/>
              <a:t>―</a:t>
            </a:r>
            <a:r>
              <a:rPr lang="ja-JP" altLang="en-US" sz="2400" dirty="0"/>
              <a:t>支払い消費税</a:t>
            </a:r>
            <a:r>
              <a:rPr lang="en-US" altLang="ja-JP" sz="2400" dirty="0"/>
              <a:t>300</a:t>
            </a:r>
            <a:r>
              <a:rPr lang="ja-JP" altLang="en-US" sz="2400" dirty="0"/>
              <a:t>円＝差額</a:t>
            </a:r>
            <a:r>
              <a:rPr lang="en-US" altLang="ja-JP" sz="2400" dirty="0"/>
              <a:t>700</a:t>
            </a:r>
            <a:r>
              <a:rPr lang="ja-JP" altLang="en-US" sz="2400" dirty="0"/>
              <a:t>円を納税する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※</a:t>
            </a:r>
            <a:r>
              <a:rPr lang="ja-JP" altLang="en-US" sz="2400" dirty="0"/>
              <a:t>支払い消費税を差し引くことを「仕入控除」と呼ぶ</a:t>
            </a:r>
            <a:endParaRPr lang="en-US" altLang="ja-JP" sz="2400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92D570B2-08AA-2EB6-87BB-BB2B68ED7E29}"/>
              </a:ext>
            </a:extLst>
          </p:cNvPr>
          <p:cNvSpPr/>
          <p:nvPr/>
        </p:nvSpPr>
        <p:spPr>
          <a:xfrm>
            <a:off x="1578429" y="4386943"/>
            <a:ext cx="2590800" cy="478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預かり消費税</a:t>
            </a:r>
            <a:r>
              <a:rPr kumimoji="1" lang="en-US" altLang="ja-JP" dirty="0"/>
              <a:t>1,000</a:t>
            </a:r>
            <a:r>
              <a:rPr kumimoji="1" lang="ja-JP" altLang="en-US" dirty="0"/>
              <a:t>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0A269091-C33F-E5AA-F4C7-5E79839FC041}"/>
              </a:ext>
            </a:extLst>
          </p:cNvPr>
          <p:cNvSpPr/>
          <p:nvPr/>
        </p:nvSpPr>
        <p:spPr>
          <a:xfrm>
            <a:off x="1578428" y="4865914"/>
            <a:ext cx="2590799" cy="13110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6E500088-9427-2BFB-A02F-8219899CEAC8}"/>
              </a:ext>
            </a:extLst>
          </p:cNvPr>
          <p:cNvSpPr txBox="1"/>
          <p:nvPr/>
        </p:nvSpPr>
        <p:spPr>
          <a:xfrm>
            <a:off x="2144486" y="5198272"/>
            <a:ext cx="1164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商品価格</a:t>
            </a:r>
            <a:r>
              <a:rPr kumimoji="1" lang="en-US" altLang="ja-JP" dirty="0"/>
              <a:t>10,000</a:t>
            </a:r>
            <a:r>
              <a:rPr kumimoji="1" lang="ja-JP" altLang="en-US" dirty="0"/>
              <a:t>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2EAC8A73-7E41-2EB1-1EC2-1E71C116FC96}"/>
              </a:ext>
            </a:extLst>
          </p:cNvPr>
          <p:cNvSpPr/>
          <p:nvPr/>
        </p:nvSpPr>
        <p:spPr>
          <a:xfrm>
            <a:off x="5094514" y="5464629"/>
            <a:ext cx="2318657" cy="5442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仕入価格</a:t>
            </a:r>
            <a:r>
              <a:rPr kumimoji="1" lang="en-US" altLang="ja-JP" dirty="0"/>
              <a:t>3,000</a:t>
            </a:r>
            <a:r>
              <a:rPr kumimoji="1" lang="ja-JP" altLang="en-US" dirty="0"/>
              <a:t>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0B26289E-93AF-0192-7167-B084A2706B42}"/>
              </a:ext>
            </a:extLst>
          </p:cNvPr>
          <p:cNvSpPr/>
          <p:nvPr/>
        </p:nvSpPr>
        <p:spPr>
          <a:xfrm>
            <a:off x="5094514" y="5083629"/>
            <a:ext cx="2318657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支払い消費税</a:t>
            </a:r>
            <a:r>
              <a:rPr kumimoji="1" lang="en-US" altLang="ja-JP" dirty="0"/>
              <a:t>300</a:t>
            </a:r>
            <a:r>
              <a:rPr kumimoji="1" lang="ja-JP" altLang="en-US" dirty="0"/>
              <a:t>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9775F490-3145-7459-8639-222FFF8C00F9}"/>
              </a:ext>
            </a:extLst>
          </p:cNvPr>
          <p:cNvSpPr/>
          <p:nvPr/>
        </p:nvSpPr>
        <p:spPr>
          <a:xfrm>
            <a:off x="8708571" y="5453741"/>
            <a:ext cx="2318657" cy="5442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消費税納税額</a:t>
            </a:r>
            <a:r>
              <a:rPr kumimoji="1" lang="en-US" altLang="ja-JP" dirty="0"/>
              <a:t>700</a:t>
            </a:r>
            <a:r>
              <a:rPr kumimoji="1" lang="ja-JP" altLang="en-US" dirty="0"/>
              <a:t>円</a:t>
            </a:r>
          </a:p>
        </p:txBody>
      </p: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xmlns="" id="{1D0834EE-24DF-B0B7-2502-6FE2BB9899C3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4169229" y="4626429"/>
            <a:ext cx="925285" cy="647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コネクタ: カギ線 16">
            <a:extLst>
              <a:ext uri="{FF2B5EF4-FFF2-40B4-BE49-F238E27FC236}">
                <a16:creationId xmlns:a16="http://schemas.microsoft.com/office/drawing/2014/main" xmlns="" id="{54B43C48-4D70-27DD-0B93-CF6D1A91095C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7413171" y="5274129"/>
            <a:ext cx="1295400" cy="4517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1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CDE5B95-7939-A578-72D2-022B4DAC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インボイス制度とは何か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96653B6-C9B0-027D-5E33-38AC31F62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0" y="1690688"/>
            <a:ext cx="10348687" cy="46339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2400" dirty="0"/>
              <a:t>インボイス制度の目的は「免税業者を極力なくすこと」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その手法として「適格事業者番号がないところから仕入れた場合、仕入控除できなくなる」という方法を使う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預かり消費税</a:t>
            </a:r>
            <a:r>
              <a:rPr kumimoji="1" lang="en-US" altLang="ja-JP" sz="2400" dirty="0"/>
              <a:t>1,000</a:t>
            </a:r>
            <a:r>
              <a:rPr kumimoji="1" lang="ja-JP" altLang="en-US" sz="2400" dirty="0"/>
              <a:t>円</a:t>
            </a:r>
            <a:r>
              <a:rPr kumimoji="1" lang="en-US" altLang="ja-JP" sz="2400" dirty="0"/>
              <a:t>―</a:t>
            </a:r>
            <a:r>
              <a:rPr kumimoji="1" lang="ja-JP" altLang="en-US" sz="2400" dirty="0"/>
              <a:t>支払い消費税</a:t>
            </a:r>
            <a:r>
              <a:rPr kumimoji="1" lang="en-US" altLang="ja-JP" sz="2400" dirty="0"/>
              <a:t>0</a:t>
            </a:r>
            <a:r>
              <a:rPr kumimoji="1" lang="ja-JP" altLang="en-US" sz="2400" dirty="0"/>
              <a:t>円＝差額</a:t>
            </a:r>
            <a:r>
              <a:rPr lang="en-US" altLang="ja-JP" sz="2400" dirty="0"/>
              <a:t>10</a:t>
            </a:r>
            <a:r>
              <a:rPr kumimoji="1" lang="en-US" altLang="ja-JP" sz="2400" dirty="0"/>
              <a:t>00</a:t>
            </a:r>
            <a:r>
              <a:rPr kumimoji="1" lang="ja-JP" altLang="en-US" sz="2400" dirty="0"/>
              <a:t>円を納税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※</a:t>
            </a:r>
            <a:r>
              <a:rPr lang="ja-JP" altLang="en-US" sz="2400" dirty="0"/>
              <a:t>適格事業者番号がないところから仕入れた時</a:t>
            </a:r>
            <a:r>
              <a:rPr lang="en-US" altLang="ja-JP" sz="2400" dirty="0"/>
              <a:t>300</a:t>
            </a:r>
            <a:r>
              <a:rPr lang="ja-JP" altLang="en-US" sz="2400" dirty="0"/>
              <a:t>円の消費税を支払っ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ても「仕入控除」できないため、</a:t>
            </a:r>
            <a:r>
              <a:rPr lang="en-US" altLang="ja-JP" sz="2400" dirty="0"/>
              <a:t>300</a:t>
            </a:r>
            <a:r>
              <a:rPr lang="ja-JP" altLang="en-US" sz="2400" dirty="0"/>
              <a:t>円を</a:t>
            </a:r>
            <a:r>
              <a:rPr lang="en-US" altLang="ja-JP" sz="2400" dirty="0"/>
              <a:t>2</a:t>
            </a:r>
            <a:r>
              <a:rPr lang="ja-JP" altLang="en-US" sz="2400" dirty="0"/>
              <a:t>重に支払うことになる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すると</a:t>
            </a:r>
            <a:r>
              <a:rPr lang="ja-JP" altLang="en-US" sz="2400" dirty="0"/>
              <a:t>買い手は、仕入先に「適格事業者番号取ってください」と言う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lang="ja-JP" altLang="en-US" sz="2400" dirty="0"/>
              <a:t>「適格事業者番号がないなら、今後、取引しません」と言うか、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lang="ja-JP" altLang="en-US" sz="2400" dirty="0"/>
              <a:t>「適格事業者番号がないなら、消費税分を値引きしてください」と言う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1353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134C794-A0BB-1FDF-25C2-FBDA90BC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3.</a:t>
            </a:r>
            <a:r>
              <a:rPr kumimoji="1" lang="ja-JP" altLang="en-US" dirty="0"/>
              <a:t>適格事業者＝消費税課税業者＝納税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C61A1D5-5B08-A5E9-30FA-D54DF9462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適格事業者番号を取得するのは消費税課税業者になること</a:t>
            </a:r>
            <a:endParaRPr lang="en-US" altLang="ja-JP" sz="2400" dirty="0"/>
          </a:p>
          <a:p>
            <a:r>
              <a:rPr lang="ja-JP" altLang="en-US" sz="2400" dirty="0"/>
              <a:t>消費税課税業者になると売上金額に関わらず納税義務がある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/>
              <a:t>1</a:t>
            </a:r>
            <a:r>
              <a:rPr kumimoji="1" lang="ja-JP" altLang="en-US" sz="2400" dirty="0"/>
              <a:t>）創業から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年は誰でも免税業者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2</a:t>
            </a:r>
            <a:r>
              <a:rPr lang="ja-JP" altLang="en-US" sz="2400" dirty="0"/>
              <a:t>）売上が</a:t>
            </a:r>
            <a:r>
              <a:rPr lang="en-US" altLang="ja-JP" sz="2400" dirty="0"/>
              <a:t>1</a:t>
            </a:r>
            <a:r>
              <a:rPr lang="ja-JP" altLang="en-US" sz="2400" dirty="0"/>
              <a:t>千万未満はずーっと免税業者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→売上先の圧によって、しぶしぶ課税業者になる（涙）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期限は令和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10</a:t>
            </a:r>
            <a:r>
              <a:rPr kumimoji="1" lang="ja-JP" altLang="en-US" sz="2400" dirty="0"/>
              <a:t>月から　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一応、経過措置はありますが。。。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4794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1E829B8C-580D-5872-8A86-AD851F768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743" y="3382736"/>
            <a:ext cx="1000396" cy="53624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BB1FAE8-5DF7-117B-8914-D3C07725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4.</a:t>
            </a:r>
            <a:r>
              <a:rPr kumimoji="1" lang="ja-JP" altLang="en-US" dirty="0"/>
              <a:t>いつまでに何をするか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EE1D353-2A74-FE1C-A557-4DBD4EE0A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適格事業者になるべきかどうか自己診断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2400" dirty="0"/>
              <a:t>　　</a:t>
            </a:r>
          </a:p>
        </p:txBody>
      </p:sp>
      <p:sp>
        <p:nvSpPr>
          <p:cNvPr id="4" name="フローチャート: 判断 3">
            <a:extLst>
              <a:ext uri="{FF2B5EF4-FFF2-40B4-BE49-F238E27FC236}">
                <a16:creationId xmlns:a16="http://schemas.microsoft.com/office/drawing/2014/main" xmlns="" id="{DA78C305-7F0D-36ED-CD76-E1C6181E16A8}"/>
              </a:ext>
            </a:extLst>
          </p:cNvPr>
          <p:cNvSpPr/>
          <p:nvPr/>
        </p:nvSpPr>
        <p:spPr>
          <a:xfrm>
            <a:off x="892628" y="2757100"/>
            <a:ext cx="2100943" cy="1573181"/>
          </a:xfrm>
          <a:prstGeom prst="flowChartDecision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FAEC67FA-0483-73CE-B036-FD9D90728EB7}"/>
              </a:ext>
            </a:extLst>
          </p:cNvPr>
          <p:cNvSpPr txBox="1"/>
          <p:nvPr/>
        </p:nvSpPr>
        <p:spPr>
          <a:xfrm>
            <a:off x="1055914" y="3359025"/>
            <a:ext cx="193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お客様は消費者</a:t>
            </a: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xmlns="" id="{14830671-19EA-FD51-A5A6-3CB5BA2A3727}"/>
              </a:ext>
            </a:extLst>
          </p:cNvPr>
          <p:cNvSpPr/>
          <p:nvPr/>
        </p:nvSpPr>
        <p:spPr>
          <a:xfrm>
            <a:off x="1700783" y="4465218"/>
            <a:ext cx="484632" cy="978408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はい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E64FEDBB-1697-C217-6EC4-B348E6C34EA8}"/>
              </a:ext>
            </a:extLst>
          </p:cNvPr>
          <p:cNvSpPr/>
          <p:nvPr/>
        </p:nvSpPr>
        <p:spPr>
          <a:xfrm>
            <a:off x="1055914" y="5606143"/>
            <a:ext cx="4849587" cy="57082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適格事業者にならず、免税業者のままで</a:t>
            </a:r>
            <a:r>
              <a:rPr lang="en-US" altLang="ja-JP" dirty="0"/>
              <a:t>OK</a:t>
            </a:r>
            <a:endParaRPr kumimoji="1" lang="ja-JP" altLang="en-US" dirty="0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xmlns="" id="{DDF3DE0E-64A4-8D37-5CF1-683FB7E4382B}"/>
              </a:ext>
            </a:extLst>
          </p:cNvPr>
          <p:cNvSpPr/>
          <p:nvPr/>
        </p:nvSpPr>
        <p:spPr>
          <a:xfrm>
            <a:off x="2993571" y="3265714"/>
            <a:ext cx="1328058" cy="67491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6B2C11BB-4080-FBD7-83CD-3095B1CCDAAF}"/>
              </a:ext>
            </a:extLst>
          </p:cNvPr>
          <p:cNvSpPr txBox="1"/>
          <p:nvPr/>
        </p:nvSpPr>
        <p:spPr>
          <a:xfrm>
            <a:off x="3156857" y="3429000"/>
            <a:ext cx="1164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いいえ</a:t>
            </a:r>
          </a:p>
        </p:txBody>
      </p:sp>
      <p:sp>
        <p:nvSpPr>
          <p:cNvPr id="10" name="フローチャート: 判断 9">
            <a:extLst>
              <a:ext uri="{FF2B5EF4-FFF2-40B4-BE49-F238E27FC236}">
                <a16:creationId xmlns:a16="http://schemas.microsoft.com/office/drawing/2014/main" xmlns="" id="{4AF34F12-BB7D-78CC-0ACC-05189A43E503}"/>
              </a:ext>
            </a:extLst>
          </p:cNvPr>
          <p:cNvSpPr/>
          <p:nvPr/>
        </p:nvSpPr>
        <p:spPr>
          <a:xfrm>
            <a:off x="4321630" y="2677886"/>
            <a:ext cx="2002971" cy="1787331"/>
          </a:xfrm>
          <a:prstGeom prst="flowChartDecision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D0A7A0CF-C7E0-81CA-0601-1498DCAC5025}"/>
              </a:ext>
            </a:extLst>
          </p:cNvPr>
          <p:cNvSpPr txBox="1"/>
          <p:nvPr/>
        </p:nvSpPr>
        <p:spPr>
          <a:xfrm>
            <a:off x="4783194" y="3003006"/>
            <a:ext cx="1164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売上先が免税業者</a:t>
            </a:r>
            <a:endParaRPr kumimoji="1" lang="en-US" altLang="ja-JP" dirty="0"/>
          </a:p>
          <a:p>
            <a:r>
              <a:rPr lang="ja-JP" altLang="en-US" dirty="0"/>
              <a:t>又は簡易課税業者</a:t>
            </a:r>
            <a:endParaRPr kumimoji="1"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6A60D96D-06D2-CAD8-25FB-CADA8E719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4012" y="4535194"/>
            <a:ext cx="518205" cy="90843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8BF2F7FA-A0D0-2271-397F-9BA62DFA3D0F}"/>
              </a:ext>
            </a:extLst>
          </p:cNvPr>
          <p:cNvSpPr txBox="1"/>
          <p:nvPr/>
        </p:nvSpPr>
        <p:spPr>
          <a:xfrm>
            <a:off x="6315902" y="3516696"/>
            <a:ext cx="11647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いいえ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A0DC793D-9979-F883-D946-8ACB2BEE57B1}"/>
              </a:ext>
            </a:extLst>
          </p:cNvPr>
          <p:cNvSpPr/>
          <p:nvPr/>
        </p:nvSpPr>
        <p:spPr>
          <a:xfrm>
            <a:off x="7489374" y="2757099"/>
            <a:ext cx="597536" cy="24200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0CBFEC72-4F01-B8A1-6284-2B6FFB1D7041}"/>
              </a:ext>
            </a:extLst>
          </p:cNvPr>
          <p:cNvSpPr txBox="1"/>
          <p:nvPr/>
        </p:nvSpPr>
        <p:spPr>
          <a:xfrm>
            <a:off x="7544779" y="2772795"/>
            <a:ext cx="461665" cy="2404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適格事業者の届を出す</a:t>
            </a:r>
          </a:p>
        </p:txBody>
      </p:sp>
      <p:sp>
        <p:nvSpPr>
          <p:cNvPr id="19" name="矢印: ストライプ 18">
            <a:extLst>
              <a:ext uri="{FF2B5EF4-FFF2-40B4-BE49-F238E27FC236}">
                <a16:creationId xmlns:a16="http://schemas.microsoft.com/office/drawing/2014/main" xmlns="" id="{479B3D30-2141-A9E6-9B2B-DD3DBCB0A629}"/>
              </a:ext>
            </a:extLst>
          </p:cNvPr>
          <p:cNvSpPr/>
          <p:nvPr/>
        </p:nvSpPr>
        <p:spPr>
          <a:xfrm>
            <a:off x="8186647" y="2951998"/>
            <a:ext cx="913226" cy="504216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D7400765-067D-2365-C18C-E617241D4C55}"/>
              </a:ext>
            </a:extLst>
          </p:cNvPr>
          <p:cNvSpPr/>
          <p:nvPr/>
        </p:nvSpPr>
        <p:spPr>
          <a:xfrm>
            <a:off x="9144004" y="2597981"/>
            <a:ext cx="597536" cy="13426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B779C361-E9A9-A1CC-A9F4-02060C1BF299}"/>
              </a:ext>
            </a:extLst>
          </p:cNvPr>
          <p:cNvSpPr/>
          <p:nvPr/>
        </p:nvSpPr>
        <p:spPr>
          <a:xfrm>
            <a:off x="9168906" y="4075330"/>
            <a:ext cx="557282" cy="12556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簡易課税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BB3DE34A-F6BA-D4FA-CDDD-11380181910D}"/>
              </a:ext>
            </a:extLst>
          </p:cNvPr>
          <p:cNvSpPr txBox="1"/>
          <p:nvPr/>
        </p:nvSpPr>
        <p:spPr>
          <a:xfrm>
            <a:off x="9183080" y="2677886"/>
            <a:ext cx="461665" cy="11775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原則課税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11513EA8-C83D-20B4-C33A-E93CAE7932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6785" y="4311291"/>
            <a:ext cx="932769" cy="542591"/>
          </a:xfrm>
          <a:prstGeom prst="rect">
            <a:avLst/>
          </a:prstGeom>
        </p:spPr>
      </p:pic>
      <p:sp>
        <p:nvSpPr>
          <p:cNvPr id="30" name="矢印: 上下 29">
            <a:extLst>
              <a:ext uri="{FF2B5EF4-FFF2-40B4-BE49-F238E27FC236}">
                <a16:creationId xmlns:a16="http://schemas.microsoft.com/office/drawing/2014/main" xmlns="" id="{464B3412-51BF-42AB-5D71-55C976518EAE}"/>
              </a:ext>
            </a:extLst>
          </p:cNvPr>
          <p:cNvSpPr/>
          <p:nvPr/>
        </p:nvSpPr>
        <p:spPr>
          <a:xfrm>
            <a:off x="8223049" y="3413465"/>
            <a:ext cx="685753" cy="976321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xmlns="" id="{E385DF22-4FF5-7BDD-10DF-E2DACDEFE802}"/>
              </a:ext>
            </a:extLst>
          </p:cNvPr>
          <p:cNvSpPr txBox="1"/>
          <p:nvPr/>
        </p:nvSpPr>
        <p:spPr>
          <a:xfrm>
            <a:off x="8333906" y="3608274"/>
            <a:ext cx="461665" cy="6902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選択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xmlns="" id="{4CDBB791-7658-011D-EDC7-D4678091D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8031" y="2932810"/>
            <a:ext cx="932769" cy="542591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042F5E2D-529F-8126-BAB8-99B4500275D4}"/>
              </a:ext>
            </a:extLst>
          </p:cNvPr>
          <p:cNvSpPr/>
          <p:nvPr/>
        </p:nvSpPr>
        <p:spPr>
          <a:xfrm>
            <a:off x="10842171" y="2542949"/>
            <a:ext cx="547893" cy="36340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905052E0-6F61-D238-0431-643CA8BBBC1D}"/>
              </a:ext>
            </a:extLst>
          </p:cNvPr>
          <p:cNvSpPr txBox="1"/>
          <p:nvPr/>
        </p:nvSpPr>
        <p:spPr>
          <a:xfrm>
            <a:off x="10868409" y="2557723"/>
            <a:ext cx="461665" cy="38149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仕入先に適格事業者番号を求める</a:t>
            </a:r>
          </a:p>
        </p:txBody>
      </p:sp>
    </p:spTree>
    <p:extLst>
      <p:ext uri="{BB962C8B-B14F-4D97-AF65-F5344CB8AC3E}">
        <p14:creationId xmlns:p14="http://schemas.microsoft.com/office/powerpoint/2010/main" val="71776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C6874B4-57AC-ADB8-85EF-C42ABFF1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5.</a:t>
            </a:r>
            <a:r>
              <a:rPr kumimoji="1" lang="ja-JP" altLang="en-US" dirty="0"/>
              <a:t>適格事業者になるには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31FEFD4-6E14-CB0E-B1D4-41BC3D114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適格事業者の届を出して</a:t>
            </a:r>
            <a:r>
              <a:rPr lang="ja-JP" altLang="en-US" dirty="0"/>
              <a:t>適格事業者番号をもらう</a:t>
            </a:r>
            <a:endParaRPr lang="en-US" altLang="ja-JP" dirty="0"/>
          </a:p>
          <a:p>
            <a:r>
              <a:rPr lang="ja-JP" altLang="en-US" dirty="0"/>
              <a:t>→令和</a:t>
            </a:r>
            <a:r>
              <a:rPr lang="en-US" altLang="ja-JP" dirty="0"/>
              <a:t>5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月までに届を税務署に出すと</a:t>
            </a:r>
            <a:r>
              <a:rPr lang="en-US" altLang="ja-JP" dirty="0"/>
              <a:t>10</a:t>
            </a:r>
            <a:r>
              <a:rPr lang="ja-JP" altLang="en-US" dirty="0"/>
              <a:t>月に間に合う　</a:t>
            </a:r>
            <a:endParaRPr lang="en-US" altLang="ja-JP" dirty="0"/>
          </a:p>
          <a:p>
            <a:r>
              <a:rPr kumimoji="1" lang="ja-JP" altLang="en-US" dirty="0"/>
              <a:t>適格事業者番号を売上先に伝える</a:t>
            </a:r>
            <a:endParaRPr kumimoji="1" lang="en-US" altLang="ja-JP" dirty="0"/>
          </a:p>
          <a:p>
            <a:r>
              <a:rPr lang="ja-JP" altLang="en-US" dirty="0"/>
              <a:t>適格事業者番号を契約書</a:t>
            </a:r>
            <a:r>
              <a:rPr lang="en-US" altLang="ja-JP" dirty="0"/>
              <a:t>or</a:t>
            </a:r>
            <a:r>
              <a:rPr lang="ja-JP" altLang="en-US" dirty="0"/>
              <a:t>請求書</a:t>
            </a:r>
            <a:r>
              <a:rPr lang="en-US" altLang="ja-JP" dirty="0"/>
              <a:t>or</a:t>
            </a:r>
            <a:r>
              <a:rPr lang="ja-JP" altLang="en-US" dirty="0"/>
              <a:t>領収書などに明示する準備</a:t>
            </a:r>
            <a:endParaRPr lang="en-US" altLang="ja-JP" dirty="0"/>
          </a:p>
          <a:p>
            <a:r>
              <a:rPr kumimoji="1" lang="ja-JP" altLang="en-US" dirty="0"/>
              <a:t>簡易課税が有利か原則課税が有利か判断する</a:t>
            </a:r>
          </a:p>
        </p:txBody>
      </p:sp>
    </p:spTree>
    <p:extLst>
      <p:ext uri="{BB962C8B-B14F-4D97-AF65-F5344CB8AC3E}">
        <p14:creationId xmlns:p14="http://schemas.microsoft.com/office/powerpoint/2010/main" val="64103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10BF32-B0A5-37FC-02C2-808E3CD8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6</a:t>
            </a:r>
            <a:r>
              <a:rPr lang="ja-JP" altLang="en-US" dirty="0"/>
              <a:t>　簡易課税制度とは？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DD05387-910D-92E4-8B4B-CA4120DAE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消費税の計算が簡単になる制度</a:t>
            </a:r>
            <a:endParaRPr kumimoji="1" lang="en-US" altLang="ja-JP" dirty="0"/>
          </a:p>
          <a:p>
            <a:r>
              <a:rPr lang="ja-JP" altLang="en-US" dirty="0"/>
              <a:t>業種ごとの仕入率で計算する方法</a:t>
            </a:r>
            <a:endParaRPr lang="en-US" altLang="ja-JP" dirty="0"/>
          </a:p>
          <a:p>
            <a:r>
              <a:rPr kumimoji="1" lang="ja-JP" altLang="en-US" dirty="0"/>
              <a:t>この場合、仕入先が適格事業者番号がなくても同じ</a:t>
            </a:r>
            <a:endParaRPr kumimoji="1" lang="en-US" altLang="ja-JP" dirty="0"/>
          </a:p>
          <a:p>
            <a:r>
              <a:rPr kumimoji="1" lang="ja-JP" altLang="en-US" dirty="0"/>
              <a:t>簡易課税の届出を出さないとなれない</a:t>
            </a:r>
            <a:endParaRPr kumimoji="1" lang="en-US" altLang="ja-JP" dirty="0"/>
          </a:p>
          <a:p>
            <a:r>
              <a:rPr kumimoji="1" lang="en-US" altLang="ja-JP" dirty="0"/>
              <a:t>2</a:t>
            </a:r>
            <a:r>
              <a:rPr kumimoji="1" lang="ja-JP" altLang="en-US" dirty="0"/>
              <a:t>年は変更できない</a:t>
            </a:r>
            <a:endParaRPr kumimoji="1" lang="en-US" altLang="ja-JP" dirty="0"/>
          </a:p>
          <a:p>
            <a:r>
              <a:rPr lang="ja-JP" altLang="en-US" dirty="0"/>
              <a:t>売上が</a:t>
            </a:r>
            <a:r>
              <a:rPr lang="en-US" altLang="ja-JP" dirty="0"/>
              <a:t>5</a:t>
            </a:r>
            <a:r>
              <a:rPr lang="ja-JP" altLang="en-US" dirty="0"/>
              <a:t>千万を超えるとなれない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6067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676486F-FE43-AB4A-005B-D27BC2E2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7</a:t>
            </a:r>
            <a:r>
              <a:rPr kumimoji="1" lang="ja-JP" altLang="en-US" dirty="0"/>
              <a:t>　原則課税制度とは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1BE92F9-3FF1-0431-9978-456915412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預かった消費税　</a:t>
            </a:r>
            <a:r>
              <a:rPr kumimoji="1" lang="en-US" altLang="ja-JP" dirty="0"/>
              <a:t>―</a:t>
            </a:r>
            <a:r>
              <a:rPr kumimoji="1" lang="ja-JP" altLang="en-US" dirty="0"/>
              <a:t>　支払った消費税　＝　納税</a:t>
            </a:r>
            <a:endParaRPr kumimoji="1" lang="en-US" altLang="ja-JP" dirty="0"/>
          </a:p>
          <a:p>
            <a:r>
              <a:rPr kumimoji="1" lang="ja-JP" altLang="en-US" dirty="0"/>
              <a:t>この場合、仕入先が適格事業者番号をもってないと、その分の仕入控除ができず、消費税</a:t>
            </a:r>
            <a:r>
              <a:rPr kumimoji="1" lang="en-US" altLang="ja-JP" dirty="0"/>
              <a:t>2</a:t>
            </a:r>
            <a:r>
              <a:rPr kumimoji="1" lang="ja-JP" altLang="en-US" dirty="0"/>
              <a:t>重払いとなる</a:t>
            </a:r>
            <a:endParaRPr kumimoji="1" lang="en-US" altLang="ja-JP" dirty="0"/>
          </a:p>
          <a:p>
            <a:r>
              <a:rPr lang="ja-JP" altLang="en-US" dirty="0"/>
              <a:t>仕入先に適格事業者番号を訪ねる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417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0714EEB-36E1-2F30-1D84-101F5D4F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8.</a:t>
            </a:r>
            <a:r>
              <a:rPr kumimoji="1" lang="ja-JP" altLang="en-US" dirty="0"/>
              <a:t>インボイス制度の誤解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FE58947-4B18-EE82-46E2-DF3242BE3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誤解</a:t>
            </a:r>
            <a:r>
              <a:rPr kumimoji="1" lang="en-US" altLang="ja-JP" dirty="0"/>
              <a:t>1</a:t>
            </a:r>
            <a:r>
              <a:rPr kumimoji="1" lang="ja-JP" altLang="en-US" dirty="0"/>
              <a:t>　法人にならないと番号をもらえない！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</a:t>
            </a:r>
            <a:r>
              <a:rPr kumimoji="1" lang="ja-JP" altLang="en-US" dirty="0"/>
              <a:t>個人事業主でも</a:t>
            </a:r>
            <a:r>
              <a:rPr kumimoji="1" lang="en-US" altLang="ja-JP" dirty="0"/>
              <a:t>OK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誤解</a:t>
            </a:r>
            <a:r>
              <a:rPr kumimoji="1" lang="en-US" altLang="ja-JP" dirty="0"/>
              <a:t>2</a:t>
            </a:r>
            <a:r>
              <a:rPr kumimoji="1" lang="ja-JP" altLang="en-US" dirty="0"/>
              <a:t>　売上の</a:t>
            </a:r>
            <a:r>
              <a:rPr kumimoji="1" lang="en-US" altLang="ja-JP" dirty="0"/>
              <a:t>10</a:t>
            </a:r>
            <a:r>
              <a:rPr kumimoji="1" lang="ja-JP" altLang="en-US" dirty="0"/>
              <a:t>％を納税しなくてはならない！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</a:t>
            </a:r>
            <a:r>
              <a:rPr kumimoji="1" lang="ja-JP" altLang="en-US" dirty="0"/>
              <a:t>仕入控除できる　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誤解</a:t>
            </a:r>
            <a:r>
              <a:rPr kumimoji="1" lang="en-US" altLang="ja-JP" dirty="0"/>
              <a:t>3</a:t>
            </a:r>
            <a:r>
              <a:rPr kumimoji="1" lang="ja-JP" altLang="en-US" dirty="0"/>
              <a:t>　</a:t>
            </a:r>
            <a:r>
              <a:rPr lang="ja-JP" altLang="en-US" dirty="0"/>
              <a:t>電子帳簿保存しなくてはいけない！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それは別件です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CF0CE85E-73D5-CE34-A72C-EBAA46076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400" y="3650523"/>
            <a:ext cx="768163" cy="37188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xmlns="" id="{DDC7969D-87BA-1D61-C3AB-EE2D84F91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785" y="5167446"/>
            <a:ext cx="768163" cy="37188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xmlns="" id="{9B091F6A-2438-8C9F-A1C5-33515BA6B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400" y="2609032"/>
            <a:ext cx="7681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50794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414</Words>
  <Application>Microsoft Office PowerPoint</Application>
  <PresentationFormat>ワイド画面</PresentationFormat>
  <Paragraphs>97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メイリオ</vt:lpstr>
      <vt:lpstr>游ゴシック</vt:lpstr>
      <vt:lpstr>Arial</vt:lpstr>
      <vt:lpstr>Century Gothic</vt:lpstr>
      <vt:lpstr>Wingdings 3</vt:lpstr>
      <vt:lpstr>ウィスプ</vt:lpstr>
      <vt:lpstr>創業者のための インボイス制度解説セミナー</vt:lpstr>
      <vt:lpstr>1.そもそも消費税とは何か</vt:lpstr>
      <vt:lpstr>2.インボイス制度とは何か</vt:lpstr>
      <vt:lpstr>3.適格事業者＝消費税課税業者＝納税</vt:lpstr>
      <vt:lpstr>4.いつまでに何をするか</vt:lpstr>
      <vt:lpstr>5.適格事業者になるには</vt:lpstr>
      <vt:lpstr>6　簡易課税制度とは？</vt:lpstr>
      <vt:lpstr>7　原則課税制度とは</vt:lpstr>
      <vt:lpstr>8.インボイス制度の誤解</vt:lpstr>
      <vt:lpstr>9.インボイス制度のQ＆A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創業者のための インボイス制度解説セミナー</dc:title>
  <dc:creator>moch815</dc:creator>
  <cp:lastModifiedBy>園部 惠子</cp:lastModifiedBy>
  <cp:revision>7</cp:revision>
  <cp:lastPrinted>2022-11-06T07:38:41Z</cp:lastPrinted>
  <dcterms:created xsi:type="dcterms:W3CDTF">2022-11-04T06:46:56Z</dcterms:created>
  <dcterms:modified xsi:type="dcterms:W3CDTF">2022-11-09T00:24:46Z</dcterms:modified>
</cp:coreProperties>
</file>