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
  </p:notesMasterIdLst>
  <p:handoutMasterIdLst>
    <p:handoutMasterId r:id="rId5"/>
  </p:handoutMasterIdLst>
  <p:sldIdLst>
    <p:sldId id="278" r:id="rId2"/>
    <p:sldId id="279" r:id="rId3"/>
  </p:sldIdLst>
  <p:sldSz cx="6858000" cy="9906000" type="A4"/>
  <p:notesSz cx="6807200" cy="9939338"/>
  <p:defaultTextStyle>
    <a:defPPr>
      <a:defRPr lang="ja-JP"/>
    </a:defPPr>
    <a:lvl1pPr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65"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66"/>
    <a:srgbClr val="FFFF00"/>
    <a:srgbClr val="FFFF99"/>
    <a:srgbClr val="0000FF"/>
    <a:srgbClr val="CCFFCC"/>
    <a:srgbClr val="ABDB77"/>
    <a:srgbClr val="99FF99"/>
    <a:srgbClr val="006666"/>
    <a:srgbClr val="000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9" autoAdjust="0"/>
    <p:restoredTop sz="96654" autoAdjust="0"/>
  </p:normalViewPr>
  <p:slideViewPr>
    <p:cSldViewPr snapToGrid="0">
      <p:cViewPr>
        <p:scale>
          <a:sx n="93" d="100"/>
          <a:sy n="93" d="100"/>
        </p:scale>
        <p:origin x="2388" y="-1806"/>
      </p:cViewPr>
      <p:guideLst>
        <p:guide orient="horz" pos="3165"/>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A5E0B17-8803-42F5-B647-1BD636ABF522}"/>
              </a:ext>
            </a:extLst>
          </p:cNvPr>
          <p:cNvSpPr>
            <a:spLocks noGrp="1" noChangeArrowheads="1"/>
          </p:cNvSpPr>
          <p:nvPr>
            <p:ph type="hdr" sz="quarter"/>
          </p:nvPr>
        </p:nvSpPr>
        <p:spPr bwMode="auto">
          <a:xfrm>
            <a:off x="1" y="0"/>
            <a:ext cx="2948675" cy="495300"/>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lvl1pPr defTabSz="948927" eaLnBrk="1" hangingPunct="1">
              <a:defRPr sz="1100">
                <a:latin typeface="Arial" charset="0"/>
                <a:ea typeface="ＭＳ Ｐゴシック" pitchFamily="50" charset="-128"/>
              </a:defRPr>
            </a:lvl1pPr>
          </a:lstStyle>
          <a:p>
            <a:pPr>
              <a:defRPr/>
            </a:pPr>
            <a:endParaRPr lang="en-US" altLang="ja-JP"/>
          </a:p>
        </p:txBody>
      </p:sp>
      <p:sp>
        <p:nvSpPr>
          <p:cNvPr id="19459" name="Rectangle 3">
            <a:extLst>
              <a:ext uri="{FF2B5EF4-FFF2-40B4-BE49-F238E27FC236}">
                <a16:creationId xmlns:a16="http://schemas.microsoft.com/office/drawing/2014/main" id="{60BD1AFA-5564-49AC-843B-2B1703F74D80}"/>
              </a:ext>
            </a:extLst>
          </p:cNvPr>
          <p:cNvSpPr>
            <a:spLocks noGrp="1" noChangeArrowheads="1"/>
          </p:cNvSpPr>
          <p:nvPr>
            <p:ph type="dt" sz="quarter" idx="1"/>
          </p:nvPr>
        </p:nvSpPr>
        <p:spPr bwMode="auto">
          <a:xfrm>
            <a:off x="3858527" y="0"/>
            <a:ext cx="2948675" cy="495300"/>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lvl1pPr algn="r" defTabSz="948927" eaLnBrk="1" hangingPunct="1">
              <a:defRPr sz="1100">
                <a:latin typeface="Arial" charset="0"/>
                <a:ea typeface="ＭＳ Ｐゴシック" pitchFamily="50" charset="-128"/>
              </a:defRPr>
            </a:lvl1pPr>
          </a:lstStyle>
          <a:p>
            <a:pPr>
              <a:defRPr/>
            </a:pPr>
            <a:endParaRPr lang="en-US" altLang="ja-JP"/>
          </a:p>
        </p:txBody>
      </p:sp>
      <p:sp>
        <p:nvSpPr>
          <p:cNvPr id="19460" name="Rectangle 4">
            <a:extLst>
              <a:ext uri="{FF2B5EF4-FFF2-40B4-BE49-F238E27FC236}">
                <a16:creationId xmlns:a16="http://schemas.microsoft.com/office/drawing/2014/main" id="{F4D069A7-6E7A-4EA9-9C5F-8C811071F705}"/>
              </a:ext>
            </a:extLst>
          </p:cNvPr>
          <p:cNvSpPr>
            <a:spLocks noGrp="1" noChangeArrowheads="1"/>
          </p:cNvSpPr>
          <p:nvPr>
            <p:ph type="ftr" sz="quarter" idx="2"/>
          </p:nvPr>
        </p:nvSpPr>
        <p:spPr bwMode="auto">
          <a:xfrm>
            <a:off x="1" y="9444038"/>
            <a:ext cx="2948675" cy="495300"/>
          </a:xfrm>
          <a:prstGeom prst="rect">
            <a:avLst/>
          </a:prstGeom>
          <a:noFill/>
          <a:ln w="9525">
            <a:noFill/>
            <a:miter lim="800000"/>
            <a:headEnd/>
            <a:tailEnd/>
          </a:ln>
        </p:spPr>
        <p:txBody>
          <a:bodyPr vert="horz" wrap="square" lIns="95042" tIns="47519" rIns="95042" bIns="47519" numCol="1" anchor="b" anchorCtr="0" compatLnSpc="1">
            <a:prstTxWarp prst="textNoShape">
              <a:avLst/>
            </a:prstTxWarp>
          </a:bodyPr>
          <a:lstStyle>
            <a:lvl1pPr defTabSz="948927" eaLnBrk="1" hangingPunct="1">
              <a:defRPr sz="1100">
                <a:latin typeface="Arial" charset="0"/>
                <a:ea typeface="ＭＳ Ｐゴシック" pitchFamily="50" charset="-128"/>
              </a:defRPr>
            </a:lvl1pPr>
          </a:lstStyle>
          <a:p>
            <a:pPr>
              <a:defRPr/>
            </a:pPr>
            <a:endParaRPr lang="en-US" altLang="ja-JP"/>
          </a:p>
        </p:txBody>
      </p:sp>
      <p:sp>
        <p:nvSpPr>
          <p:cNvPr id="19461" name="Rectangle 5">
            <a:extLst>
              <a:ext uri="{FF2B5EF4-FFF2-40B4-BE49-F238E27FC236}">
                <a16:creationId xmlns:a16="http://schemas.microsoft.com/office/drawing/2014/main" id="{923161FA-3BAE-4671-8FA5-586CE8ECDF20}"/>
              </a:ext>
            </a:extLst>
          </p:cNvPr>
          <p:cNvSpPr>
            <a:spLocks noGrp="1" noChangeArrowheads="1"/>
          </p:cNvSpPr>
          <p:nvPr>
            <p:ph type="sldNum" sz="quarter" idx="3"/>
          </p:nvPr>
        </p:nvSpPr>
        <p:spPr bwMode="auto">
          <a:xfrm>
            <a:off x="3858527" y="9444038"/>
            <a:ext cx="2948675" cy="495300"/>
          </a:xfrm>
          <a:prstGeom prst="rect">
            <a:avLst/>
          </a:prstGeom>
          <a:noFill/>
          <a:ln w="9525">
            <a:noFill/>
            <a:miter lim="800000"/>
            <a:headEnd/>
            <a:tailEnd/>
          </a:ln>
        </p:spPr>
        <p:txBody>
          <a:bodyPr vert="horz" wrap="square" lIns="95042" tIns="47519" rIns="95042" bIns="47519" numCol="1" anchor="b" anchorCtr="0" compatLnSpc="1">
            <a:prstTxWarp prst="textNoShape">
              <a:avLst/>
            </a:prstTxWarp>
          </a:bodyPr>
          <a:lstStyle>
            <a:lvl1pPr algn="r" defTabSz="947539" eaLnBrk="1" hangingPunct="1">
              <a:defRPr sz="1100"/>
            </a:lvl1pPr>
          </a:lstStyle>
          <a:p>
            <a:pPr>
              <a:defRPr/>
            </a:pPr>
            <a:fld id="{EA561DF1-F130-4F74-9A9B-4056A08BF4BD}" type="slidenum">
              <a:rPr lang="en-US" altLang="ja-JP"/>
              <a:pPr>
                <a:defRPr/>
              </a:pPr>
              <a:t>‹#›</a:t>
            </a:fld>
            <a:endParaRPr lang="en-US" altLang="ja-JP"/>
          </a:p>
        </p:txBody>
      </p:sp>
    </p:spTree>
    <p:extLst>
      <p:ext uri="{BB962C8B-B14F-4D97-AF65-F5344CB8AC3E}">
        <p14:creationId xmlns:p14="http://schemas.microsoft.com/office/powerpoint/2010/main" val="2149119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7F6931A-1EF0-44BC-B876-F1C84590E708}"/>
              </a:ext>
            </a:extLst>
          </p:cNvPr>
          <p:cNvSpPr>
            <a:spLocks noGrp="1" noChangeArrowheads="1"/>
          </p:cNvSpPr>
          <p:nvPr>
            <p:ph type="hdr" sz="quarter"/>
          </p:nvPr>
        </p:nvSpPr>
        <p:spPr bwMode="auto">
          <a:xfrm>
            <a:off x="1" y="0"/>
            <a:ext cx="2948675" cy="495300"/>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lvl1pPr defTabSz="948927" eaLnBrk="1" hangingPunct="1">
              <a:defRPr sz="1100">
                <a:latin typeface="Arial" charset="0"/>
                <a:ea typeface="ＭＳ Ｐゴシック" pitchFamily="50" charset="-128"/>
              </a:defRPr>
            </a:lvl1pPr>
          </a:lstStyle>
          <a:p>
            <a:pPr>
              <a:defRPr/>
            </a:pPr>
            <a:endParaRPr lang="en-US" altLang="ja-JP"/>
          </a:p>
        </p:txBody>
      </p:sp>
      <p:sp>
        <p:nvSpPr>
          <p:cNvPr id="17411" name="Rectangle 3">
            <a:extLst>
              <a:ext uri="{FF2B5EF4-FFF2-40B4-BE49-F238E27FC236}">
                <a16:creationId xmlns:a16="http://schemas.microsoft.com/office/drawing/2014/main" id="{CA175E17-2892-43B0-918B-32519A0E0053}"/>
              </a:ext>
            </a:extLst>
          </p:cNvPr>
          <p:cNvSpPr>
            <a:spLocks noGrp="1" noChangeArrowheads="1"/>
          </p:cNvSpPr>
          <p:nvPr>
            <p:ph type="dt" idx="1"/>
          </p:nvPr>
        </p:nvSpPr>
        <p:spPr bwMode="auto">
          <a:xfrm>
            <a:off x="3858527" y="0"/>
            <a:ext cx="2948675" cy="495300"/>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lvl1pPr algn="r" defTabSz="948927" eaLnBrk="1" hangingPunct="1">
              <a:defRPr sz="1100">
                <a:latin typeface="Arial" charset="0"/>
                <a:ea typeface="ＭＳ Ｐゴシック" pitchFamily="50" charset="-128"/>
              </a:defRPr>
            </a:lvl1pPr>
          </a:lstStyle>
          <a:p>
            <a:pPr>
              <a:defRPr/>
            </a:pPr>
            <a:endParaRPr lang="en-US" altLang="ja-JP"/>
          </a:p>
        </p:txBody>
      </p:sp>
      <p:sp>
        <p:nvSpPr>
          <p:cNvPr id="4100" name="Rectangle 4">
            <a:extLst>
              <a:ext uri="{FF2B5EF4-FFF2-40B4-BE49-F238E27FC236}">
                <a16:creationId xmlns:a16="http://schemas.microsoft.com/office/drawing/2014/main" id="{1FE0CAC4-8034-43A8-BD1D-DCD36043FD3B}"/>
              </a:ext>
            </a:extLst>
          </p:cNvPr>
          <p:cNvSpPr>
            <a:spLocks noGrp="1" noRot="1" noChangeAspect="1" noChangeArrowheads="1" noTextEdit="1"/>
          </p:cNvSpPr>
          <p:nvPr>
            <p:ph type="sldImg" idx="2"/>
          </p:nvPr>
        </p:nvSpPr>
        <p:spPr bwMode="auto">
          <a:xfrm>
            <a:off x="2116138" y="746125"/>
            <a:ext cx="2578100"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262351EF-470F-419E-A8B6-5E4322AEB2A2}"/>
              </a:ext>
            </a:extLst>
          </p:cNvPr>
          <p:cNvSpPr>
            <a:spLocks noGrp="1" noChangeArrowheads="1"/>
          </p:cNvSpPr>
          <p:nvPr>
            <p:ph type="body" sz="quarter" idx="3"/>
          </p:nvPr>
        </p:nvSpPr>
        <p:spPr bwMode="auto">
          <a:xfrm>
            <a:off x="908263" y="4721226"/>
            <a:ext cx="4990676" cy="4471988"/>
          </a:xfrm>
          <a:prstGeom prst="rect">
            <a:avLst/>
          </a:prstGeom>
          <a:noFill/>
          <a:ln w="9525">
            <a:noFill/>
            <a:miter lim="800000"/>
            <a:headEnd/>
            <a:tailEnd/>
          </a:ln>
        </p:spPr>
        <p:txBody>
          <a:bodyPr vert="horz" wrap="square" lIns="95042" tIns="47519" rIns="95042" bIns="4751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a:extLst>
              <a:ext uri="{FF2B5EF4-FFF2-40B4-BE49-F238E27FC236}">
                <a16:creationId xmlns:a16="http://schemas.microsoft.com/office/drawing/2014/main" id="{B0495891-5201-419C-9CC9-BD07D84C44DF}"/>
              </a:ext>
            </a:extLst>
          </p:cNvPr>
          <p:cNvSpPr>
            <a:spLocks noGrp="1" noChangeArrowheads="1"/>
          </p:cNvSpPr>
          <p:nvPr>
            <p:ph type="ftr" sz="quarter" idx="4"/>
          </p:nvPr>
        </p:nvSpPr>
        <p:spPr bwMode="auto">
          <a:xfrm>
            <a:off x="1" y="9444038"/>
            <a:ext cx="2948675" cy="495300"/>
          </a:xfrm>
          <a:prstGeom prst="rect">
            <a:avLst/>
          </a:prstGeom>
          <a:noFill/>
          <a:ln w="9525">
            <a:noFill/>
            <a:miter lim="800000"/>
            <a:headEnd/>
            <a:tailEnd/>
          </a:ln>
        </p:spPr>
        <p:txBody>
          <a:bodyPr vert="horz" wrap="square" lIns="95042" tIns="47519" rIns="95042" bIns="47519" numCol="1" anchor="b" anchorCtr="0" compatLnSpc="1">
            <a:prstTxWarp prst="textNoShape">
              <a:avLst/>
            </a:prstTxWarp>
          </a:bodyPr>
          <a:lstStyle>
            <a:lvl1pPr defTabSz="948927" eaLnBrk="1" hangingPunct="1">
              <a:defRPr sz="1100">
                <a:latin typeface="Arial" charset="0"/>
                <a:ea typeface="ＭＳ Ｐゴシック" pitchFamily="50" charset="-128"/>
              </a:defRPr>
            </a:lvl1pPr>
          </a:lstStyle>
          <a:p>
            <a:pPr>
              <a:defRPr/>
            </a:pPr>
            <a:endParaRPr lang="en-US" altLang="ja-JP"/>
          </a:p>
        </p:txBody>
      </p:sp>
      <p:sp>
        <p:nvSpPr>
          <p:cNvPr id="17415" name="Rectangle 7">
            <a:extLst>
              <a:ext uri="{FF2B5EF4-FFF2-40B4-BE49-F238E27FC236}">
                <a16:creationId xmlns:a16="http://schemas.microsoft.com/office/drawing/2014/main" id="{3980149F-A4B4-4E5E-AA53-3D9A8F4E216B}"/>
              </a:ext>
            </a:extLst>
          </p:cNvPr>
          <p:cNvSpPr>
            <a:spLocks noGrp="1" noChangeArrowheads="1"/>
          </p:cNvSpPr>
          <p:nvPr>
            <p:ph type="sldNum" sz="quarter" idx="5"/>
          </p:nvPr>
        </p:nvSpPr>
        <p:spPr bwMode="auto">
          <a:xfrm>
            <a:off x="3858527" y="9444038"/>
            <a:ext cx="2948675" cy="495300"/>
          </a:xfrm>
          <a:prstGeom prst="rect">
            <a:avLst/>
          </a:prstGeom>
          <a:noFill/>
          <a:ln w="9525">
            <a:noFill/>
            <a:miter lim="800000"/>
            <a:headEnd/>
            <a:tailEnd/>
          </a:ln>
        </p:spPr>
        <p:txBody>
          <a:bodyPr vert="horz" wrap="square" lIns="95042" tIns="47519" rIns="95042" bIns="47519" numCol="1" anchor="b" anchorCtr="0" compatLnSpc="1">
            <a:prstTxWarp prst="textNoShape">
              <a:avLst/>
            </a:prstTxWarp>
          </a:bodyPr>
          <a:lstStyle>
            <a:lvl1pPr algn="r" defTabSz="947539" eaLnBrk="1" hangingPunct="1">
              <a:defRPr sz="1100"/>
            </a:lvl1pPr>
          </a:lstStyle>
          <a:p>
            <a:pPr>
              <a:defRPr/>
            </a:pPr>
            <a:fld id="{54B689BF-9D19-4FFB-98D5-3E5C7591FE93}" type="slidenum">
              <a:rPr lang="en-US" altLang="ja-JP"/>
              <a:pPr>
                <a:defRPr/>
              </a:pPr>
              <a:t>‹#›</a:t>
            </a:fld>
            <a:endParaRPr lang="en-US" altLang="ja-JP"/>
          </a:p>
        </p:txBody>
      </p:sp>
    </p:spTree>
    <p:extLst>
      <p:ext uri="{BB962C8B-B14F-4D97-AF65-F5344CB8AC3E}">
        <p14:creationId xmlns:p14="http://schemas.microsoft.com/office/powerpoint/2010/main" val="4001608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1500" y="881063"/>
            <a:ext cx="5772150" cy="1651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571500" y="2862263"/>
            <a:ext cx="5772150" cy="583247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a:extLst>
              <a:ext uri="{FF2B5EF4-FFF2-40B4-BE49-F238E27FC236}">
                <a16:creationId xmlns:a16="http://schemas.microsoft.com/office/drawing/2014/main" id="{A7EE2D1E-16F8-4432-B1FD-E08950647C49}"/>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1C105AC4-F674-456F-92FF-725060709470}" type="slidenum">
              <a:rPr lang="en-US" altLang="ja-JP"/>
              <a:pPr>
                <a:defRPr/>
              </a:pPr>
              <a:t>‹#›</a:t>
            </a:fld>
            <a:endParaRPr lang="en-US" altLang="ja-JP"/>
          </a:p>
        </p:txBody>
      </p:sp>
    </p:spTree>
    <p:extLst>
      <p:ext uri="{BB962C8B-B14F-4D97-AF65-F5344CB8AC3E}">
        <p14:creationId xmlns:p14="http://schemas.microsoft.com/office/powerpoint/2010/main" val="326981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7C67C2E-1F40-4444-87D8-34825E6F8E5A}"/>
              </a:ext>
            </a:extLst>
          </p:cNvPr>
          <p:cNvSpPr>
            <a:spLocks noGrp="1" noChangeArrowheads="1"/>
          </p:cNvSpPr>
          <p:nvPr>
            <p:ph type="dt" sz="half" idx="10"/>
          </p:nvPr>
        </p:nvSpPr>
        <p:spPr>
          <a:xfrm>
            <a:off x="571500" y="9231313"/>
            <a:ext cx="1543050" cy="660400"/>
          </a:xfrm>
          <a:prstGeom prst="rect">
            <a:avLst/>
          </a:prstGeom>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16F65167-B076-4506-8232-581864645CBE}"/>
              </a:ext>
            </a:extLst>
          </p:cNvPr>
          <p:cNvSpPr>
            <a:spLocks noGrp="1" noChangeArrowheads="1"/>
          </p:cNvSpPr>
          <p:nvPr>
            <p:ph type="ftr" sz="quarter" idx="11"/>
          </p:nvPr>
        </p:nvSpPr>
        <p:spPr>
          <a:xfrm>
            <a:off x="2514600" y="9250363"/>
            <a:ext cx="2171700" cy="660400"/>
          </a:xfrm>
          <a:prstGeom prst="rect">
            <a:avLst/>
          </a:prstGeom>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4054E74-8FE8-4E1A-8021-AFB55B21BB83}"/>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5D6D7BD0-3095-4A27-AA15-72B20C6C3CA2}" type="slidenum">
              <a:rPr lang="en-US" altLang="ja-JP"/>
              <a:pPr>
                <a:defRPr/>
              </a:pPr>
              <a:t>‹#›</a:t>
            </a:fld>
            <a:endParaRPr lang="en-US" altLang="ja-JP"/>
          </a:p>
        </p:txBody>
      </p:sp>
    </p:spTree>
    <p:extLst>
      <p:ext uri="{BB962C8B-B14F-4D97-AF65-F5344CB8AC3E}">
        <p14:creationId xmlns:p14="http://schemas.microsoft.com/office/powerpoint/2010/main" val="79915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8045223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l" defTabSz="957263" rtl="0" eaLnBrk="0" fontAlgn="base" hangingPunct="0">
        <a:spcBef>
          <a:spcPct val="0"/>
        </a:spcBef>
        <a:spcAft>
          <a:spcPct val="0"/>
        </a:spcAft>
        <a:defRPr kumimoji="1" sz="3500">
          <a:solidFill>
            <a:schemeClr val="tx2"/>
          </a:solidFill>
          <a:latin typeface="+mj-lt"/>
          <a:ea typeface="+mj-ea"/>
          <a:cs typeface="+mj-cs"/>
        </a:defRPr>
      </a:lvl1pPr>
      <a:lvl2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2pPr>
      <a:lvl3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3pPr>
      <a:lvl4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4pPr>
      <a:lvl5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5pPr>
      <a:lvl6pPr marL="4572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6pPr>
      <a:lvl7pPr marL="9144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7pPr>
      <a:lvl8pPr marL="13716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8pPr>
      <a:lvl9pPr marL="18288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9pPr>
    </p:titleStyle>
    <p:bodyStyle>
      <a:lvl1pPr marL="358775" indent="-358775" algn="l" defTabSz="957263" rtl="0" eaLnBrk="0" fontAlgn="base" hangingPunct="0">
        <a:spcBef>
          <a:spcPct val="20000"/>
        </a:spcBef>
        <a:spcAft>
          <a:spcPct val="0"/>
        </a:spcAft>
        <a:buClr>
          <a:schemeClr val="bg2"/>
        </a:buClr>
        <a:buSzPct val="70000"/>
        <a:buFont typeface="Wingdings" panose="05000000000000000000" pitchFamily="2" charset="2"/>
        <a:buChar char="l"/>
        <a:defRPr kumimoji="1" sz="3200">
          <a:solidFill>
            <a:schemeClr val="tx1"/>
          </a:solidFill>
          <a:latin typeface="+mn-lt"/>
          <a:ea typeface="+mn-ea"/>
          <a:cs typeface="+mn-cs"/>
        </a:defRPr>
      </a:lvl1pPr>
      <a:lvl2pPr marL="777875" indent="-298450" algn="l" defTabSz="957263"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96975" indent="-239713" algn="l" defTabSz="957263" rtl="0" eaLnBrk="0" fontAlgn="base" hangingPunct="0">
        <a:spcBef>
          <a:spcPct val="20000"/>
        </a:spcBef>
        <a:spcAft>
          <a:spcPct val="0"/>
        </a:spcAft>
        <a:buClr>
          <a:schemeClr val="tx1"/>
        </a:buClr>
        <a:buSzPct val="150000"/>
        <a:buChar char="•"/>
        <a:defRPr kumimoji="1" sz="2300">
          <a:solidFill>
            <a:schemeClr val="tx1"/>
          </a:solidFill>
          <a:latin typeface="+mn-lt"/>
          <a:ea typeface="+mn-ea"/>
        </a:defRPr>
      </a:lvl3pPr>
      <a:lvl4pPr marL="1676400" indent="-239713" algn="l" defTabSz="957263" rtl="0" eaLnBrk="0" fontAlgn="base" hangingPunct="0">
        <a:spcBef>
          <a:spcPct val="20000"/>
        </a:spcBef>
        <a:spcAft>
          <a:spcPct val="0"/>
        </a:spcAft>
        <a:buClr>
          <a:schemeClr val="tx2"/>
        </a:buClr>
        <a:buSzPct val="150000"/>
        <a:buChar char="•"/>
        <a:defRPr kumimoji="1" sz="2100">
          <a:solidFill>
            <a:schemeClr val="tx1"/>
          </a:solidFill>
          <a:latin typeface="+mn-lt"/>
          <a:ea typeface="+mn-ea"/>
        </a:defRPr>
      </a:lvl4pPr>
      <a:lvl5pPr marL="2155825" indent="-239713" algn="l" defTabSz="957263" rtl="0" eaLnBrk="0" fontAlgn="base" hangingPunct="0">
        <a:spcBef>
          <a:spcPct val="20000"/>
        </a:spcBef>
        <a:spcAft>
          <a:spcPct val="0"/>
        </a:spcAft>
        <a:buClr>
          <a:schemeClr val="folHlink"/>
        </a:buClr>
        <a:buSzPct val="150000"/>
        <a:buChar char="•"/>
        <a:defRPr kumimoji="1" sz="2100">
          <a:solidFill>
            <a:schemeClr val="tx1"/>
          </a:solidFill>
          <a:latin typeface="+mn-lt"/>
          <a:ea typeface="+mn-ea"/>
        </a:defRPr>
      </a:lvl5pPr>
      <a:lvl6pPr marL="26130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6pPr>
      <a:lvl7pPr marL="30702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7pPr>
      <a:lvl8pPr marL="35274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8pPr>
      <a:lvl9pPr marL="39846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626" y="-86687"/>
            <a:ext cx="6846374" cy="328927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06" dirty="0">
              <a:highlight>
                <a:srgbClr val="CCFFCC"/>
              </a:highlight>
            </a:endParaRPr>
          </a:p>
        </p:txBody>
      </p:sp>
      <p:sp>
        <p:nvSpPr>
          <p:cNvPr id="11" name="正方形/長方形 10"/>
          <p:cNvSpPr/>
          <p:nvPr/>
        </p:nvSpPr>
        <p:spPr>
          <a:xfrm>
            <a:off x="472996" y="60999"/>
            <a:ext cx="5912008" cy="382540"/>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lIns="190510" tIns="0" bIns="31752" rtlCol="0" anchor="ctr"/>
          <a:lstStyle/>
          <a:p>
            <a:pPr algn="ctr">
              <a:lnSpc>
                <a:spcPts val="2822"/>
              </a:lnSpc>
            </a:pPr>
            <a:r>
              <a:rPr lang="ja-JP" altLang="en-US" sz="1600" dirty="0">
                <a:solidFill>
                  <a:schemeClr val="tx1"/>
                </a:solidFill>
                <a:latin typeface="ＭＳ 明朝" panose="02020609040205080304" pitchFamily="17" charset="-128"/>
                <a:ea typeface="ＭＳ 明朝" panose="02020609040205080304" pitchFamily="17" charset="-128"/>
              </a:rPr>
              <a:t>産学連携支援センター埼玉</a:t>
            </a:r>
            <a:endParaRPr lang="en-US" altLang="ja-JP" sz="1600" dirty="0">
              <a:solidFill>
                <a:schemeClr val="tx1"/>
              </a:solidFill>
              <a:latin typeface="ＭＳ 明朝" panose="02020609040205080304" pitchFamily="17" charset="-128"/>
              <a:ea typeface="ＭＳ 明朝" panose="02020609040205080304" pitchFamily="17" charset="-128"/>
            </a:endParaRPr>
          </a:p>
        </p:txBody>
      </p:sp>
      <p:sp>
        <p:nvSpPr>
          <p:cNvPr id="28" name="テキスト ボックス 27"/>
          <p:cNvSpPr txBox="1"/>
          <p:nvPr/>
        </p:nvSpPr>
        <p:spPr>
          <a:xfrm>
            <a:off x="301929" y="1179427"/>
            <a:ext cx="6285251" cy="461665"/>
          </a:xfrm>
          <a:prstGeom prst="rect">
            <a:avLst/>
          </a:prstGeom>
          <a:noFill/>
        </p:spPr>
        <p:txBody>
          <a:bodyPr wrap="square" rtlCol="0">
            <a:spAutoFit/>
          </a:bodyPr>
          <a:lstStyle/>
          <a:p>
            <a:r>
              <a:rPr lang="ja-JP" altLang="en-US" sz="1200" dirty="0">
                <a:latin typeface="ＭＳ 明朝" panose="02020609040205080304" pitchFamily="17" charset="-128"/>
                <a:ea typeface="ＭＳ 明朝" panose="02020609040205080304" pitchFamily="17" charset="-128"/>
                <a:cs typeface="Times New Roman" panose="02020603050405020304" pitchFamily="18" charset="0"/>
              </a:rPr>
              <a:t>２０２２年８</a:t>
            </a:r>
            <a:r>
              <a:rPr lang="en-US" altLang="ja-JP" sz="12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200">
                <a:latin typeface="ＭＳ 明朝" panose="02020609040205080304" pitchFamily="17" charset="-128"/>
                <a:ea typeface="ＭＳ 明朝" panose="02020609040205080304" pitchFamily="17" charset="-128"/>
                <a:cs typeface="Times New Roman" panose="02020603050405020304" pitchFamily="18" charset="0"/>
              </a:rPr>
              <a:t>月２２</a:t>
            </a:r>
            <a:r>
              <a:rPr kumimoji="1" lang="ja-JP" altLang="en-US" sz="1200" i="0" u="none" strike="noStrike" kern="1200" cap="none" spc="0" normalizeH="0" baseline="0" noProof="0">
                <a:ln>
                  <a:noFill/>
                </a:ln>
                <a:solidFill>
                  <a:srgbClr val="000000"/>
                </a:solidFill>
                <a:effectLst/>
                <a:uLnTx/>
                <a:uFillTx/>
                <a:latin typeface="ＭＳ 明朝" panose="02020609040205080304" pitchFamily="17" charset="-128"/>
                <a:ea typeface="ＭＳ 明朝" panose="02020609040205080304" pitchFamily="17" charset="-128"/>
                <a:cs typeface="Times New Roman" panose="02020603050405020304" pitchFamily="18" charset="0"/>
              </a:rPr>
              <a:t>日</a:t>
            </a:r>
            <a:r>
              <a:rPr kumimoji="1" lang="ja-JP" altLang="en-US" sz="120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Times New Roman" panose="02020603050405020304" pitchFamily="18" charset="0"/>
              </a:rPr>
              <a:t>（月）～８月３１日（水）１０日間視聴できます</a:t>
            </a:r>
            <a:endParaRPr kumimoji="1" lang="en-US" altLang="ja-JP" sz="120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a:p>
            <a:r>
              <a:rPr lang="en-US" altLang="ja-JP" sz="12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Y</a:t>
            </a:r>
            <a:r>
              <a:rPr lang="ja-JP" altLang="en-US" sz="12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ｏｕ</a:t>
            </a:r>
            <a:r>
              <a:rPr lang="en-US" altLang="ja-JP" sz="12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T</a:t>
            </a:r>
            <a:r>
              <a:rPr lang="ja-JP" altLang="en-US" sz="12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ｕｂｅを活用し視聴申込をされた方へ限定配信します</a:t>
            </a:r>
            <a:r>
              <a:rPr lang="ja-JP" altLang="en-US" sz="1200" dirty="0">
                <a:solidFill>
                  <a:srgbClr val="FF0000"/>
                </a:solidFill>
                <a:latin typeface="ＭＳ 明朝" panose="02020609040205080304" pitchFamily="17" charset="-128"/>
                <a:ea typeface="ＭＳ 明朝" panose="02020609040205080304" pitchFamily="17" charset="-128"/>
                <a:cs typeface="Times New Roman" panose="02020603050405020304" pitchFamily="18" charset="0"/>
              </a:rPr>
              <a:t> </a:t>
            </a:r>
            <a:endParaRPr lang="en-US" altLang="ja-JP" sz="12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32" name="Text Box 1036">
            <a:extLst>
              <a:ext uri="{FF2B5EF4-FFF2-40B4-BE49-F238E27FC236}">
                <a16:creationId xmlns:a16="http://schemas.microsoft.com/office/drawing/2014/main" id="{CDA90ACA-196C-4F9D-8E32-E3CE225AD25C}"/>
              </a:ext>
            </a:extLst>
          </p:cNvPr>
          <p:cNvSpPr txBox="1">
            <a:spLocks noChangeArrowheads="1"/>
          </p:cNvSpPr>
          <p:nvPr/>
        </p:nvSpPr>
        <p:spPr bwMode="auto">
          <a:xfrm>
            <a:off x="116833" y="2348693"/>
            <a:ext cx="6710056" cy="773929"/>
          </a:xfrm>
          <a:prstGeom prst="rect">
            <a:avLst/>
          </a:prstGeom>
          <a:solidFill>
            <a:srgbClr val="FFFFCC"/>
          </a:solidFill>
          <a:ln>
            <a:noFill/>
          </a:ln>
        </p:spPr>
        <p:txBody>
          <a:bodyPr wrap="square" lIns="80644" tIns="40322" rIns="80644" bIns="40322">
            <a:spAutoFit/>
          </a:bodyPr>
          <a:lstStyle>
            <a:lvl1pPr eaLnBrk="0" hangingPunct="0">
              <a:defRPr kumimoji="1" sz="800">
                <a:solidFill>
                  <a:schemeClr val="tx1"/>
                </a:solidFill>
                <a:latin typeface="Arial" charset="0"/>
                <a:ea typeface="ＭＳ Ｐゴシック" charset="-128"/>
              </a:defRPr>
            </a:lvl1pPr>
            <a:lvl2pPr marL="742950" indent="-285750" eaLnBrk="0" hangingPunct="0">
              <a:defRPr kumimoji="1" sz="800">
                <a:solidFill>
                  <a:schemeClr val="tx1"/>
                </a:solidFill>
                <a:latin typeface="Arial" charset="0"/>
                <a:ea typeface="ＭＳ Ｐゴシック" charset="-128"/>
              </a:defRPr>
            </a:lvl2pPr>
            <a:lvl3pPr marL="1143000" indent="-228600" eaLnBrk="0" hangingPunct="0">
              <a:defRPr kumimoji="1" sz="800">
                <a:solidFill>
                  <a:schemeClr val="tx1"/>
                </a:solidFill>
                <a:latin typeface="Arial" charset="0"/>
                <a:ea typeface="ＭＳ Ｐゴシック" charset="-128"/>
              </a:defRPr>
            </a:lvl3pPr>
            <a:lvl4pPr marL="1600200" indent="-228600" eaLnBrk="0" hangingPunct="0">
              <a:defRPr kumimoji="1" sz="800">
                <a:solidFill>
                  <a:schemeClr val="tx1"/>
                </a:solidFill>
                <a:latin typeface="Arial" charset="0"/>
                <a:ea typeface="ＭＳ Ｐゴシック" charset="-128"/>
              </a:defRPr>
            </a:lvl4pPr>
            <a:lvl5pPr marL="2057400" indent="-228600" eaLnBrk="0" hangingPunct="0">
              <a:defRPr kumimoji="1" sz="8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8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8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8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800">
                <a:solidFill>
                  <a:schemeClr val="tx1"/>
                </a:solidFill>
                <a:latin typeface="Arial" charset="0"/>
                <a:ea typeface="ＭＳ Ｐゴシック" charset="-128"/>
              </a:defRPr>
            </a:lvl9pPr>
          </a:lstStyle>
          <a:p>
            <a:pPr eaLnBrk="1" hangingPunct="1">
              <a:defRPr/>
            </a:pPr>
            <a:r>
              <a:rPr lang="ja-JP" altLang="en-US" sz="1200" b="1" dirty="0">
                <a:latin typeface="BIZ UDPゴシック" panose="020B0400000000000000" pitchFamily="50" charset="-128"/>
                <a:ea typeface="BIZ UDPゴシック" panose="020B0400000000000000" pitchFamily="50" charset="-128"/>
              </a:rPr>
              <a:t>   </a:t>
            </a:r>
            <a:r>
              <a:rPr lang="ja-JP" altLang="en-US" sz="1100" dirty="0">
                <a:latin typeface="ＭＳ 明朝" panose="02020609040205080304" pitchFamily="17" charset="-128"/>
                <a:ea typeface="ＭＳ 明朝" panose="02020609040205080304" pitchFamily="17" charset="-128"/>
              </a:rPr>
              <a:t>産学連携支援センター埼玉では、大学・研究機関が有する先進的な研究・技術シーズと研究開発企業が連携し、新たな製品・技術を開発する取り組みとしてシーズ発表会を開催します。</a:t>
            </a:r>
            <a:endParaRPr lang="en-US" altLang="ja-JP" sz="1100" dirty="0">
              <a:latin typeface="ＭＳ 明朝" panose="02020609040205080304" pitchFamily="17" charset="-128"/>
              <a:ea typeface="ＭＳ 明朝" panose="02020609040205080304" pitchFamily="17" charset="-128"/>
            </a:endParaRPr>
          </a:p>
          <a:p>
            <a:pPr eaLnBrk="1" hangingPunct="1">
              <a:defRPr/>
            </a:pPr>
            <a:r>
              <a:rPr lang="en-US" altLang="ja-JP" sz="1100" dirty="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第２回シーズ発表会は、環境・新エネルギー領域で産業の実用化が見込める技術シーズを講演します。</a:t>
            </a:r>
            <a:endParaRPr lang="en-US" altLang="ja-JP" sz="1100" dirty="0">
              <a:latin typeface="ＭＳ 明朝" panose="02020609040205080304" pitchFamily="17" charset="-128"/>
              <a:ea typeface="ＭＳ 明朝" panose="02020609040205080304" pitchFamily="17" charset="-128"/>
            </a:endParaRPr>
          </a:p>
          <a:p>
            <a:pPr eaLnBrk="1" hangingPunct="1">
              <a:defRPr/>
            </a:pPr>
            <a:r>
              <a:rPr lang="ja-JP" altLang="en-US" sz="1100" dirty="0">
                <a:latin typeface="ＭＳ 明朝" panose="02020609040205080304" pitchFamily="17" charset="-128"/>
                <a:ea typeface="ＭＳ 明朝" panose="02020609040205080304" pitchFamily="17" charset="-128"/>
              </a:rPr>
              <a:t>大学・研究機関と連携し、貴社の製品・技術開発を推進したい企業の受講をお待ちしております。</a:t>
            </a:r>
            <a:endParaRPr lang="en-US" altLang="ja-JP" sz="1100" dirty="0">
              <a:latin typeface="ＭＳ 明朝" panose="02020609040205080304" pitchFamily="17" charset="-128"/>
              <a:ea typeface="ＭＳ 明朝" panose="02020609040205080304" pitchFamily="17" charset="-128"/>
            </a:endParaRPr>
          </a:p>
        </p:txBody>
      </p:sp>
      <p:sp>
        <p:nvSpPr>
          <p:cNvPr id="29" name="Text Box 1077">
            <a:extLst>
              <a:ext uri="{FF2B5EF4-FFF2-40B4-BE49-F238E27FC236}">
                <a16:creationId xmlns:a16="http://schemas.microsoft.com/office/drawing/2014/main" id="{7499DE9E-11AF-476C-B996-047848321222}"/>
              </a:ext>
            </a:extLst>
          </p:cNvPr>
          <p:cNvSpPr txBox="1">
            <a:spLocks noChangeArrowheads="1"/>
          </p:cNvSpPr>
          <p:nvPr/>
        </p:nvSpPr>
        <p:spPr bwMode="auto">
          <a:xfrm>
            <a:off x="270820" y="6395595"/>
            <a:ext cx="5415605" cy="1061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lIns="91434" tIns="45717" rIns="91434" bIns="45717">
            <a:spAutoFit/>
          </a:bodyPr>
          <a:lstStyle>
            <a:lvl1pPr>
              <a:defRPr kumimoji="1" sz="800">
                <a:solidFill>
                  <a:schemeClr val="tx1"/>
                </a:solidFill>
                <a:latin typeface="Arial" panose="020B0604020202020204" pitchFamily="34" charset="0"/>
                <a:ea typeface="ＭＳ Ｐゴシック" panose="020B0600070205080204" pitchFamily="50" charset="-128"/>
              </a:defRPr>
            </a:lvl1pPr>
            <a:lvl2pPr marL="777875" indent="-298450">
              <a:defRPr kumimoji="1" sz="800">
                <a:solidFill>
                  <a:schemeClr val="tx1"/>
                </a:solidFill>
                <a:latin typeface="Arial" panose="020B0604020202020204" pitchFamily="34" charset="0"/>
                <a:ea typeface="ＭＳ Ｐゴシック" panose="020B0600070205080204" pitchFamily="50" charset="-128"/>
              </a:defRPr>
            </a:lvl2pPr>
            <a:lvl3pPr marL="1196975" indent="-239713">
              <a:defRPr kumimoji="1" sz="800">
                <a:solidFill>
                  <a:schemeClr val="tx1"/>
                </a:solidFill>
                <a:latin typeface="Arial" panose="020B0604020202020204" pitchFamily="34" charset="0"/>
                <a:ea typeface="ＭＳ Ｐゴシック" panose="020B0600070205080204" pitchFamily="50" charset="-128"/>
              </a:defRPr>
            </a:lvl3pPr>
            <a:lvl4pPr marL="1676400" indent="-239713">
              <a:defRPr kumimoji="1" sz="800">
                <a:solidFill>
                  <a:schemeClr val="tx1"/>
                </a:solidFill>
                <a:latin typeface="Arial" panose="020B0604020202020204" pitchFamily="34" charset="0"/>
                <a:ea typeface="ＭＳ Ｐゴシック" panose="020B0600070205080204" pitchFamily="50" charset="-128"/>
              </a:defRPr>
            </a:lvl4pPr>
            <a:lvl5pPr marL="2155825" indent="-239713">
              <a:defRPr kumimoji="1" sz="800">
                <a:solidFill>
                  <a:schemeClr val="tx1"/>
                </a:solidFill>
                <a:latin typeface="Arial" panose="020B0604020202020204" pitchFamily="34" charset="0"/>
                <a:ea typeface="ＭＳ Ｐゴシック" panose="020B0600070205080204" pitchFamily="50" charset="-128"/>
              </a:defRPr>
            </a:lvl5pPr>
            <a:lvl6pPr marL="26130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6pPr>
            <a:lvl7pPr marL="30702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7pPr>
            <a:lvl8pPr marL="35274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8pPr>
            <a:lvl9pPr marL="3984625" indent="-239713" eaLnBrk="0" fontAlgn="base" hangingPunct="0">
              <a:spcBef>
                <a:spcPct val="0"/>
              </a:spcBef>
              <a:spcAft>
                <a:spcPct val="0"/>
              </a:spcAft>
              <a:defRPr kumimoji="1" sz="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900" dirty="0">
                <a:solidFill>
                  <a:srgbClr val="000000"/>
                </a:solidFill>
                <a:latin typeface="ＭＳ 明朝" panose="02020609040205080304" pitchFamily="17" charset="-128"/>
                <a:ea typeface="ＭＳ 明朝" panose="02020609040205080304" pitchFamily="17" charset="-128"/>
              </a:rPr>
              <a:t>問合せ先  公益財団法人 埼玉県産業振興公社 </a:t>
            </a:r>
            <a:endParaRPr lang="en-US" altLang="ja-JP" sz="900" dirty="0">
              <a:solidFill>
                <a:srgbClr val="000000"/>
              </a:solidFill>
              <a:latin typeface="ＭＳ 明朝" panose="02020609040205080304" pitchFamily="17" charset="-128"/>
              <a:ea typeface="ＭＳ 明朝" panose="02020609040205080304" pitchFamily="17" charset="-128"/>
            </a:endParaRPr>
          </a:p>
          <a:p>
            <a:pPr eaLnBrk="1" hangingPunct="1">
              <a:spcBef>
                <a:spcPct val="50000"/>
              </a:spcBef>
            </a:pPr>
            <a:r>
              <a:rPr lang="ja-JP" altLang="en-US" sz="900" dirty="0">
                <a:solidFill>
                  <a:srgbClr val="000000"/>
                </a:solidFill>
                <a:latin typeface="ＭＳ 明朝" panose="02020609040205080304" pitchFamily="17" charset="-128"/>
                <a:ea typeface="ＭＳ 明朝" panose="02020609040205080304" pitchFamily="17" charset="-128"/>
              </a:rPr>
              <a:t>　　　　　産学連携支援センター埼玉（産学・知財グループ　産学支援担当：高橋）</a:t>
            </a:r>
            <a:r>
              <a:rPr lang="en-US" altLang="ja-JP" sz="900" dirty="0">
                <a:solidFill>
                  <a:srgbClr val="000000"/>
                </a:solidFill>
                <a:latin typeface="ＭＳ 明朝" panose="02020609040205080304" pitchFamily="17" charset="-128"/>
                <a:ea typeface="ＭＳ 明朝" panose="02020609040205080304" pitchFamily="17" charset="-128"/>
              </a:rPr>
              <a:t>    </a:t>
            </a:r>
          </a:p>
          <a:p>
            <a:pPr eaLnBrk="1" hangingPunct="1">
              <a:spcBef>
                <a:spcPct val="50000"/>
              </a:spcBef>
            </a:pPr>
            <a:r>
              <a:rPr lang="en-US" altLang="ja-JP" sz="900" dirty="0">
                <a:solidFill>
                  <a:srgbClr val="000000"/>
                </a:solidFill>
                <a:latin typeface="ＭＳ 明朝" panose="02020609040205080304" pitchFamily="17" charset="-128"/>
                <a:ea typeface="ＭＳ 明朝" panose="02020609040205080304" pitchFamily="17" charset="-128"/>
              </a:rPr>
              <a:t>          </a:t>
            </a:r>
            <a:r>
              <a:rPr lang="ja-JP" altLang="en-US" sz="900" dirty="0">
                <a:solidFill>
                  <a:srgbClr val="000000"/>
                </a:solidFill>
                <a:latin typeface="ＭＳ 明朝" panose="02020609040205080304" pitchFamily="17" charset="-128"/>
                <a:ea typeface="ＭＳ 明朝" panose="02020609040205080304" pitchFamily="17" charset="-128"/>
              </a:rPr>
              <a:t>さいたま市中央区上落合２－３－２ </a:t>
            </a:r>
            <a:endParaRPr lang="en-US" altLang="ja-JP" sz="900" dirty="0">
              <a:solidFill>
                <a:srgbClr val="000000"/>
              </a:solidFill>
              <a:latin typeface="ＭＳ 明朝" panose="02020609040205080304" pitchFamily="17" charset="-128"/>
              <a:ea typeface="ＭＳ 明朝" panose="02020609040205080304" pitchFamily="17" charset="-128"/>
            </a:endParaRPr>
          </a:p>
          <a:p>
            <a:pPr eaLnBrk="1" hangingPunct="1">
              <a:spcBef>
                <a:spcPct val="50000"/>
              </a:spcBef>
            </a:pPr>
            <a:r>
              <a:rPr lang="ja-JP" altLang="en-US" sz="900" dirty="0">
                <a:solidFill>
                  <a:srgbClr val="000000"/>
                </a:solidFill>
                <a:latin typeface="ＭＳ 明朝" panose="02020609040205080304" pitchFamily="17" charset="-128"/>
                <a:ea typeface="ＭＳ 明朝" panose="02020609040205080304" pitchFamily="17" charset="-128"/>
              </a:rPr>
              <a:t>　　　　　ＴＥＬ ０４８－８５７－３９０１　Ｅ－ｍａｉｌ　</a:t>
            </a:r>
            <a:r>
              <a:rPr lang="en-US" altLang="ja-JP" sz="900" dirty="0">
                <a:solidFill>
                  <a:srgbClr val="000000"/>
                </a:solidFill>
                <a:latin typeface="ＭＳ 明朝" panose="02020609040205080304" pitchFamily="17" charset="-128"/>
                <a:ea typeface="ＭＳ 明朝" panose="02020609040205080304" pitchFamily="17" charset="-128"/>
              </a:rPr>
              <a:t>sangaku@saitama-j.or.jp</a:t>
            </a:r>
            <a:r>
              <a:rPr lang="en-US" altLang="ja-JP" sz="900" dirty="0">
                <a:solidFill>
                  <a:srgbClr val="000066"/>
                </a:solidFill>
                <a:latin typeface="ＭＳ 明朝" panose="02020609040205080304" pitchFamily="17" charset="-128"/>
                <a:ea typeface="ＭＳ 明朝" panose="02020609040205080304" pitchFamily="17" charset="-128"/>
              </a:rPr>
              <a:t>　　　</a:t>
            </a:r>
          </a:p>
          <a:p>
            <a:pPr eaLnBrk="1" hangingPunct="1">
              <a:spcBef>
                <a:spcPct val="50000"/>
              </a:spcBef>
            </a:pPr>
            <a:r>
              <a:rPr lang="ja-JP" altLang="en-US" sz="900" dirty="0">
                <a:solidFill>
                  <a:schemeClr val="accent4"/>
                </a:solidFill>
                <a:latin typeface="ＭＳ 明朝" panose="02020609040205080304" pitchFamily="17" charset="-128"/>
                <a:ea typeface="ＭＳ 明朝" panose="02020609040205080304" pitchFamily="17" charset="-128"/>
              </a:rPr>
              <a:t>申込は、下記に記載しメールでお送り頂くか、右の</a:t>
            </a:r>
            <a:r>
              <a:rPr lang="en-US" altLang="ja-JP" sz="900" dirty="0">
                <a:solidFill>
                  <a:schemeClr val="accent4"/>
                </a:solidFill>
                <a:latin typeface="ＭＳ 明朝" panose="02020609040205080304" pitchFamily="17" charset="-128"/>
                <a:ea typeface="ＭＳ 明朝" panose="02020609040205080304" pitchFamily="17" charset="-128"/>
              </a:rPr>
              <a:t>QR</a:t>
            </a:r>
            <a:r>
              <a:rPr lang="ja-JP" altLang="en-US" sz="900" dirty="0">
                <a:solidFill>
                  <a:schemeClr val="accent4"/>
                </a:solidFill>
                <a:latin typeface="ＭＳ 明朝" panose="02020609040205080304" pitchFamily="17" charset="-128"/>
                <a:ea typeface="ＭＳ 明朝" panose="02020609040205080304" pitchFamily="17" charset="-128"/>
              </a:rPr>
              <a:t>コードから申込をお願いします　　⇒</a:t>
            </a:r>
            <a:endParaRPr lang="en-US" altLang="ja-JP" sz="900" dirty="0">
              <a:solidFill>
                <a:schemeClr val="accent4"/>
              </a:solidFill>
              <a:latin typeface="ＭＳ 明朝" panose="02020609040205080304" pitchFamily="17" charset="-128"/>
              <a:ea typeface="ＭＳ 明朝" panose="02020609040205080304" pitchFamily="17" charset="-128"/>
            </a:endParaRPr>
          </a:p>
        </p:txBody>
      </p:sp>
      <p:sp>
        <p:nvSpPr>
          <p:cNvPr id="30" name="テキスト ボックス 29"/>
          <p:cNvSpPr txBox="1"/>
          <p:nvPr/>
        </p:nvSpPr>
        <p:spPr>
          <a:xfrm>
            <a:off x="116833" y="457540"/>
            <a:ext cx="6458370" cy="707886"/>
          </a:xfrm>
          <a:prstGeom prst="rect">
            <a:avLst/>
          </a:prstGeom>
          <a:solidFill>
            <a:srgbClr val="FFFFCC"/>
          </a:solidFill>
        </p:spPr>
        <p:txBody>
          <a:bodyPr wrap="square" rtlCol="0">
            <a:spAutoFit/>
          </a:bodyPr>
          <a:lstStyle/>
          <a:p>
            <a:r>
              <a:rPr lang="ja-JP" altLang="en-US" sz="2000" b="1" dirty="0">
                <a:effectLst>
                  <a:outerShdw blurRad="38100" dist="38100" dir="2700000" algn="tl">
                    <a:srgbClr val="C0C0C0"/>
                  </a:outerShdw>
                </a:effectLst>
                <a:latin typeface="BIZ UDPゴシック" panose="020B0400000000000000" pitchFamily="50" charset="-128"/>
                <a:ea typeface="BIZ UDPゴシック" panose="020B0400000000000000" pitchFamily="50" charset="-128"/>
              </a:rPr>
              <a:t>　　　　</a:t>
            </a:r>
            <a:r>
              <a:rPr lang="ja-JP" altLang="en-US" sz="2000" dirty="0">
                <a:latin typeface="ＭＳ 明朝" panose="02020609040205080304" pitchFamily="17" charset="-128"/>
                <a:ea typeface="ＭＳ 明朝" panose="02020609040205080304" pitchFamily="17" charset="-128"/>
              </a:rPr>
              <a:t>令和４年度第２回産学連携技術シーズ発表会</a:t>
            </a:r>
            <a:endParaRPr lang="en-US" altLang="ja-JP" sz="2000" dirty="0">
              <a:latin typeface="ＭＳ 明朝" panose="02020609040205080304" pitchFamily="17" charset="-128"/>
              <a:ea typeface="ＭＳ 明朝" panose="02020609040205080304" pitchFamily="17" charset="-128"/>
            </a:endParaRPr>
          </a:p>
          <a:p>
            <a:r>
              <a:rPr lang="ja-JP" altLang="en-US" sz="2000" dirty="0">
                <a:latin typeface="ＭＳ 明朝" panose="02020609040205080304" pitchFamily="17" charset="-128"/>
                <a:ea typeface="ＭＳ 明朝" panose="02020609040205080304" pitchFamily="17" charset="-128"/>
              </a:rPr>
              <a:t>　　　　　</a:t>
            </a:r>
            <a:r>
              <a:rPr lang="en-US" altLang="ja-JP" sz="2000" dirty="0">
                <a:latin typeface="ＭＳ 明朝" panose="02020609040205080304" pitchFamily="17" charset="-128"/>
                <a:ea typeface="ＭＳ 明朝" panose="02020609040205080304" pitchFamily="17" charset="-128"/>
              </a:rPr>
              <a:t>【</a:t>
            </a:r>
            <a:r>
              <a:rPr lang="ja-JP" altLang="en-US" sz="2000" dirty="0">
                <a:latin typeface="ＭＳ 明朝" panose="02020609040205080304" pitchFamily="17" charset="-128"/>
                <a:ea typeface="ＭＳ 明朝" panose="02020609040205080304" pitchFamily="17" charset="-128"/>
              </a:rPr>
              <a:t>環境・新エネルギー領域</a:t>
            </a:r>
            <a:r>
              <a:rPr lang="en-US" altLang="ja-JP" sz="2000" dirty="0">
                <a:latin typeface="ＭＳ 明朝" panose="02020609040205080304" pitchFamily="17" charset="-128"/>
                <a:ea typeface="ＭＳ 明朝" panose="02020609040205080304" pitchFamily="17" charset="-128"/>
              </a:rPr>
              <a:t>】</a:t>
            </a:r>
            <a:endParaRPr lang="ja-JP" altLang="en-US" sz="2000" dirty="0">
              <a:latin typeface="ＭＳ 明朝" panose="02020609040205080304" pitchFamily="17" charset="-128"/>
              <a:ea typeface="ＭＳ 明朝" panose="02020609040205080304" pitchFamily="17" charset="-128"/>
            </a:endParaRPr>
          </a:p>
        </p:txBody>
      </p:sp>
      <p:graphicFrame>
        <p:nvGraphicFramePr>
          <p:cNvPr id="3" name="表 5">
            <a:extLst>
              <a:ext uri="{FF2B5EF4-FFF2-40B4-BE49-F238E27FC236}">
                <a16:creationId xmlns:a16="http://schemas.microsoft.com/office/drawing/2014/main" id="{504AE8AE-47A7-45A8-87AF-66D3C2785836}"/>
              </a:ext>
            </a:extLst>
          </p:cNvPr>
          <p:cNvGraphicFramePr>
            <a:graphicFrameLocks noGrp="1"/>
          </p:cNvGraphicFramePr>
          <p:nvPr>
            <p:extLst>
              <p:ext uri="{D42A27DB-BD31-4B8C-83A1-F6EECF244321}">
                <p14:modId xmlns:p14="http://schemas.microsoft.com/office/powerpoint/2010/main" val="1873965332"/>
              </p:ext>
            </p:extLst>
          </p:nvPr>
        </p:nvGraphicFramePr>
        <p:xfrm>
          <a:off x="31110" y="3202583"/>
          <a:ext cx="6795779" cy="2810256"/>
        </p:xfrm>
        <a:graphic>
          <a:graphicData uri="http://schemas.openxmlformats.org/drawingml/2006/table">
            <a:tbl>
              <a:tblPr firstRow="1" bandRow="1">
                <a:tableStyleId>{5C22544A-7EE6-4342-B048-85BDC9FD1C3A}</a:tableStyleId>
              </a:tblPr>
              <a:tblGrid>
                <a:gridCol w="674862">
                  <a:extLst>
                    <a:ext uri="{9D8B030D-6E8A-4147-A177-3AD203B41FA5}">
                      <a16:colId xmlns:a16="http://schemas.microsoft.com/office/drawing/2014/main" val="764862361"/>
                    </a:ext>
                  </a:extLst>
                </a:gridCol>
                <a:gridCol w="6120917">
                  <a:extLst>
                    <a:ext uri="{9D8B030D-6E8A-4147-A177-3AD203B41FA5}">
                      <a16:colId xmlns:a16="http://schemas.microsoft.com/office/drawing/2014/main" val="1809337598"/>
                    </a:ext>
                  </a:extLst>
                </a:gridCol>
              </a:tblGrid>
              <a:tr h="2335735">
                <a:tc>
                  <a:txBody>
                    <a:bodyPr/>
                    <a:lstStyle/>
                    <a:p>
                      <a:endParaRPr kumimoji="1" lang="en-US" altLang="ja-JP" sz="1400" dirty="0"/>
                    </a:p>
                    <a:p>
                      <a:endParaRPr kumimoji="1" lang="en-US" altLang="ja-JP" sz="1400" dirty="0"/>
                    </a:p>
                    <a:p>
                      <a:endParaRPr kumimoji="1" lang="en-US" altLang="ja-JP" sz="1400" dirty="0"/>
                    </a:p>
                    <a:p>
                      <a:pPr algn="ct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algn="ct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b="0" dirty="0">
                          <a:solidFill>
                            <a:schemeClr val="tx1"/>
                          </a:solidFill>
                          <a:latin typeface="ＭＳ 明朝" panose="02020609040205080304" pitchFamily="17" charset="-128"/>
                          <a:ea typeface="ＭＳ 明朝" panose="02020609040205080304" pitchFamily="17" charset="-128"/>
                        </a:rPr>
                        <a:t>講　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ＭＳ 明朝" panose="02020609040205080304" pitchFamily="17" charset="-128"/>
                          <a:ea typeface="ＭＳ 明朝" panose="02020609040205080304" pitchFamily="17" charset="-128"/>
                        </a:rPr>
                        <a:t>■講演は、各講演ごとに視聴できる形式です。講演時間は、各講演約</a:t>
                      </a:r>
                      <a:r>
                        <a:rPr lang="en-US" altLang="ja-JP" sz="1100" b="0" dirty="0">
                          <a:solidFill>
                            <a:schemeClr val="tx1"/>
                          </a:solidFill>
                          <a:latin typeface="ＭＳ 明朝" panose="02020609040205080304" pitchFamily="17" charset="-128"/>
                          <a:ea typeface="ＭＳ 明朝" panose="02020609040205080304" pitchFamily="17" charset="-128"/>
                        </a:rPr>
                        <a:t>20</a:t>
                      </a:r>
                      <a:r>
                        <a:rPr lang="ja-JP" altLang="en-US" sz="1100" b="0" dirty="0">
                          <a:solidFill>
                            <a:schemeClr val="tx1"/>
                          </a:solidFill>
                          <a:latin typeface="ＭＳ 明朝" panose="02020609040205080304" pitchFamily="17" charset="-128"/>
                          <a:ea typeface="ＭＳ 明朝" panose="02020609040205080304" pitchFamily="17" charset="-128"/>
                        </a:rPr>
                        <a:t>分となります。</a:t>
                      </a:r>
                      <a:endParaRPr lang="en-US" altLang="ja-JP" sz="1100" b="0" dirty="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ＭＳ 明朝" panose="02020609040205080304" pitchFamily="17" charset="-128"/>
                          <a:ea typeface="ＭＳ 明朝" panose="02020609040205080304" pitchFamily="17" charset="-128"/>
                        </a:rPr>
                        <a:t>講演１　温泉や太陽光パネル背面のような</a:t>
                      </a:r>
                      <a:r>
                        <a:rPr lang="en-US" altLang="ja-JP" sz="1100" b="0" dirty="0">
                          <a:solidFill>
                            <a:schemeClr val="tx1"/>
                          </a:solidFill>
                          <a:latin typeface="ＭＳ 明朝" panose="02020609040205080304" pitchFamily="17" charset="-128"/>
                          <a:ea typeface="ＭＳ 明朝" panose="02020609040205080304" pitchFamily="17" charset="-128"/>
                        </a:rPr>
                        <a:t>100</a:t>
                      </a:r>
                      <a:r>
                        <a:rPr lang="ja-JP" altLang="en-US" sz="1100" b="0" dirty="0">
                          <a:solidFill>
                            <a:schemeClr val="tx1"/>
                          </a:solidFill>
                          <a:latin typeface="ＭＳ 明朝" panose="02020609040205080304" pitchFamily="17" charset="-128"/>
                          <a:ea typeface="ＭＳ 明朝" panose="02020609040205080304" pitchFamily="17" charset="-128"/>
                        </a:rPr>
                        <a:t>℃廃熱から電気をつくる小形発電装置</a:t>
                      </a:r>
                      <a:endParaRPr kumimoji="1" lang="en-US" altLang="ja-JP" sz="11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ＭＳ 明朝" panose="02020609040205080304" pitchFamily="17" charset="-128"/>
                          <a:ea typeface="ＭＳ 明朝" panose="02020609040205080304" pitchFamily="17" charset="-128"/>
                        </a:rPr>
                        <a:t>講演２　非破壊・無侵襲なバイオスペックル光断層画像法</a:t>
                      </a:r>
                      <a:r>
                        <a:rPr lang="en-US" altLang="ja-JP" sz="1100" b="0" dirty="0">
                          <a:solidFill>
                            <a:schemeClr val="tx1"/>
                          </a:solidFill>
                          <a:latin typeface="ＭＳ 明朝" panose="02020609040205080304" pitchFamily="17" charset="-128"/>
                          <a:ea typeface="ＭＳ 明朝" panose="02020609040205080304" pitchFamily="17" charset="-128"/>
                        </a:rPr>
                        <a:t>(</a:t>
                      </a:r>
                      <a:r>
                        <a:rPr lang="en-US" altLang="ja-JP" sz="1100" b="0" dirty="0" err="1">
                          <a:solidFill>
                            <a:schemeClr val="tx1"/>
                          </a:solidFill>
                          <a:latin typeface="ＭＳ 明朝" panose="02020609040205080304" pitchFamily="17" charset="-128"/>
                          <a:ea typeface="ＭＳ 明朝" panose="02020609040205080304" pitchFamily="17" charset="-128"/>
                        </a:rPr>
                        <a:t>bOCT</a:t>
                      </a:r>
                      <a:r>
                        <a:rPr lang="en-US" altLang="ja-JP" sz="1100" b="0" dirty="0">
                          <a:solidFill>
                            <a:schemeClr val="tx1"/>
                          </a:solidFill>
                          <a:latin typeface="ＭＳ 明朝" panose="02020609040205080304" pitchFamily="17" charset="-128"/>
                          <a:ea typeface="ＭＳ 明朝" panose="02020609040205080304" pitchFamily="17" charset="-128"/>
                        </a:rPr>
                        <a:t>)</a:t>
                      </a:r>
                      <a:r>
                        <a:rPr lang="ja-JP" altLang="en-US" sz="1100" b="0" dirty="0">
                          <a:solidFill>
                            <a:schemeClr val="tx1"/>
                          </a:solidFill>
                          <a:latin typeface="ＭＳ 明朝" panose="02020609040205080304" pitchFamily="17" charset="-128"/>
                          <a:ea typeface="ＭＳ 明朝" panose="02020609040205080304" pitchFamily="17" charset="-128"/>
                        </a:rPr>
                        <a:t>による環境影響下の</a:t>
                      </a:r>
                      <a:endParaRPr lang="en-US" altLang="ja-JP" sz="1100" b="0" dirty="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ＭＳ 明朝" panose="02020609040205080304" pitchFamily="17" charset="-128"/>
                          <a:ea typeface="ＭＳ 明朝" panose="02020609040205080304" pitchFamily="17" charset="-128"/>
                        </a:rPr>
                        <a:t>　　　　生物・細胞活性評価法</a:t>
                      </a:r>
                      <a:endParaRPr kumimoji="1" lang="en-US" altLang="ja-JP" sz="11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ＭＳ 明朝" panose="02020609040205080304" pitchFamily="17" charset="-128"/>
                          <a:ea typeface="ＭＳ 明朝" panose="02020609040205080304" pitchFamily="17" charset="-128"/>
                        </a:rPr>
                        <a:t>講演３　水素輸送・貯蔵技術および利用システム技術開発</a:t>
                      </a:r>
                      <a:endParaRPr kumimoji="1" lang="en-US" altLang="ja-JP" sz="11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講演４　シリコン負極への不純物添加でリチウムイオン電池の蓄電容量を劇的に改善</a:t>
                      </a:r>
                      <a:endParaRPr kumimoji="1" lang="en-US" altLang="ja-JP" sz="11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講演５　自律型無人潜水機（</a:t>
                      </a:r>
                      <a:r>
                        <a:rPr kumimoji="1" lang="en-US" altLang="ja-JP" sz="1100" b="0" dirty="0">
                          <a:solidFill>
                            <a:schemeClr val="tx1"/>
                          </a:solidFill>
                          <a:latin typeface="ＭＳ 明朝" panose="02020609040205080304" pitchFamily="17" charset="-128"/>
                          <a:ea typeface="ＭＳ 明朝" panose="02020609040205080304" pitchFamily="17" charset="-128"/>
                        </a:rPr>
                        <a:t>AUV)</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講演６　空間伝送型無線電力伝送とエネルギーハーベスティング事例のご紹介</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講演７　再エネ普及と安定電力供給の両立を実現するパワエレ電源の利用</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講演８　どんな床でも正しく振動計測できる評価法と集合住宅等での足音や</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　　　　飛び跳ねによる騒音対策</a:t>
                      </a:r>
                      <a:endParaRPr kumimoji="1" lang="en-US" altLang="zh-TW" sz="1100" b="0" dirty="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講演９　無機材料で</a:t>
                      </a:r>
                      <a:r>
                        <a:rPr kumimoji="1" lang="en-US" altLang="ja-JP" sz="1100" b="0" dirty="0">
                          <a:solidFill>
                            <a:schemeClr val="tx1"/>
                          </a:solidFill>
                          <a:latin typeface="ＭＳ 明朝" panose="02020609040205080304" pitchFamily="17" charset="-128"/>
                          <a:ea typeface="ＭＳ 明朝" panose="02020609040205080304" pitchFamily="17" charset="-128"/>
                        </a:rPr>
                        <a:t>CO2</a:t>
                      </a:r>
                      <a:r>
                        <a:rPr kumimoji="1" lang="ja-JP" altLang="en-US" sz="1100" b="0" dirty="0">
                          <a:solidFill>
                            <a:schemeClr val="tx1"/>
                          </a:solidFill>
                          <a:latin typeface="ＭＳ 明朝" panose="02020609040205080304" pitchFamily="17" charset="-128"/>
                          <a:ea typeface="ＭＳ 明朝" panose="02020609040205080304" pitchFamily="17" charset="-128"/>
                        </a:rPr>
                        <a:t>の３</a:t>
                      </a:r>
                      <a:r>
                        <a:rPr kumimoji="1" lang="en-US" altLang="ja-JP" sz="1100" b="0" dirty="0">
                          <a:solidFill>
                            <a:schemeClr val="tx1"/>
                          </a:solidFill>
                          <a:latin typeface="ＭＳ 明朝" panose="02020609040205080304" pitchFamily="17" charset="-128"/>
                          <a:ea typeface="ＭＳ 明朝" panose="02020609040205080304" pitchFamily="17" charset="-128"/>
                        </a:rPr>
                        <a:t>R</a:t>
                      </a:r>
                      <a:r>
                        <a:rPr kumimoji="1" lang="ja-JP" altLang="en-US" sz="1100" b="0" dirty="0">
                          <a:solidFill>
                            <a:schemeClr val="tx1"/>
                          </a:solidFill>
                          <a:latin typeface="ＭＳ 明朝" panose="02020609040205080304" pitchFamily="17" charset="-128"/>
                          <a:ea typeface="ＭＳ 明朝" panose="02020609040205080304" pitchFamily="17" charset="-128"/>
                        </a:rPr>
                        <a:t>（削減・活用・循環）に貢献する</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　　　　～セメント材料の低温・短時間合成～</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講演</a:t>
                      </a:r>
                      <a:r>
                        <a:rPr kumimoji="1" lang="en-US" altLang="ja-JP" sz="1100" b="0" dirty="0">
                          <a:solidFill>
                            <a:schemeClr val="tx1"/>
                          </a:solidFill>
                          <a:latin typeface="ＭＳ 明朝" panose="02020609040205080304" pitchFamily="17" charset="-128"/>
                          <a:ea typeface="ＭＳ 明朝" panose="02020609040205080304" pitchFamily="17" charset="-128"/>
                        </a:rPr>
                        <a:t>10</a:t>
                      </a:r>
                      <a:r>
                        <a:rPr kumimoji="1" lang="ja-JP" altLang="en-US" sz="1100" b="0" dirty="0">
                          <a:solidFill>
                            <a:schemeClr val="tx1"/>
                          </a:solidFill>
                          <a:latin typeface="ＭＳ 明朝" panose="02020609040205080304" pitchFamily="17" charset="-128"/>
                          <a:ea typeface="ＭＳ 明朝" panose="02020609040205080304" pitchFamily="17" charset="-128"/>
                        </a:rPr>
                        <a:t>　中部電力が有する開放特許の紹介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986577857"/>
                  </a:ext>
                </a:extLst>
              </a:tr>
              <a:tr h="371856">
                <a:tc>
                  <a:txBody>
                    <a:bodyPr/>
                    <a:lstStyle/>
                    <a:p>
                      <a:pPr algn="ctr"/>
                      <a:r>
                        <a:rPr kumimoji="1" lang="ja-JP" altLang="en-US" sz="1200" dirty="0">
                          <a:solidFill>
                            <a:schemeClr val="tx1"/>
                          </a:solidFill>
                          <a:latin typeface="ＭＳ 明朝" panose="02020609040205080304" pitchFamily="17" charset="-128"/>
                          <a:ea typeface="ＭＳ 明朝" panose="02020609040205080304" pitchFamily="17" charset="-128"/>
                        </a:rPr>
                        <a:t>相談会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200" dirty="0">
                          <a:latin typeface="ＭＳ 明朝" panose="02020609040205080304" pitchFamily="17" charset="-128"/>
                          <a:ea typeface="ＭＳ 明朝" panose="02020609040205080304" pitchFamily="17" charset="-128"/>
                        </a:rPr>
                        <a:t>講演者との技術相談会（後日予約制にて実施予定）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42458398"/>
                  </a:ext>
                </a:extLst>
              </a:tr>
            </a:tbl>
          </a:graphicData>
        </a:graphic>
      </p:graphicFrame>
      <p:graphicFrame>
        <p:nvGraphicFramePr>
          <p:cNvPr id="4" name="表 4">
            <a:extLst>
              <a:ext uri="{FF2B5EF4-FFF2-40B4-BE49-F238E27FC236}">
                <a16:creationId xmlns:a16="http://schemas.microsoft.com/office/drawing/2014/main" id="{36ECDF8A-5A1A-418C-8372-F9566827A152}"/>
              </a:ext>
            </a:extLst>
          </p:cNvPr>
          <p:cNvGraphicFramePr>
            <a:graphicFrameLocks noGrp="1"/>
          </p:cNvGraphicFramePr>
          <p:nvPr>
            <p:extLst>
              <p:ext uri="{D42A27DB-BD31-4B8C-83A1-F6EECF244321}">
                <p14:modId xmlns:p14="http://schemas.microsoft.com/office/powerpoint/2010/main" val="4182690621"/>
              </p:ext>
            </p:extLst>
          </p:nvPr>
        </p:nvGraphicFramePr>
        <p:xfrm>
          <a:off x="31110" y="7667625"/>
          <a:ext cx="6795779" cy="2180662"/>
        </p:xfrm>
        <a:graphic>
          <a:graphicData uri="http://schemas.openxmlformats.org/drawingml/2006/table">
            <a:tbl>
              <a:tblPr firstRow="1" bandRow="1">
                <a:tableStyleId>{5C22544A-7EE6-4342-B048-85BDC9FD1C3A}</a:tableStyleId>
              </a:tblPr>
              <a:tblGrid>
                <a:gridCol w="799649">
                  <a:extLst>
                    <a:ext uri="{9D8B030D-6E8A-4147-A177-3AD203B41FA5}">
                      <a16:colId xmlns:a16="http://schemas.microsoft.com/office/drawing/2014/main" val="3664808791"/>
                    </a:ext>
                  </a:extLst>
                </a:gridCol>
                <a:gridCol w="1190287">
                  <a:extLst>
                    <a:ext uri="{9D8B030D-6E8A-4147-A177-3AD203B41FA5}">
                      <a16:colId xmlns:a16="http://schemas.microsoft.com/office/drawing/2014/main" val="1298497102"/>
                    </a:ext>
                  </a:extLst>
                </a:gridCol>
                <a:gridCol w="1623119">
                  <a:extLst>
                    <a:ext uri="{9D8B030D-6E8A-4147-A177-3AD203B41FA5}">
                      <a16:colId xmlns:a16="http://schemas.microsoft.com/office/drawing/2014/main" val="2445689646"/>
                    </a:ext>
                  </a:extLst>
                </a:gridCol>
                <a:gridCol w="946820">
                  <a:extLst>
                    <a:ext uri="{9D8B030D-6E8A-4147-A177-3AD203B41FA5}">
                      <a16:colId xmlns:a16="http://schemas.microsoft.com/office/drawing/2014/main" val="3512157419"/>
                    </a:ext>
                  </a:extLst>
                </a:gridCol>
                <a:gridCol w="2235904">
                  <a:extLst>
                    <a:ext uri="{9D8B030D-6E8A-4147-A177-3AD203B41FA5}">
                      <a16:colId xmlns:a16="http://schemas.microsoft.com/office/drawing/2014/main" val="3144791373"/>
                    </a:ext>
                  </a:extLst>
                </a:gridCol>
              </a:tblGrid>
              <a:tr h="310268">
                <a:tc gridSpan="5">
                  <a:txBody>
                    <a:bodyPr/>
                    <a:lstStyle/>
                    <a:p>
                      <a:pPr algn="ctr"/>
                      <a:r>
                        <a:rPr kumimoji="1" lang="ja-JP" altLang="en-US" sz="1200" b="0" dirty="0">
                          <a:solidFill>
                            <a:schemeClr val="tx1"/>
                          </a:solidFill>
                          <a:latin typeface="ＭＳ 明朝" panose="02020609040205080304" pitchFamily="17" charset="-128"/>
                          <a:ea typeface="ＭＳ 明朝" panose="02020609040205080304" pitchFamily="17" charset="-128"/>
                        </a:rPr>
                        <a:t>受　講　申　込　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l"/>
                      <a:endParaRPr kumimoji="1" lang="ja-JP" altLang="en-US" sz="1400"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80220647"/>
                  </a:ext>
                </a:extLst>
              </a:tr>
              <a:tr h="310268">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企業名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4">
                  <a:txBody>
                    <a:bodyPr/>
                    <a:lstStyle/>
                    <a:p>
                      <a:pPr algn="l"/>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691770370"/>
                  </a:ext>
                </a:extLst>
              </a:tr>
              <a:tr h="319054">
                <a:tc>
                  <a:txBody>
                    <a:bodyPr/>
                    <a:lstStyle/>
                    <a:p>
                      <a:pPr algn="l"/>
                      <a:r>
                        <a:rPr kumimoji="1" lang="ja-JP" altLang="en-US" sz="1200" dirty="0">
                          <a:latin typeface="ＭＳ 明朝" panose="02020609040205080304" pitchFamily="17" charset="-128"/>
                          <a:ea typeface="ＭＳ 明朝" panose="02020609040205080304" pitchFamily="17" charset="-128"/>
                        </a:rPr>
                        <a:t>住　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4">
                  <a:txBody>
                    <a:bodyPr/>
                    <a:lstStyle/>
                    <a:p>
                      <a:pPr algn="l"/>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784563935"/>
                  </a:ext>
                </a:extLst>
              </a:tr>
              <a:tr h="310268">
                <a:tc rowSpan="2">
                  <a:txBody>
                    <a:bodyPr/>
                    <a:lstStyle/>
                    <a:p>
                      <a:pPr algn="l"/>
                      <a:r>
                        <a:rPr kumimoji="1" lang="ja-JP" altLang="en-US" sz="1200" dirty="0">
                          <a:latin typeface="ＭＳ 明朝" panose="02020609040205080304" pitchFamily="17" charset="-128"/>
                          <a:ea typeface="ＭＳ 明朝" panose="02020609040205080304" pitchFamily="17" charset="-128"/>
                        </a:rPr>
                        <a:t>受講者１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1200" dirty="0">
                          <a:latin typeface="ＭＳ 明朝" panose="02020609040205080304" pitchFamily="17" charset="-128"/>
                          <a:ea typeface="ＭＳ 明朝" panose="02020609040205080304" pitchFamily="17" charset="-128"/>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1200" dirty="0">
                          <a:latin typeface="ＭＳ 明朝" panose="02020609040205080304" pitchFamily="17" charset="-128"/>
                          <a:ea typeface="ＭＳ 明朝" panose="02020609040205080304" pitchFamily="17" charset="-128"/>
                        </a:rPr>
                        <a:t>所属・役職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271375445"/>
                  </a:ext>
                </a:extLst>
              </a:tr>
              <a:tr h="310268">
                <a:tc v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tc>
                  <a:txBody>
                    <a:bodyPr/>
                    <a:lstStyle/>
                    <a:p>
                      <a:pPr algn="l"/>
                      <a:r>
                        <a:rPr kumimoji="1" lang="ja-JP" altLang="en-US" sz="1200" dirty="0">
                          <a:latin typeface="ＭＳ 明朝" panose="02020609040205080304" pitchFamily="17" charset="-128"/>
                          <a:ea typeface="ＭＳ 明朝" panose="02020609040205080304" pitchFamily="17" charset="-128"/>
                        </a:rPr>
                        <a:t>ＥーＭａｉｌ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3">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extLst>
                  <a:ext uri="{0D108BD9-81ED-4DB2-BD59-A6C34878D82A}">
                    <a16:rowId xmlns:a16="http://schemas.microsoft.com/office/drawing/2014/main" val="688648272"/>
                  </a:ext>
                </a:extLst>
              </a:tr>
              <a:tr h="310268">
                <a:tc rowSpan="2">
                  <a:txBody>
                    <a:bodyPr/>
                    <a:lstStyle/>
                    <a:p>
                      <a:pPr algn="l"/>
                      <a:r>
                        <a:rPr kumimoji="1" lang="ja-JP" altLang="en-US" sz="1200" dirty="0">
                          <a:latin typeface="ＭＳ 明朝" panose="02020609040205080304" pitchFamily="17" charset="-128"/>
                          <a:ea typeface="ＭＳ 明朝" panose="02020609040205080304" pitchFamily="17" charset="-128"/>
                        </a:rPr>
                        <a:t>受講者２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1200" dirty="0">
                          <a:latin typeface="ＭＳ 明朝" panose="02020609040205080304" pitchFamily="17" charset="-128"/>
                          <a:ea typeface="ＭＳ 明朝" panose="02020609040205080304" pitchFamily="17" charset="-128"/>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1200" dirty="0">
                          <a:latin typeface="ＭＳ 明朝" panose="02020609040205080304" pitchFamily="17" charset="-128"/>
                          <a:ea typeface="ＭＳ 明朝" panose="02020609040205080304" pitchFamily="17" charset="-128"/>
                        </a:rPr>
                        <a:t>所属・役職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9064125"/>
                  </a:ext>
                </a:extLst>
              </a:tr>
              <a:tr h="310268">
                <a:tc v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tc>
                  <a:txBody>
                    <a:bodyPr/>
                    <a:lstStyle/>
                    <a:p>
                      <a:pPr algn="l"/>
                      <a:r>
                        <a:rPr kumimoji="1" lang="ja-JP" altLang="en-US" sz="1200" dirty="0">
                          <a:latin typeface="ＭＳ 明朝" panose="02020609040205080304" pitchFamily="17" charset="-128"/>
                          <a:ea typeface="ＭＳ 明朝" panose="02020609040205080304" pitchFamily="17" charset="-128"/>
                        </a:rPr>
                        <a:t>ＥーＭａｉｌ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3">
                  <a:txBody>
                    <a:bodyPr/>
                    <a:lstStyle/>
                    <a:p>
                      <a:pPr algn="l"/>
                      <a:endParaRPr kumimoji="1" lang="ja-JP" altLang="en-US" sz="12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tc hMerge="1">
                  <a:txBody>
                    <a:bodyPr/>
                    <a:lstStyle/>
                    <a:p>
                      <a:pPr algn="l"/>
                      <a:endParaRPr kumimoji="1" lang="ja-JP" altLang="en-US" sz="1400" dirty="0">
                        <a:latin typeface="BIZ UDゴシック" panose="020B0400000000000000" pitchFamily="49" charset="-128"/>
                        <a:ea typeface="BIZ UDゴシック" panose="020B0400000000000000" pitchFamily="49" charset="-128"/>
                      </a:endParaRPr>
                    </a:p>
                  </a:txBody>
                  <a:tcPr>
                    <a:solidFill>
                      <a:schemeClr val="accent5">
                        <a:lumMod val="50000"/>
                      </a:schemeClr>
                    </a:solidFill>
                  </a:tcPr>
                </a:tc>
                <a:extLst>
                  <a:ext uri="{0D108BD9-81ED-4DB2-BD59-A6C34878D82A}">
                    <a16:rowId xmlns:a16="http://schemas.microsoft.com/office/drawing/2014/main" val="328917440"/>
                  </a:ext>
                </a:extLst>
              </a:tr>
            </a:tbl>
          </a:graphicData>
        </a:graphic>
      </p:graphicFrame>
      <p:sp>
        <p:nvSpPr>
          <p:cNvPr id="12" name="テキスト ボックス 11">
            <a:extLst>
              <a:ext uri="{FF2B5EF4-FFF2-40B4-BE49-F238E27FC236}">
                <a16:creationId xmlns:a16="http://schemas.microsoft.com/office/drawing/2014/main" id="{EA29ECB8-AEC7-5D74-8F4F-14133576626C}"/>
              </a:ext>
            </a:extLst>
          </p:cNvPr>
          <p:cNvSpPr txBox="1"/>
          <p:nvPr/>
        </p:nvSpPr>
        <p:spPr>
          <a:xfrm>
            <a:off x="270820" y="1603604"/>
            <a:ext cx="4916262" cy="769441"/>
          </a:xfrm>
          <a:prstGeom prst="rect">
            <a:avLst/>
          </a:prstGeom>
          <a:noFill/>
        </p:spPr>
        <p:txBody>
          <a:bodyPr wrap="square" rtlCol="0">
            <a:spAutoFit/>
          </a:bodyPr>
          <a:lstStyle/>
          <a:p>
            <a:r>
              <a:rPr lang="ja-JP" altLang="en-US" sz="1100" dirty="0">
                <a:latin typeface="ＭＳ 明朝" panose="02020609040205080304" pitchFamily="17" charset="-128"/>
                <a:ea typeface="ＭＳ 明朝" panose="02020609040205080304" pitchFamily="17" charset="-128"/>
              </a:rPr>
              <a:t>■参加費 　無　 料  </a:t>
            </a:r>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■定　員　 ６０名　</a:t>
            </a:r>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■受　講　 録画された講演を視聴頂きます。</a:t>
            </a:r>
            <a:endParaRPr lang="en-US" altLang="ja-JP" sz="1100" dirty="0">
              <a:latin typeface="ＭＳ 明朝" panose="02020609040205080304" pitchFamily="17" charset="-128"/>
              <a:ea typeface="ＭＳ 明朝" panose="02020609040205080304" pitchFamily="17" charset="-128"/>
            </a:endParaRPr>
          </a:p>
          <a:p>
            <a:r>
              <a:rPr lang="en-US" altLang="ja-JP" sz="1100" dirty="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受講申込をされた方へ聴講できる</a:t>
            </a:r>
            <a:r>
              <a:rPr lang="en-US" altLang="ja-JP" sz="1100" dirty="0">
                <a:latin typeface="ＭＳ 明朝" panose="02020609040205080304" pitchFamily="17" charset="-128"/>
                <a:ea typeface="ＭＳ 明朝" panose="02020609040205080304" pitchFamily="17" charset="-128"/>
              </a:rPr>
              <a:t>URL</a:t>
            </a:r>
            <a:r>
              <a:rPr lang="ja-JP" altLang="en-US" sz="1100" dirty="0">
                <a:latin typeface="ＭＳ 明朝" panose="02020609040205080304" pitchFamily="17" charset="-128"/>
                <a:ea typeface="ＭＳ 明朝" panose="02020609040205080304" pitchFamily="17" charset="-128"/>
              </a:rPr>
              <a:t>をお送りします</a:t>
            </a:r>
            <a:endParaRPr lang="en-US" altLang="ja-JP" sz="1100" dirty="0">
              <a:latin typeface="ＭＳ 明朝" panose="02020609040205080304" pitchFamily="17" charset="-128"/>
              <a:ea typeface="ＭＳ 明朝" panose="02020609040205080304" pitchFamily="17" charset="-128"/>
            </a:endParaRPr>
          </a:p>
        </p:txBody>
      </p:sp>
      <p:pic>
        <p:nvPicPr>
          <p:cNvPr id="5" name="図 4">
            <a:extLst>
              <a:ext uri="{FF2B5EF4-FFF2-40B4-BE49-F238E27FC236}">
                <a16:creationId xmlns:a16="http://schemas.microsoft.com/office/drawing/2014/main" id="{B1DDFC90-0BC7-10B3-D7D2-B2375DE05131}"/>
              </a:ext>
            </a:extLst>
          </p:cNvPr>
          <p:cNvPicPr>
            <a:picLocks noChangeAspect="1"/>
          </p:cNvPicPr>
          <p:nvPr/>
        </p:nvPicPr>
        <p:blipFill>
          <a:blip r:embed="rId2"/>
          <a:stretch>
            <a:fillRect/>
          </a:stretch>
        </p:blipFill>
        <p:spPr>
          <a:xfrm>
            <a:off x="5098117" y="6498560"/>
            <a:ext cx="1176616" cy="1063962"/>
          </a:xfrm>
          <a:prstGeom prst="rect">
            <a:avLst/>
          </a:prstGeom>
        </p:spPr>
      </p:pic>
    </p:spTree>
    <p:extLst>
      <p:ext uri="{BB962C8B-B14F-4D97-AF65-F5344CB8AC3E}">
        <p14:creationId xmlns:p14="http://schemas.microsoft.com/office/powerpoint/2010/main" val="289201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5">
            <a:extLst>
              <a:ext uri="{FF2B5EF4-FFF2-40B4-BE49-F238E27FC236}">
                <a16:creationId xmlns:a16="http://schemas.microsoft.com/office/drawing/2014/main" id="{EAA85109-9EFB-40FD-A851-4C0E5B59A65D}"/>
              </a:ext>
            </a:extLst>
          </p:cNvPr>
          <p:cNvGraphicFramePr>
            <a:graphicFrameLocks noGrp="1"/>
          </p:cNvGraphicFramePr>
          <p:nvPr>
            <p:extLst>
              <p:ext uri="{D42A27DB-BD31-4B8C-83A1-F6EECF244321}">
                <p14:modId xmlns:p14="http://schemas.microsoft.com/office/powerpoint/2010/main" val="454312306"/>
              </p:ext>
            </p:extLst>
          </p:nvPr>
        </p:nvGraphicFramePr>
        <p:xfrm>
          <a:off x="38497" y="80652"/>
          <a:ext cx="6819503" cy="9744696"/>
        </p:xfrm>
        <a:graphic>
          <a:graphicData uri="http://schemas.openxmlformats.org/drawingml/2006/table">
            <a:tbl>
              <a:tblPr firstRow="1" bandRow="1">
                <a:tableStyleId>{5C22544A-7EE6-4342-B048-85BDC9FD1C3A}</a:tableStyleId>
              </a:tblPr>
              <a:tblGrid>
                <a:gridCol w="6819503">
                  <a:extLst>
                    <a:ext uri="{9D8B030D-6E8A-4147-A177-3AD203B41FA5}">
                      <a16:colId xmlns:a16="http://schemas.microsoft.com/office/drawing/2014/main" val="4174785483"/>
                    </a:ext>
                  </a:extLst>
                </a:gridCol>
              </a:tblGrid>
              <a:tr h="10598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第１講演　</a:t>
                      </a:r>
                      <a:r>
                        <a:rPr lang="ja-JP" altLang="en-US" sz="800" b="1" dirty="0">
                          <a:solidFill>
                            <a:schemeClr val="tx1"/>
                          </a:solidFill>
                          <a:latin typeface="ＭＳ 明朝" panose="02020609040205080304" pitchFamily="17" charset="-128"/>
                          <a:ea typeface="ＭＳ 明朝" panose="02020609040205080304" pitchFamily="17" charset="-128"/>
                        </a:rPr>
                        <a:t>温泉や太陽光パネル背面のような</a:t>
                      </a:r>
                      <a:r>
                        <a:rPr lang="en-US" altLang="ja-JP" sz="800" b="1" dirty="0">
                          <a:solidFill>
                            <a:schemeClr val="tx1"/>
                          </a:solidFill>
                          <a:latin typeface="ＭＳ 明朝" panose="02020609040205080304" pitchFamily="17" charset="-128"/>
                          <a:ea typeface="ＭＳ 明朝" panose="02020609040205080304" pitchFamily="17" charset="-128"/>
                        </a:rPr>
                        <a:t>100</a:t>
                      </a:r>
                      <a:r>
                        <a:rPr lang="ja-JP" altLang="en-US" sz="800" b="1" dirty="0">
                          <a:solidFill>
                            <a:schemeClr val="tx1"/>
                          </a:solidFill>
                          <a:latin typeface="ＭＳ 明朝" panose="02020609040205080304" pitchFamily="17" charset="-128"/>
                          <a:ea typeface="ＭＳ 明朝" panose="02020609040205080304" pitchFamily="17" charset="-128"/>
                        </a:rPr>
                        <a:t>℃廃熱から電気をつくる小形発電装置</a:t>
                      </a:r>
                      <a:endParaRPr kumimoji="1" lang="en-US" altLang="ja-JP"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schemeClr val="tx1"/>
                          </a:solidFill>
                          <a:effectLst/>
                          <a:uLnTx/>
                          <a:uFillTx/>
                          <a:latin typeface="ＭＳ 明朝" panose="02020609040205080304" pitchFamily="17" charset="-128"/>
                          <a:ea typeface="ＭＳ 明朝" panose="02020609040205080304" pitchFamily="17" charset="-128"/>
                          <a:cs typeface="+mn-cs"/>
                        </a:rPr>
                        <a:t>　　　　　　　　　　　　　　　　　　　　　　　　　　　　　 　</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国士舘大学</a:t>
                      </a:r>
                      <a:r>
                        <a:rPr kumimoji="1" lang="ja-JP" altLang="en-US" sz="800" b="0" i="0" u="none" strike="noStrike" kern="1200" cap="none" spc="0" normalizeH="0" baseline="0" noProof="0">
                          <a:ln>
                            <a:noFill/>
                          </a:ln>
                          <a:solidFill>
                            <a:schemeClr val="tx1"/>
                          </a:solidFill>
                          <a:effectLst/>
                          <a:uLnTx/>
                          <a:uFillTx/>
                          <a:latin typeface="ＭＳ 明朝" panose="02020609040205080304" pitchFamily="17" charset="-128"/>
                          <a:ea typeface="ＭＳ 明朝" panose="02020609040205080304" pitchFamily="17" charset="-128"/>
                          <a:cs typeface="+mn-cs"/>
                        </a:rPr>
                        <a:t>理工学部機械工学系　　　　　　　 </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教　授　大髙　敏男　氏</a:t>
                      </a:r>
                      <a:r>
                        <a:rPr kumimoji="1" lang="ja-JP" altLang="en-US" sz="800" b="0" i="0" u="none" strike="noStrike" kern="1200" cap="none" spc="0" normalizeH="0" baseline="0" noProof="0" dirty="0">
                          <a:ln>
                            <a:noFill/>
                          </a:ln>
                          <a:solidFill>
                            <a:srgbClr val="FF0000"/>
                          </a:solidFill>
                          <a:effectLst/>
                          <a:uLnTx/>
                          <a:uFillTx/>
                          <a:latin typeface="ＭＳ 明朝" panose="02020609040205080304" pitchFamily="17" charset="-128"/>
                          <a:ea typeface="ＭＳ 明朝" panose="02020609040205080304" pitchFamily="17" charset="-128"/>
                          <a:cs typeface="+mn-cs"/>
                        </a:rPr>
                        <a:t>　</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kern="1200" dirty="0">
                          <a:solidFill>
                            <a:schemeClr val="tx1"/>
                          </a:solidFill>
                          <a:effectLst/>
                          <a:latin typeface="ＭＳ 明朝" panose="02020609040205080304" pitchFamily="17" charset="-128"/>
                          <a:ea typeface="ＭＳ 明朝" panose="02020609040205080304" pitchFamily="17" charset="-128"/>
                          <a:cs typeface="+mn-cs"/>
                        </a:rPr>
                        <a:t>本研究は、全く新しい低温廃熱回生によるメンテナンス不要な小形発電装置を具現化させるもので、工場廃熱、ソーラーパネル背面廃熱、温泉廃熱、エンジン廃熱といった、これまで回生利用が難しく、未利用で廃棄されていた</a:t>
                      </a:r>
                      <a:r>
                        <a:rPr kumimoji="1" lang="en-US" altLang="ja-JP" sz="800" b="0" kern="1200" dirty="0">
                          <a:solidFill>
                            <a:schemeClr val="tx1"/>
                          </a:solidFill>
                          <a:effectLst/>
                          <a:latin typeface="ＭＳ 明朝" panose="02020609040205080304" pitchFamily="17" charset="-128"/>
                          <a:ea typeface="ＭＳ 明朝" panose="02020609040205080304" pitchFamily="17" charset="-128"/>
                          <a:cs typeface="+mn-cs"/>
                        </a:rPr>
                        <a:t>100℃</a:t>
                      </a:r>
                      <a:r>
                        <a:rPr kumimoji="1" lang="ja-JP" altLang="en-US" sz="800" b="0" kern="1200" dirty="0">
                          <a:solidFill>
                            <a:schemeClr val="tx1"/>
                          </a:solidFill>
                          <a:effectLst/>
                          <a:latin typeface="ＭＳ 明朝" panose="02020609040205080304" pitchFamily="17" charset="-128"/>
                          <a:ea typeface="ＭＳ 明朝" panose="02020609040205080304" pitchFamily="17" charset="-128"/>
                          <a:cs typeface="+mn-cs"/>
                        </a:rPr>
                        <a:t>程度の熱エネルギーから</a:t>
                      </a:r>
                      <a:r>
                        <a:rPr kumimoji="1" lang="en-US" altLang="ja-JP" sz="800" b="0" kern="1200" dirty="0">
                          <a:solidFill>
                            <a:schemeClr val="tx1"/>
                          </a:solidFill>
                          <a:effectLst/>
                          <a:latin typeface="ＭＳ 明朝" panose="02020609040205080304" pitchFamily="17" charset="-128"/>
                          <a:ea typeface="ＭＳ 明朝" panose="02020609040205080304" pitchFamily="17" charset="-128"/>
                          <a:cs typeface="+mn-cs"/>
                        </a:rPr>
                        <a:t>300W</a:t>
                      </a:r>
                      <a:r>
                        <a:rPr kumimoji="1" lang="ja-JP" altLang="en-US" sz="800" b="0" kern="1200" dirty="0">
                          <a:solidFill>
                            <a:schemeClr val="tx1"/>
                          </a:solidFill>
                          <a:effectLst/>
                          <a:latin typeface="ＭＳ 明朝" panose="02020609040205080304" pitchFamily="17" charset="-128"/>
                          <a:ea typeface="ＭＳ 明朝" panose="02020609040205080304" pitchFamily="17" charset="-128"/>
                          <a:cs typeface="+mn-cs"/>
                        </a:rPr>
                        <a:t>～</a:t>
                      </a:r>
                      <a:r>
                        <a:rPr kumimoji="1" lang="en-US" altLang="ja-JP" sz="800" b="0" kern="1200" dirty="0">
                          <a:solidFill>
                            <a:schemeClr val="tx1"/>
                          </a:solidFill>
                          <a:effectLst/>
                          <a:latin typeface="ＭＳ 明朝" panose="02020609040205080304" pitchFamily="17" charset="-128"/>
                          <a:ea typeface="ＭＳ 明朝" panose="02020609040205080304" pitchFamily="17" charset="-128"/>
                          <a:cs typeface="+mn-cs"/>
                        </a:rPr>
                        <a:t>500W</a:t>
                      </a:r>
                      <a:r>
                        <a:rPr kumimoji="1" lang="ja-JP" altLang="en-US" sz="800" b="0" kern="1200" dirty="0">
                          <a:solidFill>
                            <a:schemeClr val="tx1"/>
                          </a:solidFill>
                          <a:effectLst/>
                          <a:latin typeface="ＭＳ 明朝" panose="02020609040205080304" pitchFamily="17" charset="-128"/>
                          <a:ea typeface="ＭＳ 明朝" panose="02020609040205080304" pitchFamily="17" charset="-128"/>
                          <a:cs typeface="+mn-cs"/>
                        </a:rPr>
                        <a:t>程度の電力を得る小形ランキンサイクル発電装置に関するものである。システムに搭載する膨張機は、良好な実機性能を得ており、有用なシステム構築が可能であることが明らかになっている。膨張機の始動をアシストすることが可能なビルトイン発電機とその制御について現在検討を進めている。</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適用分野</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省エネルギー技術、環境適合技術、熱サイクル技術　</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業界</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自動車、機械全般、冷凍・空調機、電動モーター</a:t>
                      </a:r>
                      <a:r>
                        <a:rPr kumimoji="1" lang="ja-JP" altLang="en-US" sz="800" b="0" i="0" u="none" strike="noStrike" kern="1200" cap="none" spc="0" normalizeH="0" baseline="0" noProof="0" dirty="0">
                          <a:ln>
                            <a:noFill/>
                          </a:ln>
                          <a:solidFill>
                            <a:srgbClr val="FF0000"/>
                          </a:solidFill>
                          <a:effectLst/>
                          <a:uLnTx/>
                          <a:uFillTx/>
                          <a:latin typeface="ＭＳ 明朝" panose="02020609040205080304" pitchFamily="17" charset="-128"/>
                          <a:ea typeface="ＭＳ 明朝" panose="02020609040205080304" pitchFamily="17" charset="-128"/>
                          <a:cs typeface="+mn-cs"/>
                        </a:rPr>
                        <a:t>　　　　　　</a:t>
                      </a:r>
                      <a:endPar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用途</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工場廃熱回生、ソーラーパネルとの組み合わせによるゼロエネルギー空調機、温泉廃熱回生、自動車エンジン廃熱回生，ほか</a:t>
                      </a:r>
                      <a:endPar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721436801"/>
                  </a:ext>
                </a:extLst>
              </a:tr>
              <a:tr h="809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第２講演　非破壊･無侵襲なﾊﾞｲｵｽﾍﾟｯｸﾙ光断層画像法による環境影響下の生物･細胞活性評価法　</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埼玉大学大学院理工学研究科数理電子情報部門　教　授　門野　博史　氏</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光断層画像法</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(OCT)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は今やほとんどの眼科に導入されている装置であるが、既存の</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OCT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装置では解剖学的な構造しか観察できない。これに対して我々は、</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OCT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信号に含まれるバイオスペックル信号を抽出することにより、組織・細胞の活性状態を可視化する技術を開発している。具体例として、近年顕在化しているマイクロプラスティックや工業廃水による土壌汚染の作物種子に対する活性状態の影響の</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3</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次元可視化をおこなっている。</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本技術は、汚染に耐性のある作物の創出や環境の評価に活用できる。　　　</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農業・環境・医療</a:t>
                      </a:r>
                      <a:r>
                        <a:rPr kumimoji="1" lang="ja-JP" altLang="en-US" sz="800" b="0" i="0" u="none" strike="noStrike" kern="1200" cap="none" spc="0" normalizeH="0" baseline="0" noProof="0" dirty="0">
                          <a:ln>
                            <a:noFill/>
                          </a:ln>
                          <a:solidFill>
                            <a:srgbClr val="FF0000"/>
                          </a:solidFill>
                          <a:effectLst/>
                          <a:uLnTx/>
                          <a:uFillTx/>
                          <a:latin typeface="ＭＳ 明朝" panose="02020609040205080304" pitchFamily="17" charset="-128"/>
                          <a:ea typeface="ＭＳ 明朝" panose="02020609040205080304" pitchFamily="17" charset="-128"/>
                          <a:cs typeface="+mn-cs"/>
                        </a:rPr>
                        <a:t>　</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844942590"/>
                  </a:ext>
                </a:extLst>
              </a:tr>
              <a:tr h="817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第３講演　水素輸送・貯蔵技術および利用システム技術開発　　　　　　　　　</a:t>
                      </a:r>
                      <a:r>
                        <a:rPr kumimoji="1" lang="ja-JP" altLang="en-US" sz="8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a:t>
                      </a:r>
                      <a:endParaRPr kumimoji="1" lang="en-US" altLang="ja-JP" sz="8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埼玉工業大学</a:t>
                      </a:r>
                      <a:r>
                        <a:rPr kumimoji="1" lang="zh-CN"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工学部機械工学科　教　授</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a:t>
                      </a:r>
                      <a:r>
                        <a:rPr kumimoji="1" lang="zh-CN"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高坂　祐顕</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氏</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新しい社会</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Society5.0</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では再生可能エネルギーを有効に利用した脱炭素化社会を構築するために次世代のエネルギー供給の方法として</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VPP(</a:t>
                      </a:r>
                      <a:r>
                        <a:rPr kumimoji="1" lang="en-US" altLang="ja-JP" sz="800" b="0" i="0" u="none" strike="noStrike" kern="1200" cap="none" spc="0" normalizeH="0" baseline="0" noProof="0" dirty="0" err="1">
                          <a:ln>
                            <a:noFill/>
                          </a:ln>
                          <a:solidFill>
                            <a:schemeClr val="tx1"/>
                          </a:solidFill>
                          <a:effectLst/>
                          <a:uLnTx/>
                          <a:uFillTx/>
                          <a:latin typeface="ＭＳ 明朝" panose="02020609040205080304" pitchFamily="17" charset="-128"/>
                          <a:ea typeface="ＭＳ 明朝" panose="02020609040205080304" pitchFamily="17" charset="-128"/>
                          <a:cs typeface="+mn-cs"/>
                        </a:rPr>
                        <a:t>Vir-tual</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power plant )</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が考えられており，主たる</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2</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次エネルギーとして水素エネルギーの社会実装が進められている．本研究室では，水素の貯蔵媒体である水素吸蔵合金に着目し，その水素吸蔵・放出時に発生する反応熱を利用した水素エネルギー利用機器や緊急時のエネルギー供給機器など，水素吸蔵合金の水素吸蔵・放出特性を利用した水素貯蔵・輸送技術および水素エネルギーの利用システム技術を開発している。</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適用分野・用途・業界</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各種</a:t>
                      </a:r>
                      <a:r>
                        <a:rPr kumimoji="1" lang="en-US" altLang="ja-JP" sz="800" b="0" i="0" u="none" strike="noStrike" kern="1200" cap="none" spc="0" normalizeH="0" baseline="0" noProof="0" dirty="0" err="1">
                          <a:ln>
                            <a:noFill/>
                          </a:ln>
                          <a:solidFill>
                            <a:srgbClr val="000000"/>
                          </a:solidFill>
                          <a:effectLst/>
                          <a:uLnTx/>
                          <a:uFillTx/>
                          <a:latin typeface="ＭＳ 明朝" panose="02020609040205080304" pitchFamily="17" charset="-128"/>
                          <a:ea typeface="ＭＳ 明朝" panose="02020609040205080304" pitchFamily="17" charset="-128"/>
                          <a:cs typeface="+mn-cs"/>
                        </a:rPr>
                        <a:t>Iot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機器・医療機器</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064529802"/>
                  </a:ext>
                </a:extLst>
              </a:tr>
              <a:tr h="8176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第４講演　</a:t>
                      </a:r>
                      <a:r>
                        <a:rPr kumimoji="1" lang="ja-JP" altLang="en-US" sz="800" b="1" dirty="0">
                          <a:solidFill>
                            <a:schemeClr val="tx1"/>
                          </a:solidFill>
                          <a:latin typeface="ＭＳ 明朝" panose="02020609040205080304" pitchFamily="17" charset="-128"/>
                          <a:ea typeface="ＭＳ 明朝" panose="02020609040205080304" pitchFamily="17" charset="-128"/>
                        </a:rPr>
                        <a:t>シリコン負極への不純物添加でリチウムイオン電池の蓄電容量を劇的に改善</a:t>
                      </a:r>
                      <a:endParaRPr kumimoji="1" lang="en-US" altLang="ja-JP"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東京電機大学工学部電気電子工学科</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教</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授</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佐藤　慶介</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氏</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シリコンナノ粒子へのナノデザイン加工（表面細孔の形成）と不純物添加の融合は、表面空隙の形成に加え、電気伝導性を付与できるため、エネルギー・電気化学分野における蓄電池の性能向上に直結する極めて重要な技術です。今回出展する不純物添加シリコンナノ多孔粒子は、細孔径制御による体積膨張の緩和ならびに不純物添加による電気伝導性の向上を可能にし、リチウムイオン二次電池の電力貯蔵容量を劇的に向上できます。</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適用分野・用途</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◆リチウムイオン二次電池の負極材</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62727019"/>
                  </a:ext>
                </a:extLst>
              </a:tr>
              <a:tr h="11809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第５講演　</a:t>
                      </a:r>
                      <a:r>
                        <a:rPr kumimoji="1" lang="ja-JP" altLang="en-US" sz="800" b="1" dirty="0">
                          <a:solidFill>
                            <a:schemeClr val="tx1"/>
                          </a:solidFill>
                          <a:latin typeface="ＭＳ 明朝" panose="02020609040205080304" pitchFamily="17" charset="-128"/>
                          <a:ea typeface="ＭＳ 明朝" panose="02020609040205080304" pitchFamily="17" charset="-128"/>
                        </a:rPr>
                        <a:t>自律型無人潜水機（</a:t>
                      </a:r>
                      <a:r>
                        <a:rPr kumimoji="1" lang="en-US" altLang="ja-JP" sz="800" b="1" dirty="0">
                          <a:solidFill>
                            <a:schemeClr val="tx1"/>
                          </a:solidFill>
                          <a:latin typeface="ＭＳ 明朝" panose="02020609040205080304" pitchFamily="17" charset="-128"/>
                          <a:ea typeface="ＭＳ 明朝" panose="02020609040205080304" pitchFamily="17" charset="-128"/>
                        </a:rPr>
                        <a:t>AUV)</a:t>
                      </a: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東京電機大学</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未来科学部ロボット・メカトロニクス学科　　准教授　藤川　太郎　氏</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本技術は、海洋資源調査のためのホバリング型</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AUV</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に着目。</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外殻（回転殻）と内部の駆動制御装置で構成されるシンプルな水密機構により，外殻を回転させることのみで沈降・浮上および水平移動が可能な小型</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AUV</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である。駆動部の外部露出がなく，カメラやセンサなど搭載する機器も防水処理が不要となる。潮流に乗って浮遊することで省エネで活動することができ，複数台を群制御する集団運用によって広域の調査も可能となる。</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適用分野・用途</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・海洋（潮流），河川調査，河川管理，プラスチックごみのトレース等＜浮遊移動での活動＞</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・深海探査＜内部密閉外殻による耐圧構造，群制御での集団運用＞　・海洋における情報中継基地</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共同研究者：工学部教授　鈴木</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剛</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氏，理工学部教授　田中</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慶太</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氏</a:t>
                      </a:r>
                      <a:endParaRPr kumimoji="1" lang="ja-JP" altLang="en-US" sz="8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32291296"/>
                  </a:ext>
                </a:extLst>
              </a:tr>
              <a:tr h="753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第６講演　空間伝送型無線電力伝送とエネルギーハーベスティング事例の紹介　　　　　　　　　　　　　　　　　　　　　　　　　</a:t>
                      </a:r>
                      <a:endParaRPr kumimoji="1" lang="en-US" altLang="ja-JP"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東洋大学</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理工学部電気電子情報工学科</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教</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授</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藤野　義之　氏</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電波方式における無線電力伝送の事例として</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2</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例紹介する。①空間伝送型無線電力伝送の制度の概要と実用化の状況、新たに制定された手続きの概要を紹介します。②レーダのエネルギーを利用するエネルギーハーベスティングを提案し、基本回路として</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10GHz</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用の整流回路に関して設計と基礎実験をおこない、</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70m</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の距離で</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0.5W</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の出力を確認することができた。　　</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適用分野・用途</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製造業・生産設備等</a:t>
                      </a:r>
                      <a:endParaRPr kumimoji="1" lang="ja-JP" altLang="en-US" sz="8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65153370"/>
                  </a:ext>
                </a:extLst>
              </a:tr>
              <a:tr h="8176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第７講演　再エネ普及と安定電力供給の両立を実現するパワエレ電源の利用　　　　　　　</a:t>
                      </a:r>
                      <a:endParaRPr kumimoji="1" lang="en-US" altLang="ja-JP"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東洋大学</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理工学部電気電子情報工学科</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准教授</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TW"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平瀬　祐子</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氏</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再生可能エネルギー</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再エネ</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は，一般的にパワーエレクトロニクス</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パワエレ</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機器経由で電力系統に連系されますが，このようなパワエレ電源は，従来の回転形の発電機とは発電機構が全く異なります。本研究室では、パワエレ電源が主力電源となる近未来を見据え，安定・高品質な電力供給のための新しい問題に対応すべく，回転形発電機の動特性を模擬する慣性インバータの開発や，最新の電力系統解析・制御技術を研究しています。</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適用分野・用途</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パワーエレクトロニクス・電力系統・再生可能エネルギー</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873110976"/>
                  </a:ext>
                </a:extLst>
              </a:tr>
              <a:tr h="1302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第８講演　どんな床でも正しく振動計測できる評価法と集合住宅等での足音や飛び跳ねによる騒音対策　　　　　　　　　　　　　　　　　　　　　　　　　　</a:t>
                      </a:r>
                      <a:endParaRPr kumimoji="1" lang="en-US" altLang="ja-JP"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日本大学</a:t>
                      </a:r>
                      <a:r>
                        <a:rPr kumimoji="1" lang="zh-CN"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理工学部　建築学科　教</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CN"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授</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zh-CN"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冨田　隆太</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氏</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住宅床がカーペット，畳，やわらかい床材の場合には，設置共振により，環境振動（トラックやバス等が通過すると床が揺れること）の計測が不可能であったが，カーペット，畳でも正確に計測できるようにすることを目的とした計測技術。生じさせてはいけないとされていた「設置共振」を逆に低域で発生されることで，正確な計測が実現できる。次に，マンション等の共同住宅で不満が最も多いのは，防音・遮音である。気になる音の種類は床衝撃音が最も多い。重量床衝撃源である，上階からの足音・子どもの飛び跳ねは，建設後の対策が不可能であった。防振を利用した</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BOX</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床構造や防振畳による防振技術により，床構造を変更せず，重量床衝撃音対策が可能となる。また，小規模保育所は，既存のビル内にコンバージョンとして設置されることも多いが，本技術を利用すれば，現状回復が可能な状態で，重量床衝撃音対策が実現できると考えられる。</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適用分野・用途</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環境振動の計測：カーペット，畳などの床上でも計測可能。やわらかい地盤，表面への応用も可能。床衝撃音の対策：マンション・保育所・テナント等、下階への騒音対策が必要な物件。新築物件、リフォーム等</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744680770"/>
                  </a:ext>
                </a:extLst>
              </a:tr>
              <a:tr h="93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第９講演　無機材料で</a:t>
                      </a:r>
                      <a:r>
                        <a:rPr kumimoji="1" lang="en-US" altLang="ja-JP"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CO2</a:t>
                      </a: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の３</a:t>
                      </a:r>
                      <a:r>
                        <a:rPr kumimoji="1" lang="en-US" altLang="ja-JP"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R</a:t>
                      </a: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（削減・活用・循環）に貢献する～セメント材料の低温・短時間合成～　　　　　　　  　　　　　　　　　　　　　　　　　</a:t>
                      </a:r>
                      <a:endParaRPr kumimoji="1" lang="en-US" altLang="ja-JP"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日本大学</a:t>
                      </a:r>
                      <a:r>
                        <a:rPr kumimoji="1" lang="zh-CN"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理工学部　物質応用化学科  教  授</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小嶋  芳行　氏</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シンプルな工夫で無機材料の製造時の</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CO2</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排出量を削減できないか、排出される</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CO2</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を付加価値の高い無機材料として活用・循環できないか。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当研究室は無機材料の研究を通じ、</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CO2</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の３</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R</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を目指しています。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一例として少量の添加剤を加えることによるセメント材料（</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β</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－Ｃ２Ｓ）の低温・短時間合成を紹介します。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化石燃料の使用量削減、</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CO2</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を排出削減に繋がるとともに、水和速度が速く、白色で付加価値の高い</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β</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－Ｃ２Ｓが得られます。</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適用分野・用途</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】CO2</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の循環、固定化、有効活用に関心のある企業様、無機材料の製造プロセスで発生する</a:t>
                      </a:r>
                      <a:r>
                        <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CO2</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の抑制に関心のある企業様</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744703530"/>
                  </a:ext>
                </a:extLst>
              </a:tr>
              <a:tr h="7118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第</a:t>
                      </a:r>
                      <a:r>
                        <a:rPr kumimoji="1" lang="en-US" altLang="ja-JP"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10</a:t>
                      </a:r>
                      <a:r>
                        <a:rPr kumimoji="1" lang="ja-JP" altLang="en-US" sz="800" b="1"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講演　中部電力が有する開放特許の紹介　</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中部電力株式会社技術開発本部技術企画室知財創造グループ</a:t>
                      </a:r>
                      <a:r>
                        <a:rPr kumimoji="1" lang="zh-CN"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  </a:t>
                      </a:r>
                      <a:r>
                        <a:rPr kumimoji="1" lang="ja-JP" altLang="en-US"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rPr>
                        <a:t>田村  英生　氏</a:t>
                      </a:r>
                      <a:endParaRPr kumimoji="1" lang="en-US" altLang="ja-JP" sz="800" b="0" i="0" u="none" strike="noStrike" kern="1200" cap="none" spc="0" normalizeH="0" baseline="0" noProof="0" dirty="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１　アスベストの無害化、資源化技術</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アスベスト処理のコストダウンによるゼロエミッション推進を目的として、国内で流通する３種のアスベストに適用可能な水熱処理によるア</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スベストの無害化、ゼオライト化技術を開発しました。　　　　　　　　　　　　　　</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適用分野・用途</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アスベストの資源としての有効活用</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２　光触媒による水素生産</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化石燃料に依存しない太陽光による水素生産技術の開発を目的として、比較的安価な酸化銅等を用いることで、高価な触媒（白金）を用いた</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　場合と同等の水素生産性を実現する、水とメタノールからの水素生産技術を開発しました。</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適用分野・用途</a:t>
                      </a:r>
                      <a:r>
                        <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a:t>
                      </a:r>
                      <a:r>
                        <a:rPr kumimoji="1" lang="ja-JP" altLang="en-US"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rPr>
                        <a:t>水とメタノールからの水素生産</a:t>
                      </a:r>
                      <a:endParaRPr kumimoji="1" lang="en-US" altLang="ja-JP" sz="800" b="0"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315026952"/>
                  </a:ext>
                </a:extLst>
              </a:tr>
            </a:tbl>
          </a:graphicData>
        </a:graphic>
      </p:graphicFrame>
    </p:spTree>
    <p:extLst>
      <p:ext uri="{BB962C8B-B14F-4D97-AF65-F5344CB8AC3E}">
        <p14:creationId xmlns:p14="http://schemas.microsoft.com/office/powerpoint/2010/main" val="3254167511"/>
      </p:ext>
    </p:extLst>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2D050"/>
        </a:solidFill>
        <a:ln w="9525" cap="flat" cmpd="sng" algn="ctr">
          <a:noFill/>
          <a:prstDash val="solid"/>
          <a:round/>
          <a:headEnd type="triangle" w="sm" len="sm"/>
          <a:tailEnd type="triangle" w="sm" len="sm"/>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1B7735"/>
        </a:solidFill>
        <a:ln w="9525" cap="flat" cmpd="sng" algn="ctr">
          <a:solidFill>
            <a:schemeClr val="tx1"/>
          </a:solidFill>
          <a:prstDash val="solid"/>
          <a:round/>
          <a:headEnd type="triangle" w="sm" len="sm"/>
          <a:tailEnd type="triangl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8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type="none" w="sm" len="sm"/>
          <a:tailEnd type="none" w="sm" len="sm"/>
        </a:ln>
      </a:spPr>
      <a:bodyPr wrap="square" lIns="0" tIns="45717" rIns="0" bIns="45717">
        <a:spAutoFit/>
      </a:bodyPr>
      <a:lstStyle>
        <a:defPPr>
          <a:spcBef>
            <a:spcPct val="50000"/>
          </a:spcBef>
          <a:defRPr sz="900" dirty="0"/>
        </a:defPPr>
      </a:lstStyle>
    </a:tx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13192</TotalTime>
  <Words>2324</Words>
  <Application>Microsoft Office PowerPoint</Application>
  <PresentationFormat>A4 210 x 297 mm</PresentationFormat>
  <Paragraphs>100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ＭＳ 明朝</vt:lpstr>
      <vt:lpstr>Arial</vt:lpstr>
      <vt:lpstr>Arial Black</vt:lpstr>
      <vt:lpstr>Wingdings</vt:lpstr>
      <vt:lpstr>Studio</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阿部 孝子</dc:creator>
  <cp:lastModifiedBy>高橋法幸</cp:lastModifiedBy>
  <cp:revision>1068</cp:revision>
  <cp:lastPrinted>2022-07-08T07:30:43Z</cp:lastPrinted>
  <dcterms:created xsi:type="dcterms:W3CDTF">2004-06-24T05:37:04Z</dcterms:created>
  <dcterms:modified xsi:type="dcterms:W3CDTF">2022-07-11T02:41:43Z</dcterms:modified>
</cp:coreProperties>
</file>