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0"/>
  </p:notesMasterIdLst>
  <p:sldIdLst>
    <p:sldId id="268" r:id="rId2"/>
    <p:sldId id="260" r:id="rId3"/>
    <p:sldId id="263" r:id="rId4"/>
    <p:sldId id="266" r:id="rId5"/>
    <p:sldId id="264" r:id="rId6"/>
    <p:sldId id="267" r:id="rId7"/>
    <p:sldId id="269" r:id="rId8"/>
    <p:sldId id="265" r:id="rId9"/>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2E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94" autoAdjust="0"/>
    <p:restoredTop sz="54378" autoAdjust="0"/>
  </p:normalViewPr>
  <p:slideViewPr>
    <p:cSldViewPr>
      <p:cViewPr varScale="1">
        <p:scale>
          <a:sx n="45" d="100"/>
          <a:sy n="45" d="100"/>
        </p:scale>
        <p:origin x="2587" y="38"/>
      </p:cViewPr>
      <p:guideLst>
        <p:guide orient="horz" pos="2160"/>
        <p:guide pos="3120"/>
      </p:guideLst>
    </p:cSldViewPr>
  </p:slid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644" y="-8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山崎 等" userId="3fb6cc361322d0d9" providerId="LiveId" clId="{EBD7DEA5-7759-45B8-AB34-094325A29B8B}"/>
    <pc:docChg chg="modSld">
      <pc:chgData name="山崎 等" userId="3fb6cc361322d0d9" providerId="LiveId" clId="{EBD7DEA5-7759-45B8-AB34-094325A29B8B}" dt="2022-07-07T04:56:50.600" v="17" actId="6549"/>
      <pc:docMkLst>
        <pc:docMk/>
      </pc:docMkLst>
      <pc:sldChg chg="modNotesTx">
        <pc:chgData name="山崎 等" userId="3fb6cc361322d0d9" providerId="LiveId" clId="{EBD7DEA5-7759-45B8-AB34-094325A29B8B}" dt="2022-07-07T04:56:50.600" v="17" actId="6549"/>
        <pc:sldMkLst>
          <pc:docMk/>
          <pc:sldMk cId="7092559" sldId="260"/>
        </pc:sldMkLst>
      </pc:sldChg>
      <pc:sldChg chg="modNotesTx">
        <pc:chgData name="山崎 等" userId="3fb6cc361322d0d9" providerId="LiveId" clId="{EBD7DEA5-7759-45B8-AB34-094325A29B8B}" dt="2022-07-07T04:56:28.881" v="0" actId="20577"/>
        <pc:sldMkLst>
          <pc:docMk/>
          <pc:sldMk cId="704515476" sldId="26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58BE3BE-0C5E-4523-A68E-7E95A6A2F04F}" type="datetimeFigureOut">
              <a:rPr kumimoji="1" lang="ja-JP" altLang="en-US" smtClean="0"/>
              <a:t>2022/7/7</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B18957C-EDCC-4B07-9418-2B3C416A61DB}" type="slidenum">
              <a:rPr kumimoji="1" lang="ja-JP" altLang="en-US" smtClean="0"/>
              <a:t>‹#›</a:t>
            </a:fld>
            <a:endParaRPr kumimoji="1" lang="ja-JP" altLang="en-US"/>
          </a:p>
        </p:txBody>
      </p:sp>
    </p:spTree>
    <p:extLst>
      <p:ext uri="{BB962C8B-B14F-4D97-AF65-F5344CB8AC3E}">
        <p14:creationId xmlns:p14="http://schemas.microsoft.com/office/powerpoint/2010/main" val="31961045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67296" y="4721187"/>
            <a:ext cx="5445760" cy="4472702"/>
          </a:xfrm>
        </p:spPr>
        <p:txBody>
          <a:bodyPr/>
          <a:lstStyle/>
          <a:p>
            <a:r>
              <a:rPr lang="ja-JP" altLang="en-US" dirty="0"/>
              <a:t>本日はお忙しいところ、ご参加いただき誠にありがとうございます。</a:t>
            </a:r>
          </a:p>
          <a:p>
            <a:r>
              <a:rPr lang="ja-JP" altLang="en-US" dirty="0"/>
              <a:t>これより、埼玉県産業振興公社主催、「令和</a:t>
            </a:r>
            <a:r>
              <a:rPr lang="en-US" altLang="ja-JP" dirty="0"/>
              <a:t>4</a:t>
            </a:r>
            <a:r>
              <a:rPr lang="ja-JP" altLang="en-US" dirty="0"/>
              <a:t>年度　専門家派遣事業説明」を開催させていただきます。</a:t>
            </a:r>
          </a:p>
          <a:p>
            <a:r>
              <a:rPr lang="ja-JP" altLang="en-US" dirty="0"/>
              <a:t>本説明は、令和４年４月から制度が一部刷新され、支援専門家の皆様にもぜひ協力していただき、事業を推進したく、開催するものです。</a:t>
            </a:r>
          </a:p>
          <a:p>
            <a:r>
              <a:rPr lang="ja-JP" altLang="en-US" dirty="0"/>
              <a:t>短い時間ではございますが、どうぞよろしくお願いします。</a:t>
            </a:r>
            <a:endParaRPr lang="en-US" altLang="ja-JP" dirty="0"/>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0</a:t>
            </a:fld>
            <a:endParaRPr kumimoji="1" lang="ja-JP" altLang="en-US"/>
          </a:p>
        </p:txBody>
      </p:sp>
    </p:spTree>
    <p:extLst>
      <p:ext uri="{BB962C8B-B14F-4D97-AF65-F5344CB8AC3E}">
        <p14:creationId xmlns:p14="http://schemas.microsoft.com/office/powerpoint/2010/main" val="91450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本日の次第となります。</a:t>
            </a:r>
            <a:endParaRPr kumimoji="1" lang="en-US" altLang="ja-JP" dirty="0"/>
          </a:p>
          <a:p>
            <a:r>
              <a:rPr kumimoji="1" lang="ja-JP" altLang="en-US"/>
              <a:t>今回は、</a:t>
            </a:r>
            <a:r>
              <a:rPr kumimoji="1" lang="ja-JP" altLang="en-US" dirty="0"/>
              <a:t>専門家派遣の制度の申請から支援、支援後のエビデンスなど</a:t>
            </a:r>
            <a:r>
              <a:rPr kumimoji="1" lang="en-US" altLang="ja-JP" dirty="0"/>
              <a:t>5</a:t>
            </a:r>
            <a:r>
              <a:rPr kumimoji="1" lang="ja-JP" altLang="en-US" dirty="0" err="1"/>
              <a:t>つの</a:t>
            </a:r>
            <a:r>
              <a:rPr kumimoji="1" lang="ja-JP" altLang="en-US" dirty="0"/>
              <a:t>パートに分けてご説明させていただきます。</a:t>
            </a:r>
            <a:endParaRPr kumimoji="1" lang="en-US" altLang="ja-JP" dirty="0"/>
          </a:p>
          <a:p>
            <a:r>
              <a:rPr kumimoji="1" lang="ja-JP" altLang="en-US" dirty="0"/>
              <a:t>時間的にはトータル５分を要します。</a:t>
            </a:r>
            <a:endParaRPr kumimoji="1" lang="en-US" altLang="ja-JP" dirty="0"/>
          </a:p>
          <a:p>
            <a:r>
              <a:rPr kumimoji="1" lang="ja-JP" altLang="en-US" dirty="0"/>
              <a:t>最後まで、どうぞよろしくお願いします。</a:t>
            </a: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1</a:t>
            </a:fld>
            <a:endParaRPr kumimoji="1" lang="ja-JP" altLang="en-US"/>
          </a:p>
        </p:txBody>
      </p:sp>
    </p:spTree>
    <p:extLst>
      <p:ext uri="{BB962C8B-B14F-4D97-AF65-F5344CB8AC3E}">
        <p14:creationId xmlns:p14="http://schemas.microsoft.com/office/powerpoint/2010/main" val="2082249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改正された専門家派遣制度について。</a:t>
            </a:r>
            <a:endParaRPr kumimoji="1" lang="en-US" altLang="ja-JP" dirty="0"/>
          </a:p>
          <a:p>
            <a:r>
              <a:rPr kumimoji="1" lang="ja-JP" altLang="en-US" dirty="0"/>
              <a:t>県内の中小企業様を対象に登録支援専門家を派遣します。</a:t>
            </a:r>
            <a:endParaRPr kumimoji="1" lang="en-US" altLang="ja-JP" dirty="0"/>
          </a:p>
          <a:p>
            <a:r>
              <a:rPr kumimoji="1" lang="ja-JP" altLang="en-US" dirty="0"/>
              <a:t>この制度は平成</a:t>
            </a:r>
            <a:r>
              <a:rPr kumimoji="1" lang="en-US" altLang="ja-JP" dirty="0"/>
              <a:t>1</a:t>
            </a:r>
            <a:r>
              <a:rPr kumimoji="1" lang="ja-JP" altLang="en-US" dirty="0"/>
              <a:t>２年度から開始され、専門家の皆様のご協力も有り、非常に満足度の高い支援策となっています。</a:t>
            </a:r>
            <a:endParaRPr kumimoji="1" lang="en-US" altLang="ja-JP" dirty="0"/>
          </a:p>
          <a:p>
            <a:r>
              <a:rPr kumimoji="1" lang="ja-JP" altLang="en-US" baseline="0" dirty="0">
                <a:solidFill>
                  <a:srgbClr val="FF0000"/>
                </a:solidFill>
              </a:rPr>
              <a:t>今回の</a:t>
            </a:r>
            <a:r>
              <a:rPr kumimoji="1" lang="ja-JP" altLang="en-US" dirty="0"/>
              <a:t>主な変更点としては、１回当たり２時間までとし、１日２回まで実施可能となりました。なお、支援回数は、年度内最大８回までとなっております。</a:t>
            </a:r>
          </a:p>
          <a:p>
            <a:r>
              <a:rPr kumimoji="1" lang="ja-JP" altLang="en-US" dirty="0"/>
              <a:t>また、</a:t>
            </a:r>
            <a:r>
              <a:rPr kumimoji="1" lang="ja-JP" altLang="en-US" dirty="0">
                <a:solidFill>
                  <a:srgbClr val="FF0000"/>
                </a:solidFill>
              </a:rPr>
              <a:t>効率的な支援の実現のため</a:t>
            </a:r>
            <a:r>
              <a:rPr kumimoji="1" lang="en-US" altLang="ja-JP" dirty="0">
                <a:solidFill>
                  <a:srgbClr val="FF0000"/>
                </a:solidFill>
              </a:rPr>
              <a:t>1</a:t>
            </a:r>
            <a:r>
              <a:rPr kumimoji="1" lang="ja-JP" altLang="en-US" dirty="0">
                <a:solidFill>
                  <a:srgbClr val="FF0000"/>
                </a:solidFill>
              </a:rPr>
              <a:t>回あたりの支援時間を短縮した</a:t>
            </a:r>
            <a:r>
              <a:rPr kumimoji="1" lang="ja-JP" altLang="en-US" dirty="0"/>
              <a:t>関係から、支援企業様の負担金は、１回当たり税込みで１０，０００円、専門家の</a:t>
            </a:r>
            <a:r>
              <a:rPr kumimoji="1" lang="ja-JP" altLang="en-US" dirty="0">
                <a:solidFill>
                  <a:srgbClr val="FF0000"/>
                </a:solidFill>
              </a:rPr>
              <a:t>皆様へ</a:t>
            </a:r>
            <a:r>
              <a:rPr kumimoji="1" lang="ja-JP" altLang="en-US" dirty="0"/>
              <a:t>の謝金は、</a:t>
            </a:r>
            <a:r>
              <a:rPr kumimoji="1" lang="ja-JP" altLang="en-US" dirty="0">
                <a:solidFill>
                  <a:srgbClr val="FF0000"/>
                </a:solidFill>
              </a:rPr>
              <a:t>支援企業様の負担金及び公社が負担する１０，０００円を合わせた</a:t>
            </a:r>
            <a:r>
              <a:rPr kumimoji="1" lang="ja-JP" altLang="en-US" dirty="0"/>
              <a:t>税込みで２０，０００円と変更になりました。</a:t>
            </a:r>
            <a:endParaRPr kumimoji="1" lang="en-US" altLang="ja-JP" dirty="0"/>
          </a:p>
          <a:p>
            <a:r>
              <a:rPr kumimoji="1" lang="ja-JP" altLang="en-US" dirty="0"/>
              <a:t>また</a:t>
            </a:r>
            <a:r>
              <a:rPr kumimoji="1" lang="ja-JP" altLang="en-US" dirty="0">
                <a:solidFill>
                  <a:srgbClr val="FF0000"/>
                </a:solidFill>
              </a:rPr>
              <a:t>今回の制度改正により、申請企業が登録された専門家の中から専門家を指名することができるようになりましたので、皆さんが支援を希望される企業様のニーズを掘り起こして指名を受ける</a:t>
            </a:r>
            <a:r>
              <a:rPr kumimoji="1" lang="ja-JP" altLang="en-US" dirty="0"/>
              <a:t>ことも可能となりました。ぜひ、ご利用促進のほどお願いします。</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2</a:t>
            </a:fld>
            <a:endParaRPr kumimoji="1" lang="ja-JP" altLang="en-US"/>
          </a:p>
        </p:txBody>
      </p:sp>
    </p:spTree>
    <p:extLst>
      <p:ext uri="{BB962C8B-B14F-4D97-AF65-F5344CB8AC3E}">
        <p14:creationId xmlns:p14="http://schemas.microsoft.com/office/powerpoint/2010/main" val="3904464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2</a:t>
            </a:r>
            <a:r>
              <a:rPr kumimoji="1" lang="ja-JP" altLang="en-US" sz="1200" kern="1200" dirty="0">
                <a:solidFill>
                  <a:schemeClr val="tx1"/>
                </a:solidFill>
                <a:latin typeface="+mn-lt"/>
                <a:ea typeface="+mn-ea"/>
                <a:cs typeface="+mn-cs"/>
              </a:rPr>
              <a:t>　専門家派遣開始までの手順について、ご説明します。</a:t>
            </a:r>
          </a:p>
          <a:p>
            <a:r>
              <a:rPr kumimoji="1" lang="ja-JP" altLang="en-US" sz="1200" kern="1200" dirty="0">
                <a:solidFill>
                  <a:schemeClr val="tx1"/>
                </a:solidFill>
                <a:latin typeface="+mn-lt"/>
                <a:ea typeface="+mn-ea"/>
                <a:cs typeface="+mn-cs"/>
              </a:rPr>
              <a:t>前ページで説明した内容で該当する案件が発生した際には、まず公社へ相談いただき、公社職員等による事前訪問ヒアリング、派遣審議を実施し、企業負担金の振り込み確認後、派遣開始となります。また、必要に応じて、職員等が同席したり、電話にて進捗状況を確認させていただきます。</a:t>
            </a:r>
          </a:p>
          <a:p>
            <a:r>
              <a:rPr kumimoji="1" lang="ja-JP" altLang="en-US" sz="1200" kern="1200" dirty="0">
                <a:solidFill>
                  <a:schemeClr val="tx1"/>
                </a:solidFill>
                <a:latin typeface="+mn-lt"/>
                <a:ea typeface="+mn-ea"/>
                <a:cs typeface="+mn-cs"/>
              </a:rPr>
              <a:t>事前訪問ヒアリングの際には、ぜひ、支援専門家の方もご同席いただけると幸いです。</a:t>
            </a:r>
          </a:p>
          <a:p>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3</a:t>
            </a:fld>
            <a:endParaRPr kumimoji="1" lang="ja-JP" altLang="en-US"/>
          </a:p>
        </p:txBody>
      </p:sp>
    </p:spTree>
    <p:extLst>
      <p:ext uri="{BB962C8B-B14F-4D97-AF65-F5344CB8AC3E}">
        <p14:creationId xmlns:p14="http://schemas.microsoft.com/office/powerpoint/2010/main" val="1806848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3</a:t>
            </a:r>
            <a:r>
              <a:rPr kumimoji="1" lang="ja-JP" altLang="en-US" sz="1200" kern="1200" dirty="0">
                <a:solidFill>
                  <a:schemeClr val="tx1"/>
                </a:solidFill>
                <a:latin typeface="+mn-lt"/>
                <a:ea typeface="+mn-ea"/>
                <a:cs typeface="+mn-cs"/>
              </a:rPr>
              <a:t>　支援専門家の支援内容についてです。</a:t>
            </a:r>
          </a:p>
          <a:p>
            <a:r>
              <a:rPr kumimoji="1" lang="ja-JP" altLang="en-US" sz="1200" kern="1200" dirty="0">
                <a:solidFill>
                  <a:schemeClr val="tx1"/>
                </a:solidFill>
                <a:latin typeface="+mn-lt"/>
                <a:ea typeface="+mn-ea"/>
                <a:cs typeface="+mn-cs"/>
              </a:rPr>
              <a:t>専門家派遣事業において、支援専門家は、支援企業に原則訪問し、ヒアリングを実施・現状把握をしていただき、課題を明確化していただきます。</a:t>
            </a:r>
          </a:p>
          <a:p>
            <a:r>
              <a:rPr kumimoji="1" lang="ja-JP" altLang="en-US" sz="1200" kern="1200" dirty="0">
                <a:solidFill>
                  <a:schemeClr val="tx1"/>
                </a:solidFill>
                <a:latin typeface="+mn-lt"/>
                <a:ea typeface="+mn-ea"/>
                <a:cs typeface="+mn-cs"/>
              </a:rPr>
              <a:t>その後　支援企業の課題を解決するための支援内容を提案していただきます。</a:t>
            </a:r>
          </a:p>
          <a:p>
            <a:r>
              <a:rPr kumimoji="1" lang="ja-JP" altLang="en-US" sz="1200" kern="1200" dirty="0">
                <a:solidFill>
                  <a:schemeClr val="tx1"/>
                </a:solidFill>
                <a:latin typeface="+mn-lt"/>
                <a:ea typeface="+mn-ea"/>
                <a:cs typeface="+mn-cs"/>
              </a:rPr>
              <a:t>支援企業は、提案内容に基づき実施し、支援専門家は進捗を管理していただきます。</a:t>
            </a:r>
          </a:p>
          <a:p>
            <a:r>
              <a:rPr kumimoji="1" lang="ja-JP" altLang="en-US" sz="1200" kern="1200" dirty="0">
                <a:solidFill>
                  <a:schemeClr val="tx1"/>
                </a:solidFill>
                <a:latin typeface="+mn-lt"/>
                <a:ea typeface="+mn-ea"/>
                <a:cs typeface="+mn-cs"/>
              </a:rPr>
              <a:t>最後に支援先企業に対する課題解決の検証を実施していただき、専門家派遣事業は終了となります。</a:t>
            </a: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4</a:t>
            </a:fld>
            <a:endParaRPr kumimoji="1" lang="ja-JP" altLang="en-US"/>
          </a:p>
        </p:txBody>
      </p:sp>
    </p:spTree>
    <p:extLst>
      <p:ext uri="{BB962C8B-B14F-4D97-AF65-F5344CB8AC3E}">
        <p14:creationId xmlns:p14="http://schemas.microsoft.com/office/powerpoint/2010/main" val="19413494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4</a:t>
            </a:r>
            <a:r>
              <a:rPr kumimoji="1" lang="ja-JP" altLang="en-US" sz="1200" kern="1200" dirty="0">
                <a:solidFill>
                  <a:schemeClr val="tx1"/>
                </a:solidFill>
                <a:latin typeface="+mn-lt"/>
                <a:ea typeface="+mn-ea"/>
                <a:cs typeface="+mn-cs"/>
              </a:rPr>
              <a:t>　専門家派遣に係わるエビデンスについてです。</a:t>
            </a:r>
          </a:p>
          <a:p>
            <a:r>
              <a:rPr kumimoji="1" lang="ja-JP" altLang="en-US" sz="1200" kern="1200" dirty="0">
                <a:solidFill>
                  <a:schemeClr val="tx1"/>
                </a:solidFill>
                <a:latin typeface="+mn-lt"/>
                <a:ea typeface="+mn-ea"/>
                <a:cs typeface="+mn-cs"/>
              </a:rPr>
              <a:t>支援専門家の皆様から徴収するエビデンスは、様式で定められています。</a:t>
            </a:r>
          </a:p>
          <a:p>
            <a:endParaRPr kumimoji="1" lang="ja-JP" altLang="en-US"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まず、初回専門家派遣後に専門家派遣展開計画書を提出いただきます。</a:t>
            </a:r>
          </a:p>
          <a:p>
            <a:r>
              <a:rPr kumimoji="1" lang="ja-JP" altLang="en-US" sz="1200" kern="1200" dirty="0">
                <a:solidFill>
                  <a:schemeClr val="tx1"/>
                </a:solidFill>
                <a:latin typeface="+mn-lt"/>
                <a:ea typeface="+mn-ea"/>
                <a:cs typeface="+mn-cs"/>
              </a:rPr>
              <a:t>次に　各回専門家派遣終了後に報告書を提出していただきます。</a:t>
            </a:r>
          </a:p>
          <a:p>
            <a:r>
              <a:rPr kumimoji="1" lang="ja-JP" altLang="en-US" sz="1200" kern="1200" dirty="0">
                <a:solidFill>
                  <a:schemeClr val="tx1"/>
                </a:solidFill>
                <a:latin typeface="+mn-lt"/>
                <a:ea typeface="+mn-ea"/>
                <a:cs typeface="+mn-cs"/>
              </a:rPr>
              <a:t>また、派遣終了後に専門家派遣</a:t>
            </a:r>
            <a:r>
              <a:rPr kumimoji="1" lang="en-US" altLang="ja-JP" sz="1200" kern="1200" dirty="0">
                <a:solidFill>
                  <a:schemeClr val="tx1"/>
                </a:solidFill>
                <a:latin typeface="+mn-lt"/>
                <a:ea typeface="+mn-ea"/>
                <a:cs typeface="+mn-cs"/>
              </a:rPr>
              <a:t>(</a:t>
            </a:r>
            <a:r>
              <a:rPr kumimoji="1" lang="ja-JP" altLang="en-US" sz="1200" kern="1200" dirty="0">
                <a:solidFill>
                  <a:schemeClr val="tx1"/>
                </a:solidFill>
                <a:latin typeface="+mn-lt"/>
                <a:ea typeface="+mn-ea"/>
                <a:cs typeface="+mn-cs"/>
              </a:rPr>
              <a:t>総括</a:t>
            </a:r>
            <a:r>
              <a:rPr kumimoji="1" lang="en-US" altLang="ja-JP" sz="1200" kern="1200" dirty="0">
                <a:solidFill>
                  <a:schemeClr val="tx1"/>
                </a:solidFill>
                <a:latin typeface="+mn-lt"/>
                <a:ea typeface="+mn-ea"/>
                <a:cs typeface="+mn-cs"/>
              </a:rPr>
              <a:t>)</a:t>
            </a:r>
            <a:r>
              <a:rPr kumimoji="1" lang="ja-JP" altLang="en-US" sz="1200" kern="1200" dirty="0">
                <a:solidFill>
                  <a:schemeClr val="tx1"/>
                </a:solidFill>
                <a:latin typeface="+mn-lt"/>
                <a:ea typeface="+mn-ea"/>
                <a:cs typeface="+mn-cs"/>
              </a:rPr>
              <a:t>報告書、アンケート調査票を提出していただきます。</a:t>
            </a:r>
          </a:p>
          <a:p>
            <a:endParaRPr kumimoji="1" lang="ja-JP" altLang="en-US"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参考に支援企業側からは、各回専門家派遣終了後に「従事証明書」を提出いただき、派遣終了後にアンケート調査票の提出をしていただきます。</a:t>
            </a:r>
          </a:p>
          <a:p>
            <a:endParaRPr kumimoji="1" lang="ja-JP" altLang="en-US" sz="1200" kern="1200" dirty="0">
              <a:solidFill>
                <a:schemeClr val="tx1"/>
              </a:solidFill>
              <a:latin typeface="+mn-lt"/>
              <a:ea typeface="+mn-ea"/>
              <a:cs typeface="+mn-cs"/>
            </a:endParaRPr>
          </a:p>
          <a:p>
            <a:r>
              <a:rPr kumimoji="1" lang="ja-JP" altLang="en-US" sz="1200" kern="1200" dirty="0">
                <a:solidFill>
                  <a:schemeClr val="tx1"/>
                </a:solidFill>
                <a:latin typeface="+mn-lt"/>
                <a:ea typeface="+mn-ea"/>
                <a:cs typeface="+mn-cs"/>
              </a:rPr>
              <a:t>公社から支援企業には支援専門家から提出された報告書等は共有しませんので、必要に応じて支援専門家の皆様から報告書等を共有していただければと思います。</a:t>
            </a:r>
          </a:p>
          <a:p>
            <a:endParaRPr kumimoji="1" lang="ja-JP" altLang="en-US" sz="1200" kern="1200" dirty="0">
              <a:solidFill>
                <a:schemeClr val="tx1"/>
              </a:solidFill>
              <a:latin typeface="+mn-lt"/>
              <a:ea typeface="+mn-ea"/>
              <a:cs typeface="+mn-cs"/>
            </a:endParaRPr>
          </a:p>
          <a:p>
            <a:pPr marL="0" indent="0">
              <a:buNone/>
            </a:pPr>
            <a:endParaRPr lang="ja-JP" altLang="en-US" sz="1200" dirty="0"/>
          </a:p>
          <a:p>
            <a:endParaRPr kumimoji="1" lang="ja-JP" altLang="en-US" dirty="0"/>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5</a:t>
            </a:fld>
            <a:endParaRPr kumimoji="1" lang="ja-JP" altLang="en-US"/>
          </a:p>
        </p:txBody>
      </p:sp>
    </p:spTree>
    <p:extLst>
      <p:ext uri="{BB962C8B-B14F-4D97-AF65-F5344CB8AC3E}">
        <p14:creationId xmlns:p14="http://schemas.microsoft.com/office/powerpoint/2010/main" val="1690117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次に　</a:t>
            </a:r>
            <a:r>
              <a:rPr kumimoji="1" lang="en-US" altLang="ja-JP" sz="1200" kern="1200" dirty="0">
                <a:solidFill>
                  <a:schemeClr val="tx1"/>
                </a:solidFill>
                <a:latin typeface="+mn-lt"/>
                <a:ea typeface="+mn-ea"/>
                <a:cs typeface="+mn-cs"/>
              </a:rPr>
              <a:t>5</a:t>
            </a:r>
            <a:r>
              <a:rPr kumimoji="1" lang="ja-JP" altLang="en-US" sz="1200" kern="1200" dirty="0">
                <a:solidFill>
                  <a:schemeClr val="tx1"/>
                </a:solidFill>
                <a:latin typeface="+mn-lt"/>
                <a:ea typeface="+mn-ea"/>
                <a:cs typeface="+mn-cs"/>
              </a:rPr>
              <a:t>　専門家派遣実施におけるお願い事項についてです。</a:t>
            </a:r>
          </a:p>
          <a:p>
            <a:r>
              <a:rPr kumimoji="1" lang="ja-JP" altLang="en-US" sz="1200" kern="1200" dirty="0">
                <a:solidFill>
                  <a:schemeClr val="tx1"/>
                </a:solidFill>
                <a:latin typeface="+mn-lt"/>
                <a:ea typeface="+mn-ea"/>
                <a:cs typeface="+mn-cs"/>
              </a:rPr>
              <a:t>今年度の専門家派遣事業に係わる支援企業の支援数は</a:t>
            </a:r>
            <a:r>
              <a:rPr kumimoji="1" lang="en-US" altLang="ja-JP" sz="1200" kern="1200" dirty="0">
                <a:solidFill>
                  <a:schemeClr val="tx1"/>
                </a:solidFill>
                <a:latin typeface="+mn-lt"/>
                <a:ea typeface="+mn-ea"/>
                <a:cs typeface="+mn-cs"/>
              </a:rPr>
              <a:t>30</a:t>
            </a:r>
            <a:r>
              <a:rPr kumimoji="1" lang="ja-JP" altLang="en-US" sz="1200" kern="1200" dirty="0">
                <a:solidFill>
                  <a:schemeClr val="tx1"/>
                </a:solidFill>
                <a:latin typeface="+mn-lt"/>
                <a:ea typeface="+mn-ea"/>
                <a:cs typeface="+mn-cs"/>
              </a:rPr>
              <a:t>社を予定しています。</a:t>
            </a:r>
          </a:p>
          <a:p>
            <a:r>
              <a:rPr kumimoji="1" lang="ja-JP" altLang="en-US" sz="1200" kern="1200" dirty="0">
                <a:solidFill>
                  <a:schemeClr val="tx1"/>
                </a:solidFill>
                <a:latin typeface="+mn-lt"/>
                <a:ea typeface="+mn-ea"/>
                <a:cs typeface="+mn-cs"/>
              </a:rPr>
              <a:t>現在予算的には、十分利用可能であるため、支援専門家の皆様は、</a:t>
            </a:r>
            <a:r>
              <a:rPr kumimoji="1" lang="ja-JP" altLang="en-US" sz="1200" kern="1200" dirty="0">
                <a:solidFill>
                  <a:srgbClr val="FF0000"/>
                </a:solidFill>
                <a:latin typeface="+mn-lt"/>
                <a:ea typeface="+mn-ea"/>
                <a:cs typeface="+mn-cs"/>
              </a:rPr>
              <a:t>先ほども説明しましたが、</a:t>
            </a:r>
            <a:r>
              <a:rPr kumimoji="1" lang="ja-JP" altLang="en-US" sz="1200" kern="1200" dirty="0">
                <a:solidFill>
                  <a:schemeClr val="tx1"/>
                </a:solidFill>
                <a:latin typeface="+mn-lt"/>
                <a:ea typeface="+mn-ea"/>
                <a:cs typeface="+mn-cs"/>
              </a:rPr>
              <a:t>潜在的な支援ニーズを有する企業の掘り起こしをしていただき、専門家派遣事業を利用していただければ幸いです。</a:t>
            </a:r>
          </a:p>
          <a:p>
            <a:r>
              <a:rPr kumimoji="1" lang="ja-JP" altLang="en-US" sz="1200" kern="1200" dirty="0">
                <a:solidFill>
                  <a:schemeClr val="tx1"/>
                </a:solidFill>
                <a:latin typeface="+mn-lt"/>
                <a:ea typeface="+mn-ea"/>
                <a:cs typeface="+mn-cs"/>
              </a:rPr>
              <a:t>次に今までの専門家派遣事業の制度では、支援専門家の皆様は事前に書類を見ていただく機会はあっても、支援先と事前に意見交換をする機会を設けていませんでした。</a:t>
            </a:r>
            <a:r>
              <a:rPr kumimoji="1" lang="ja-JP" altLang="en-US" sz="1200" kern="1200" dirty="0">
                <a:solidFill>
                  <a:srgbClr val="FF0000"/>
                </a:solidFill>
                <a:latin typeface="+mn-lt"/>
                <a:ea typeface="+mn-ea"/>
                <a:cs typeface="+mn-cs"/>
              </a:rPr>
              <a:t>支援を円滑に進めるため、</a:t>
            </a:r>
            <a:r>
              <a:rPr kumimoji="1" lang="ja-JP" altLang="en-US" sz="1200" kern="1200" dirty="0">
                <a:solidFill>
                  <a:schemeClr val="tx1"/>
                </a:solidFill>
                <a:latin typeface="+mn-lt"/>
                <a:ea typeface="+mn-ea"/>
                <a:cs typeface="+mn-cs"/>
              </a:rPr>
              <a:t>支援専門家の皆様には、できましたらオンライン等による事前の顔合わせ及び意見交換に参加していただければと思います。</a:t>
            </a:r>
          </a:p>
          <a:p>
            <a:r>
              <a:rPr kumimoji="1" lang="ja-JP" altLang="en-US" sz="1200" kern="1200" dirty="0">
                <a:solidFill>
                  <a:srgbClr val="FF0000"/>
                </a:solidFill>
                <a:latin typeface="+mn-lt"/>
                <a:ea typeface="+mn-ea"/>
                <a:cs typeface="+mn-cs"/>
              </a:rPr>
              <a:t>支援前の事前打合せになりますので、謝金をお支払いすることができませんが、</a:t>
            </a:r>
            <a:r>
              <a:rPr kumimoji="1" lang="ja-JP" altLang="en-US" sz="1200" kern="1200" dirty="0">
                <a:solidFill>
                  <a:schemeClr val="tx1"/>
                </a:solidFill>
                <a:latin typeface="+mn-lt"/>
                <a:ea typeface="+mn-ea"/>
                <a:cs typeface="+mn-cs"/>
              </a:rPr>
              <a:t>なにとぞご協力</a:t>
            </a:r>
            <a:r>
              <a:rPr kumimoji="1" lang="ja-JP" altLang="en-US" sz="1200" kern="1200" dirty="0">
                <a:solidFill>
                  <a:srgbClr val="FF0000"/>
                </a:solidFill>
                <a:latin typeface="+mn-lt"/>
                <a:ea typeface="+mn-ea"/>
                <a:cs typeface="+mn-cs"/>
              </a:rPr>
              <a:t>を</a:t>
            </a:r>
            <a:r>
              <a:rPr kumimoji="1" lang="ja-JP" altLang="en-US" sz="1200" kern="1200" dirty="0">
                <a:solidFill>
                  <a:schemeClr val="tx1"/>
                </a:solidFill>
                <a:latin typeface="+mn-lt"/>
                <a:ea typeface="+mn-ea"/>
                <a:cs typeface="+mn-cs"/>
              </a:rPr>
              <a:t>お願い申し上げます。</a:t>
            </a:r>
          </a:p>
          <a:p>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6</a:t>
            </a:fld>
            <a:endParaRPr kumimoji="1" lang="ja-JP" altLang="en-US"/>
          </a:p>
        </p:txBody>
      </p:sp>
    </p:spTree>
    <p:extLst>
      <p:ext uri="{BB962C8B-B14F-4D97-AF65-F5344CB8AC3E}">
        <p14:creationId xmlns:p14="http://schemas.microsoft.com/office/powerpoint/2010/main" val="1702024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latin typeface="+mn-lt"/>
                <a:ea typeface="+mn-ea"/>
                <a:cs typeface="+mn-cs"/>
              </a:rPr>
              <a:t>以上で専門家派遣事業についての説明は終了となります。</a:t>
            </a:r>
          </a:p>
          <a:p>
            <a:r>
              <a:rPr kumimoji="1" lang="ja-JP" altLang="en-US" sz="1200" kern="1200" dirty="0">
                <a:solidFill>
                  <a:schemeClr val="tx1"/>
                </a:solidFill>
                <a:latin typeface="+mn-lt"/>
                <a:ea typeface="+mn-ea"/>
                <a:cs typeface="+mn-cs"/>
              </a:rPr>
              <a:t>なお、</a:t>
            </a:r>
            <a:r>
              <a:rPr kumimoji="1" lang="en-US" altLang="ja-JP" sz="1200" kern="1200" dirty="0">
                <a:solidFill>
                  <a:schemeClr val="tx1"/>
                </a:solidFill>
                <a:latin typeface="+mn-lt"/>
                <a:ea typeface="+mn-ea"/>
                <a:cs typeface="+mn-cs"/>
              </a:rPr>
              <a:t>Q&amp;A</a:t>
            </a:r>
            <a:r>
              <a:rPr kumimoji="1" lang="ja-JP" altLang="en-US" sz="1200" kern="1200" dirty="0">
                <a:solidFill>
                  <a:schemeClr val="tx1"/>
                </a:solidFill>
                <a:latin typeface="+mn-lt"/>
                <a:ea typeface="+mn-ea"/>
                <a:cs typeface="+mn-cs"/>
              </a:rPr>
              <a:t>については、公社ホームページで確認することができます。</a:t>
            </a:r>
          </a:p>
          <a:p>
            <a:r>
              <a:rPr kumimoji="1" lang="ja-JP" altLang="en-US" sz="1200" kern="1200" dirty="0">
                <a:solidFill>
                  <a:schemeClr val="tx1"/>
                </a:solidFill>
                <a:latin typeface="+mn-lt"/>
                <a:ea typeface="+mn-ea"/>
                <a:cs typeface="+mn-cs"/>
              </a:rPr>
              <a:t>それ以外については、別途お電話等でご連絡いただければ、随時お答えさせていただきます。</a:t>
            </a:r>
          </a:p>
          <a:p>
            <a:r>
              <a:rPr kumimoji="1" lang="ja-JP" altLang="en-US" sz="1200" kern="1200" dirty="0">
                <a:solidFill>
                  <a:schemeClr val="tx1"/>
                </a:solidFill>
                <a:latin typeface="+mn-lt"/>
                <a:ea typeface="+mn-ea"/>
                <a:cs typeface="+mn-cs"/>
              </a:rPr>
              <a:t>引き続き、専門家派遣事業について、よろしくお願いします。</a:t>
            </a:r>
          </a:p>
          <a:p>
            <a:r>
              <a:rPr kumimoji="1" lang="ja-JP" altLang="en-US" sz="1200" kern="1200" dirty="0">
                <a:solidFill>
                  <a:schemeClr val="tx1"/>
                </a:solidFill>
                <a:latin typeface="+mn-lt"/>
                <a:ea typeface="+mn-ea"/>
                <a:cs typeface="+mn-cs"/>
              </a:rPr>
              <a:t>以上で終了します。</a:t>
            </a:r>
          </a:p>
          <a:p>
            <a:r>
              <a:rPr kumimoji="1" lang="ja-JP" altLang="en-US" sz="1200" kern="1200" dirty="0">
                <a:solidFill>
                  <a:schemeClr val="tx1"/>
                </a:solidFill>
                <a:latin typeface="+mn-lt"/>
                <a:ea typeface="+mn-ea"/>
                <a:cs typeface="+mn-cs"/>
              </a:rPr>
              <a:t>ご清聴ありがとうございました。</a:t>
            </a:r>
          </a:p>
          <a:p>
            <a:endParaRPr kumimoji="1" lang="ja-JP" altLang="en-US" sz="1200" kern="1200" dirty="0">
              <a:solidFill>
                <a:schemeClr val="tx1"/>
              </a:solidFill>
              <a:latin typeface="+mn-lt"/>
              <a:ea typeface="+mn-ea"/>
              <a:cs typeface="+mn-cs"/>
            </a:endParaRPr>
          </a:p>
        </p:txBody>
      </p:sp>
      <p:sp>
        <p:nvSpPr>
          <p:cNvPr id="4" name="スライド番号プレースホルダー 3"/>
          <p:cNvSpPr>
            <a:spLocks noGrp="1"/>
          </p:cNvSpPr>
          <p:nvPr>
            <p:ph type="sldNum" sz="quarter" idx="10"/>
          </p:nvPr>
        </p:nvSpPr>
        <p:spPr/>
        <p:txBody>
          <a:bodyPr/>
          <a:lstStyle/>
          <a:p>
            <a:fld id="{1B18957C-EDCC-4B07-9418-2B3C416A61DB}" type="slidenum">
              <a:rPr kumimoji="1" lang="ja-JP" altLang="en-US" smtClean="0"/>
              <a:t>7</a:t>
            </a:fld>
            <a:endParaRPr kumimoji="1" lang="ja-JP" altLang="en-US"/>
          </a:p>
        </p:txBody>
      </p:sp>
    </p:spTree>
    <p:extLst>
      <p:ext uri="{BB962C8B-B14F-4D97-AF65-F5344CB8AC3E}">
        <p14:creationId xmlns:p14="http://schemas.microsoft.com/office/powerpoint/2010/main" val="27209850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1268760"/>
            <a:ext cx="8420100" cy="1634624"/>
          </a:xfrm>
          <a:solidFill>
            <a:srgbClr val="282E89"/>
          </a:solidFill>
          <a:effectLst>
            <a:softEdge rad="12700"/>
          </a:effectLst>
        </p:spPr>
        <p:txBody>
          <a:bodyPr>
            <a:normAutofit/>
          </a:bodyPr>
          <a:lstStyle>
            <a:lvl1pPr>
              <a:defRPr sz="2800" b="1">
                <a:solidFill>
                  <a:schemeClr val="bg1"/>
                </a:solidFill>
                <a:latin typeface="AR丸ゴシック体M" panose="020B0609010101010101" pitchFamily="49" charset="-128"/>
                <a:ea typeface="AR丸ゴシック体M" panose="020B0609010101010101" pitchFamily="49"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496616" y="3212976"/>
            <a:ext cx="6934200" cy="1752600"/>
          </a:xfrm>
        </p:spPr>
        <p:txBody>
          <a:bodyPr>
            <a:normAutofit/>
          </a:bodyPr>
          <a:lstStyle>
            <a:lvl1pPr marL="457200" indent="-457200" algn="l">
              <a:buFont typeface="Wingdings" panose="05000000000000000000" pitchFamily="2" charset="2"/>
              <a:buChar char="l"/>
              <a:defRPr sz="1600">
                <a:solidFill>
                  <a:schemeClr val="tx1">
                    <a:tint val="75000"/>
                  </a:schemeClr>
                </a:solidFill>
                <a:latin typeface="AR P丸ゴシック体M" panose="020B0600010101010101" pitchFamily="50" charset="-128"/>
                <a:ea typeface="AR P丸ゴシック体M" panose="020B0600010101010101"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a:xfrm>
            <a:off x="678" y="6597352"/>
            <a:ext cx="3383871" cy="252000"/>
          </a:xfrm>
        </p:spPr>
        <p:txBody>
          <a:bodyPr/>
          <a:lstStyle>
            <a:lvl1pPr>
              <a:defRPr sz="1200"/>
            </a:lvl1pPr>
          </a:lstStyle>
          <a:p>
            <a:r>
              <a:rPr lang="en-US" altLang="ja-JP"/>
              <a:t>2022/07/</a:t>
            </a:r>
            <a:r>
              <a:rPr lang="ja-JP" altLang="en-US"/>
              <a:t>　経営支援部経営支援</a:t>
            </a:r>
            <a:r>
              <a:rPr lang="en-US" altLang="ja-JP"/>
              <a:t>G</a:t>
            </a:r>
            <a:endParaRPr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dirty="0"/>
          </a:p>
        </p:txBody>
      </p:sp>
      <p:sp>
        <p:nvSpPr>
          <p:cNvPr id="6" name="スライド番号プレースホルダー 5"/>
          <p:cNvSpPr>
            <a:spLocks noGrp="1"/>
          </p:cNvSpPr>
          <p:nvPr>
            <p:ph type="sldNum" sz="quarter" idx="12"/>
          </p:nvPr>
        </p:nvSpPr>
        <p:spPr/>
        <p:txBody>
          <a:bodyPr/>
          <a:lstStyle>
            <a:lvl1pPr>
              <a:defRPr sz="1200"/>
            </a:lvl1pPr>
          </a:lstStyle>
          <a:p>
            <a:fld id="{4DF3B681-B6EC-4DF9-BDF7-910CC5A30AF5}" type="slidenum">
              <a:rPr lang="ja-JP" altLang="en-US" smtClean="0"/>
              <a:pPr/>
              <a:t>‹#›</a:t>
            </a:fld>
            <a:endParaRPr lang="ja-JP" altLang="en-US" dirty="0"/>
          </a:p>
        </p:txBody>
      </p:sp>
      <p:sp>
        <p:nvSpPr>
          <p:cNvPr id="8" name="テキスト ボックス 7"/>
          <p:cNvSpPr txBox="1"/>
          <p:nvPr userDrawn="1"/>
        </p:nvSpPr>
        <p:spPr>
          <a:xfrm>
            <a:off x="3296816" y="5918428"/>
            <a:ext cx="4032448" cy="369332"/>
          </a:xfrm>
          <a:prstGeom prst="rect">
            <a:avLst/>
          </a:prstGeom>
          <a:noFill/>
        </p:spPr>
        <p:txBody>
          <a:bodyPr wrap="square" rtlCol="0">
            <a:spAutoFit/>
          </a:bodyPr>
          <a:lstStyle/>
          <a:p>
            <a:pPr algn="ctr"/>
            <a:r>
              <a:rPr kumimoji="1" lang="ja-JP" altLang="en-US" dirty="0">
                <a:latin typeface="AR P丸ゴシック体M" panose="020B0600010101010101" pitchFamily="50" charset="-128"/>
                <a:ea typeface="AR P丸ゴシック体M" panose="020B0600010101010101" pitchFamily="50" charset="-128"/>
              </a:rPr>
              <a:t>公益財団法人 埼玉県産業振興公社</a:t>
            </a:r>
          </a:p>
        </p:txBody>
      </p:sp>
      <p:pic>
        <p:nvPicPr>
          <p:cNvPr id="7" name="図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047999" y="5896868"/>
            <a:ext cx="424115" cy="412452"/>
          </a:xfrm>
          <a:prstGeom prst="rect">
            <a:avLst/>
          </a:prstGeom>
        </p:spPr>
      </p:pic>
    </p:spTree>
    <p:extLst>
      <p:ext uri="{BB962C8B-B14F-4D97-AF65-F5344CB8AC3E}">
        <p14:creationId xmlns:p14="http://schemas.microsoft.com/office/powerpoint/2010/main" val="421028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78" y="6597352"/>
            <a:ext cx="3296137"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3020153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34268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96616" y="116632"/>
            <a:ext cx="8280920" cy="432048"/>
          </a:xfrm>
        </p:spPr>
        <p:txBody>
          <a:bodyPr>
            <a:noAutofit/>
          </a:bodyPr>
          <a:lstStyle>
            <a:lvl1pPr algn="l">
              <a:defRPr sz="2400">
                <a:latin typeface="HGPｺﾞｼｯｸM" panose="020B0600000000000000" pitchFamily="50" charset="-128"/>
                <a:ea typeface="HGPｺﾞｼｯｸM" panose="020B0600000000000000" pitchFamily="50" charset="-128"/>
              </a:defRPr>
            </a:lvl1p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
        <p:nvSpPr>
          <p:cNvPr id="7" name="正方形/長方形 6"/>
          <p:cNvSpPr/>
          <p:nvPr userDrawn="1"/>
        </p:nvSpPr>
        <p:spPr>
          <a:xfrm>
            <a:off x="0" y="692696"/>
            <a:ext cx="9906000" cy="5853600"/>
          </a:xfrm>
          <a:prstGeom prst="rect">
            <a:avLst/>
          </a:prstGeom>
          <a:solidFill>
            <a:schemeClr val="bg1"/>
          </a:solidFill>
          <a:ln w="9525">
            <a:solidFill>
              <a:srgbClr val="282E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p:cNvSpPr>
            <a:spLocks noGrp="1"/>
          </p:cNvSpPr>
          <p:nvPr>
            <p:ph sz="quarter" idx="13"/>
          </p:nvPr>
        </p:nvSpPr>
        <p:spPr>
          <a:xfrm>
            <a:off x="272480" y="908720"/>
            <a:ext cx="9361040" cy="547260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Tree>
    <p:extLst>
      <p:ext uri="{BB962C8B-B14F-4D97-AF65-F5344CB8AC3E}">
        <p14:creationId xmlns:p14="http://schemas.microsoft.com/office/powerpoint/2010/main" val="2593652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6" name="スライド番号プレースホルダー 5"/>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314251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6" name="フッター プレースホルダー 5"/>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60550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8" name="フッター プレースホルダー 7"/>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35204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4" name="フッター プレースホルダー 3"/>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5" name="スライド番号プレースホルダー 4"/>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51615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78" y="6597352"/>
            <a:ext cx="3383871" cy="252000"/>
          </a:xfrm>
        </p:spPr>
        <p:txBody>
          <a:bodyPr/>
          <a:lstStyle/>
          <a:p>
            <a:r>
              <a:rPr kumimoji="1" lang="en-US" altLang="ja-JP"/>
              <a:t>2022/07/</a:t>
            </a:r>
            <a:r>
              <a:rPr kumimoji="1" lang="ja-JP" altLang="en-US"/>
              <a:t>　経営支援部経営支援</a:t>
            </a:r>
            <a:r>
              <a:rPr kumimoji="1" lang="en-US" altLang="ja-JP"/>
              <a:t>G</a:t>
            </a:r>
            <a:endParaRPr kumimoji="1" lang="ja-JP" altLang="en-US"/>
          </a:p>
        </p:txBody>
      </p:sp>
      <p:sp>
        <p:nvSpPr>
          <p:cNvPr id="3" name="フッター プレースホルダー 2"/>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4" name="スライド番号プレースホルダー 3"/>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7951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78" y="6597352"/>
            <a:ext cx="3296137"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225056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a:xfrm>
            <a:off x="678" y="6597352"/>
            <a:ext cx="3296137" cy="252000"/>
          </a:xfrm>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zh-TW"/>
              <a:t>Copyright:(C) 2016 SIPC All Rights Reserved.</a:t>
            </a:r>
            <a:endParaRPr kumimoji="1" lang="ja-JP" altLang="en-US"/>
          </a:p>
        </p:txBody>
      </p:sp>
      <p:sp>
        <p:nvSpPr>
          <p:cNvPr id="7" name="スライド番号プレースホルダー 6"/>
          <p:cNvSpPr>
            <a:spLocks noGrp="1"/>
          </p:cNvSpPr>
          <p:nvPr>
            <p:ph type="sldNum" sz="quarter" idx="12"/>
          </p:nvPr>
        </p:nvSpPr>
        <p:spPr/>
        <p:txBody>
          <a:bodyPr/>
          <a:lstStyle/>
          <a:p>
            <a:fld id="{4DF3B681-B6EC-4DF9-BDF7-910CC5A30AF5}" type="slidenum">
              <a:rPr kumimoji="1" lang="ja-JP" altLang="en-US" smtClean="0"/>
              <a:t>‹#›</a:t>
            </a:fld>
            <a:endParaRPr kumimoji="1" lang="ja-JP" altLang="en-US"/>
          </a:p>
        </p:txBody>
      </p:sp>
    </p:spTree>
    <p:extLst>
      <p:ext uri="{BB962C8B-B14F-4D97-AF65-F5344CB8AC3E}">
        <p14:creationId xmlns:p14="http://schemas.microsoft.com/office/powerpoint/2010/main" val="1722790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正方形/長方形 9"/>
          <p:cNvSpPr/>
          <p:nvPr userDrawn="1"/>
        </p:nvSpPr>
        <p:spPr>
          <a:xfrm>
            <a:off x="0" y="6597352"/>
            <a:ext cx="9906000" cy="270000"/>
          </a:xfrm>
          <a:prstGeom prst="rect">
            <a:avLst/>
          </a:prstGeom>
          <a:solidFill>
            <a:srgbClr val="282E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79" y="6597352"/>
            <a:ext cx="2311400" cy="252000"/>
          </a:xfrm>
          <a:prstGeom prst="rect">
            <a:avLst/>
          </a:prstGeom>
          <a:solidFill>
            <a:srgbClr val="282E89"/>
          </a:solidFill>
        </p:spPr>
        <p:txBody>
          <a:bodyPr vert="horz" lIns="91440" tIns="45720" rIns="91440" bIns="45720" rtlCol="0" anchor="ctr"/>
          <a:lstStyle>
            <a:lvl1pPr algn="l">
              <a:defRPr sz="1200">
                <a:solidFill>
                  <a:schemeClr val="bg1"/>
                </a:solidFill>
                <a:latin typeface="HGPｺﾞｼｯｸM" panose="020B0600000000000000" pitchFamily="50" charset="-128"/>
                <a:ea typeface="HGPｺﾞｼｯｸM" panose="020B0600000000000000" pitchFamily="50" charset="-128"/>
              </a:defRPr>
            </a:lvl1pPr>
          </a:lstStyle>
          <a:p>
            <a:r>
              <a:rPr lang="en-US" altLang="ja-JP"/>
              <a:t>2022/07/</a:t>
            </a:r>
            <a:r>
              <a:rPr lang="ja-JP" altLang="en-US"/>
              <a:t>　経営支援部経営支援</a:t>
            </a:r>
            <a:r>
              <a:rPr lang="en-US" altLang="ja-JP"/>
              <a:t>G</a:t>
            </a:r>
            <a:endParaRPr lang="ja-JP" altLang="en-US" dirty="0"/>
          </a:p>
        </p:txBody>
      </p:sp>
      <p:sp>
        <p:nvSpPr>
          <p:cNvPr id="5" name="フッター プレースホルダー 4"/>
          <p:cNvSpPr>
            <a:spLocks noGrp="1"/>
          </p:cNvSpPr>
          <p:nvPr>
            <p:ph type="ftr" sz="quarter" idx="3"/>
          </p:nvPr>
        </p:nvSpPr>
        <p:spPr>
          <a:xfrm>
            <a:off x="3384550" y="6597352"/>
            <a:ext cx="3136900" cy="252000"/>
          </a:xfrm>
          <a:prstGeom prst="rect">
            <a:avLst/>
          </a:prstGeom>
          <a:solidFill>
            <a:srgbClr val="282E89"/>
          </a:solidFill>
        </p:spPr>
        <p:txBody>
          <a:bodyPr vert="horz" lIns="91440" tIns="45720" rIns="91440" bIns="45720" rtlCol="0" anchor="ctr"/>
          <a:lstStyle>
            <a:lvl1pPr algn="ctr">
              <a:defRPr sz="1050">
                <a:solidFill>
                  <a:schemeClr val="bg1"/>
                </a:solidFill>
                <a:latin typeface="HGPｺﾞｼｯｸM" panose="020B0600000000000000" pitchFamily="50" charset="-128"/>
                <a:ea typeface="HGPｺﾞｼｯｸM" panose="020B0600000000000000" pitchFamily="50" charset="-128"/>
              </a:defRPr>
            </a:lvl1pPr>
          </a:lstStyle>
          <a:p>
            <a:r>
              <a:rPr lang="en-US" altLang="zh-TW"/>
              <a:t>Copyright:(C) 2016 SIPC All Rights Reserved.</a:t>
            </a:r>
            <a:endParaRPr lang="ja-JP" altLang="en-US" dirty="0"/>
          </a:p>
        </p:txBody>
      </p:sp>
      <p:sp>
        <p:nvSpPr>
          <p:cNvPr id="6" name="スライド番号プレースホルダー 5"/>
          <p:cNvSpPr>
            <a:spLocks noGrp="1"/>
          </p:cNvSpPr>
          <p:nvPr>
            <p:ph type="sldNum" sz="quarter" idx="4"/>
          </p:nvPr>
        </p:nvSpPr>
        <p:spPr>
          <a:xfrm>
            <a:off x="7594600" y="6597352"/>
            <a:ext cx="2311400" cy="252000"/>
          </a:xfrm>
          <a:prstGeom prst="rect">
            <a:avLst/>
          </a:prstGeom>
          <a:solidFill>
            <a:srgbClr val="282E89"/>
          </a:solidFill>
        </p:spPr>
        <p:txBody>
          <a:bodyPr vert="horz" lIns="91440" tIns="45720" rIns="91440" bIns="45720" rtlCol="0" anchor="ctr"/>
          <a:lstStyle>
            <a:lvl1pPr algn="r">
              <a:defRPr sz="1200">
                <a:solidFill>
                  <a:schemeClr val="bg1"/>
                </a:solidFill>
                <a:latin typeface="HGPｺﾞｼｯｸM" panose="020B0600000000000000" pitchFamily="50" charset="-128"/>
                <a:ea typeface="HGPｺﾞｼｯｸM" panose="020B0600000000000000" pitchFamily="50" charset="-128"/>
              </a:defRPr>
            </a:lvl1pPr>
          </a:lstStyle>
          <a:p>
            <a:fld id="{4DF3B681-B6EC-4DF9-BDF7-910CC5A30AF5}" type="slidenum">
              <a:rPr lang="ja-JP" altLang="en-US" smtClean="0"/>
              <a:pPr/>
              <a:t>‹#›</a:t>
            </a:fld>
            <a:endParaRPr lang="ja-JP" altLang="en-US" dirty="0"/>
          </a:p>
        </p:txBody>
      </p:sp>
      <p:graphicFrame>
        <p:nvGraphicFramePr>
          <p:cNvPr id="8" name="表 7"/>
          <p:cNvGraphicFramePr>
            <a:graphicFrameLocks noGrp="1"/>
          </p:cNvGraphicFramePr>
          <p:nvPr userDrawn="1">
            <p:extLst>
              <p:ext uri="{D42A27DB-BD31-4B8C-83A1-F6EECF244321}">
                <p14:modId xmlns:p14="http://schemas.microsoft.com/office/powerpoint/2010/main" val="1102671215"/>
              </p:ext>
            </p:extLst>
          </p:nvPr>
        </p:nvGraphicFramePr>
        <p:xfrm>
          <a:off x="344488" y="6896"/>
          <a:ext cx="9554400" cy="648000"/>
        </p:xfrm>
        <a:graphic>
          <a:graphicData uri="http://schemas.openxmlformats.org/drawingml/2006/table">
            <a:tbl>
              <a:tblPr firstRow="1" bandRow="1">
                <a:tableStyleId>{5C22544A-7EE6-4342-B048-85BDC9FD1C3A}</a:tableStyleId>
              </a:tblPr>
              <a:tblGrid>
                <a:gridCol w="9554400">
                  <a:extLst>
                    <a:ext uri="{9D8B030D-6E8A-4147-A177-3AD203B41FA5}">
                      <a16:colId xmlns:a16="http://schemas.microsoft.com/office/drawing/2014/main" val="20000"/>
                    </a:ext>
                  </a:extLst>
                </a:gridCol>
              </a:tblGrid>
              <a:tr h="648000">
                <a:tc>
                  <a:txBody>
                    <a:bodyPr/>
                    <a:lstStyle/>
                    <a:p>
                      <a:endParaRPr kumimoji="1" lang="ja-JP" altLang="en-US" dirty="0"/>
                    </a:p>
                  </a:txBody>
                  <a:tcPr>
                    <a:lnL w="12700" cap="flat" cmpd="sng" algn="ctr">
                      <a:solidFill>
                        <a:schemeClr val="accent1">
                          <a:lumMod val="20000"/>
                          <a:lumOff val="80000"/>
                        </a:schemeClr>
                      </a:solidFill>
                      <a:prstDash val="solid"/>
                      <a:round/>
                      <a:headEnd type="none" w="med" len="med"/>
                      <a:tailEnd type="none" w="med" len="med"/>
                    </a:lnL>
                    <a:lnR w="12700" cap="flat" cmpd="sng" algn="ctr">
                      <a:solidFill>
                        <a:schemeClr val="accent1">
                          <a:lumMod val="20000"/>
                          <a:lumOff val="80000"/>
                        </a:schemeClr>
                      </a:solidFill>
                      <a:prstDash val="solid"/>
                      <a:round/>
                      <a:headEnd type="none" w="med" len="med"/>
                      <a:tailEnd type="none" w="med" len="med"/>
                    </a:lnR>
                    <a:lnT w="38100" cap="flat" cmpd="sng" algn="ctr">
                      <a:solidFill>
                        <a:srgbClr val="282E89"/>
                      </a:solidFill>
                      <a:prstDash val="solid"/>
                      <a:round/>
                      <a:headEnd type="none" w="med" len="med"/>
                      <a:tailEnd type="none" w="med" len="med"/>
                    </a:lnT>
                    <a:lnB w="9525" cap="flat" cmpd="sng" algn="ctr">
                      <a:solidFill>
                        <a:srgbClr val="282E89"/>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bl>
          </a:graphicData>
        </a:graphic>
      </p:graphicFrame>
      <p:pic>
        <p:nvPicPr>
          <p:cNvPr id="9" name="図 8"/>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344488" y="44624"/>
            <a:ext cx="1181291" cy="594360"/>
          </a:xfrm>
          <a:prstGeom prst="rect">
            <a:avLst/>
          </a:prstGeom>
        </p:spPr>
      </p:pic>
      <p:sp>
        <p:nvSpPr>
          <p:cNvPr id="7" name="正方形/長方形 6"/>
          <p:cNvSpPr/>
          <p:nvPr userDrawn="1"/>
        </p:nvSpPr>
        <p:spPr>
          <a:xfrm>
            <a:off x="0" y="-2956"/>
            <a:ext cx="306000" cy="648072"/>
          </a:xfrm>
          <a:prstGeom prst="rect">
            <a:avLst/>
          </a:prstGeom>
          <a:solidFill>
            <a:srgbClr val="282E89"/>
          </a:solidFill>
          <a:ln>
            <a:solidFill>
              <a:srgbClr val="282E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userDrawn="1"/>
        </p:nvSpPr>
        <p:spPr>
          <a:xfrm>
            <a:off x="8553400" y="-27384"/>
            <a:ext cx="1440160" cy="253916"/>
          </a:xfrm>
          <a:prstGeom prst="rect">
            <a:avLst/>
          </a:prstGeom>
          <a:noFill/>
        </p:spPr>
        <p:txBody>
          <a:bodyPr wrap="square" rtlCol="0">
            <a:spAutoFit/>
          </a:bodyPr>
          <a:lstStyle/>
          <a:p>
            <a:r>
              <a:rPr kumimoji="1" lang="ja-JP" altLang="en-US" sz="1050" dirty="0">
                <a:latin typeface="AR P丸ゴシック体M" panose="020B0600010101010101" pitchFamily="50" charset="-128"/>
                <a:ea typeface="AR P丸ゴシック体M" panose="020B0600010101010101" pitchFamily="50" charset="-128"/>
              </a:rPr>
              <a:t>埼玉県産業振興公社</a:t>
            </a:r>
          </a:p>
        </p:txBody>
      </p:sp>
    </p:spTree>
    <p:extLst>
      <p:ext uri="{BB962C8B-B14F-4D97-AF65-F5344CB8AC3E}">
        <p14:creationId xmlns:p14="http://schemas.microsoft.com/office/powerpoint/2010/main" val="250566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0"/>
          <p:cNvSpPr>
            <a:spLocks noGrp="1"/>
          </p:cNvSpPr>
          <p:nvPr>
            <p:ph type="ctrTitle"/>
          </p:nvPr>
        </p:nvSpPr>
        <p:spPr/>
        <p:txBody>
          <a:bodyPr/>
          <a:lstStyle/>
          <a:p>
            <a:r>
              <a:rPr lang="ja-JP" altLang="en-US" dirty="0"/>
              <a:t>令和</a:t>
            </a:r>
            <a:r>
              <a:rPr lang="en-US" altLang="ja-JP" dirty="0"/>
              <a:t>4</a:t>
            </a:r>
            <a:r>
              <a:rPr lang="ja-JP" altLang="en-US" dirty="0"/>
              <a:t>年度</a:t>
            </a:r>
            <a:br>
              <a:rPr lang="en-US" altLang="ja-JP" dirty="0"/>
            </a:br>
            <a:r>
              <a:rPr lang="ja-JP" altLang="en-US" dirty="0"/>
              <a:t>登録支援専門家における「専門家派遣事業説明」</a:t>
            </a:r>
            <a:endParaRPr kumimoji="1" lang="ja-JP" altLang="en-US" dirty="0"/>
          </a:p>
        </p:txBody>
      </p:sp>
      <p:sp>
        <p:nvSpPr>
          <p:cNvPr id="12" name="サブタイトル 11"/>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val="704515476"/>
      </p:ext>
    </p:extLst>
  </p:cSld>
  <p:clrMapOvr>
    <a:masterClrMapping/>
  </p:clrMapOvr>
  <mc:AlternateContent xmlns:mc="http://schemas.openxmlformats.org/markup-compatibility/2006" xmlns:p14="http://schemas.microsoft.com/office/powerpoint/2010/main">
    <mc:Choice Requires="p14">
      <p:transition spd="slow" p14:dur="2000" advTm="36010"/>
    </mc:Choice>
    <mc:Fallback xmlns="">
      <p:transition spd="slow" advTm="3601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solidFill>
                  <a:srgbClr val="002060"/>
                </a:solidFill>
                <a:latin typeface="+mj-ea"/>
              </a:rPr>
              <a:t>専門家派遣事業説明　次第</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514350" indent="-514350">
              <a:buFont typeface="+mj-lt"/>
              <a:buAutoNum type="arabicPeriod"/>
            </a:pPr>
            <a:r>
              <a:rPr lang="ja-JP" altLang="en-US" sz="2800" dirty="0"/>
              <a:t>改正された専門家派遣制度について</a:t>
            </a:r>
            <a:endParaRPr lang="en-US" altLang="ja-JP" sz="2800" dirty="0"/>
          </a:p>
          <a:p>
            <a:pPr marL="514350" indent="-514350">
              <a:buFont typeface="+mj-lt"/>
              <a:buAutoNum type="arabicPeriod"/>
            </a:pPr>
            <a:r>
              <a:rPr lang="ja-JP" altLang="en-US" sz="2800" dirty="0"/>
              <a:t>専門家派遣開始までの手順について</a:t>
            </a:r>
            <a:endParaRPr lang="en-US" altLang="ja-JP" sz="2800" dirty="0"/>
          </a:p>
          <a:p>
            <a:pPr marL="514350" indent="-514350">
              <a:buFont typeface="+mj-lt"/>
              <a:buAutoNum type="arabicPeriod"/>
            </a:pPr>
            <a:r>
              <a:rPr lang="ja-JP" altLang="en-US" sz="2800" dirty="0"/>
              <a:t>支援専門家の支援内容について</a:t>
            </a:r>
            <a:endParaRPr lang="en-US" altLang="ja-JP" sz="2800" dirty="0"/>
          </a:p>
          <a:p>
            <a:pPr marL="514350" indent="-514350">
              <a:buFont typeface="+mj-lt"/>
              <a:buAutoNum type="arabicPeriod"/>
            </a:pPr>
            <a:r>
              <a:rPr lang="ja-JP" altLang="en-US" sz="2800" dirty="0"/>
              <a:t>専門家派遣に係わるエビデンスについて</a:t>
            </a:r>
            <a:endParaRPr lang="en-US" altLang="ja-JP" sz="2800" dirty="0"/>
          </a:p>
          <a:p>
            <a:pPr marL="514350" indent="-514350">
              <a:buFont typeface="+mj-lt"/>
              <a:buAutoNum type="arabicPeriod"/>
            </a:pPr>
            <a:r>
              <a:rPr lang="ja-JP" altLang="en-US" sz="2800" dirty="0"/>
              <a:t>専門家派遣実施におけるお願い事項</a:t>
            </a:r>
            <a:endParaRPr lang="en-US" altLang="ja-JP" sz="2800" dirty="0"/>
          </a:p>
          <a:p>
            <a:pPr marL="514350" indent="-514350">
              <a:buFont typeface="+mj-lt"/>
              <a:buAutoNum type="arabicPeriod"/>
            </a:pPr>
            <a:endParaRPr lang="ja-JP" altLang="en-US" sz="2800" dirty="0"/>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1</a:t>
            </a:fld>
            <a:endParaRPr kumimoji="1" lang="ja-JP" altLang="en-US"/>
          </a:p>
        </p:txBody>
      </p:sp>
    </p:spTree>
    <p:extLst>
      <p:ext uri="{BB962C8B-B14F-4D97-AF65-F5344CB8AC3E}">
        <p14:creationId xmlns:p14="http://schemas.microsoft.com/office/powerpoint/2010/main" val="7092559"/>
      </p:ext>
    </p:extLst>
  </p:cSld>
  <p:clrMapOvr>
    <a:masterClrMapping/>
  </p:clrMapOvr>
  <mc:AlternateContent xmlns:mc="http://schemas.openxmlformats.org/markup-compatibility/2006" xmlns:p14="http://schemas.microsoft.com/office/powerpoint/2010/main">
    <mc:Choice Requires="p14">
      <p:transition spd="slow" p14:dur="2000" advTm="23010"/>
    </mc:Choice>
    <mc:Fallback xmlns="">
      <p:transition spd="slow" advTm="2301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1.</a:t>
            </a:r>
            <a:r>
              <a:rPr lang="ja-JP" altLang="en-US" b="1" dirty="0">
                <a:solidFill>
                  <a:srgbClr val="002060"/>
                </a:solidFill>
                <a:latin typeface="+mj-ea"/>
              </a:rPr>
              <a:t>改正された専門家派遣制度について</a:t>
            </a:r>
          </a:p>
        </p:txBody>
      </p:sp>
      <p:sp>
        <p:nvSpPr>
          <p:cNvPr id="8" name="コンテンツ プレースホルダー 5"/>
          <p:cNvSpPr>
            <a:spLocks noGrp="1"/>
          </p:cNvSpPr>
          <p:nvPr>
            <p:ph idx="1"/>
          </p:nvPr>
        </p:nvSpPr>
        <p:spPr>
          <a:xfrm>
            <a:off x="180000" y="900000"/>
            <a:ext cx="9540000" cy="5580000"/>
          </a:xfrm>
        </p:spPr>
        <p:txBody>
          <a:bodyPr>
            <a:noAutofit/>
          </a:bodyPr>
          <a:lstStyle/>
          <a:p>
            <a:pPr>
              <a:buFont typeface="Wingdings" panose="05000000000000000000" pitchFamily="2" charset="2"/>
              <a:buChar char="n"/>
            </a:pPr>
            <a:r>
              <a:rPr lang="ja-JP" altLang="en-US" sz="2800" dirty="0"/>
              <a:t>概略：県内中小企業を対象に様々な経営課題に対して、</a:t>
            </a:r>
            <a:endParaRPr lang="en-US" altLang="ja-JP" sz="2800" dirty="0"/>
          </a:p>
          <a:p>
            <a:pPr marL="0" indent="0">
              <a:buNone/>
            </a:pPr>
            <a:r>
              <a:rPr lang="ja-JP" altLang="en-US" sz="2800" dirty="0"/>
              <a:t>　　　　　登録支援専門家を派遣しアドバイスを実施します。</a:t>
            </a:r>
            <a:endParaRPr lang="en-US" altLang="ja-JP" sz="2800" dirty="0"/>
          </a:p>
          <a:p>
            <a:pPr>
              <a:buFont typeface="Wingdings" panose="05000000000000000000" pitchFamily="2" charset="2"/>
              <a:buChar char="n"/>
            </a:pPr>
            <a:r>
              <a:rPr lang="ja-JP" altLang="en-US" sz="2800" dirty="0"/>
              <a:t>対象：県内に事業所を有する中小企業</a:t>
            </a:r>
          </a:p>
          <a:p>
            <a:pPr>
              <a:buFont typeface="Wingdings" panose="05000000000000000000" pitchFamily="2" charset="2"/>
              <a:buChar char="n"/>
            </a:pPr>
            <a:r>
              <a:rPr lang="ja-JP" altLang="en-US" sz="2800" dirty="0">
                <a:solidFill>
                  <a:srgbClr val="FF0000"/>
                </a:solidFill>
              </a:rPr>
              <a:t>時間：１回当たり２時間、１日２回まで</a:t>
            </a:r>
          </a:p>
          <a:p>
            <a:pPr>
              <a:buFont typeface="Wingdings" panose="05000000000000000000" pitchFamily="2" charset="2"/>
              <a:buChar char="n"/>
            </a:pPr>
            <a:r>
              <a:rPr lang="ja-JP" altLang="en-US" sz="2800" dirty="0"/>
              <a:t>回数：年度内最大８回</a:t>
            </a:r>
          </a:p>
          <a:p>
            <a:pPr>
              <a:buFont typeface="Wingdings" panose="05000000000000000000" pitchFamily="2" charset="2"/>
              <a:buChar char="n"/>
            </a:pPr>
            <a:r>
              <a:rPr lang="ja-JP" altLang="en-US" sz="2800" dirty="0">
                <a:solidFill>
                  <a:srgbClr val="FF0000"/>
                </a:solidFill>
              </a:rPr>
              <a:t>企業負担金：１０，０００円（税込み）</a:t>
            </a:r>
          </a:p>
          <a:p>
            <a:pPr>
              <a:buFont typeface="Wingdings" panose="05000000000000000000" pitchFamily="2" charset="2"/>
              <a:buChar char="n"/>
            </a:pPr>
            <a:r>
              <a:rPr lang="ja-JP" altLang="en-US" sz="2800" dirty="0">
                <a:solidFill>
                  <a:srgbClr val="FF0000"/>
                </a:solidFill>
              </a:rPr>
              <a:t>専門家謝金：２０，０００円（税込み）</a:t>
            </a:r>
          </a:p>
          <a:p>
            <a:pPr>
              <a:buFont typeface="ＭＳ 明朝" panose="02020609040205080304" pitchFamily="17" charset="-128"/>
              <a:buChar char="※"/>
            </a:pPr>
            <a:r>
              <a:rPr lang="ja-JP" altLang="en-US" sz="2800" dirty="0"/>
              <a:t>申請企業が支援専門家を指名することができます。</a:t>
            </a:r>
            <a:endParaRPr lang="en-US" altLang="ja-JP" sz="2800" dirty="0"/>
          </a:p>
          <a:p>
            <a:pPr>
              <a:buFont typeface="ＭＳ 明朝" panose="02020609040205080304" pitchFamily="17" charset="-128"/>
              <a:buChar char="※"/>
            </a:pPr>
            <a:r>
              <a:rPr lang="ja-JP" altLang="en-US" sz="2800" dirty="0"/>
              <a:t>支援専門家をホームページから確認できます。</a:t>
            </a:r>
            <a:endParaRPr lang="en-US" altLang="ja-JP" sz="2800" dirty="0"/>
          </a:p>
          <a:p>
            <a:pPr>
              <a:buFont typeface="ＭＳ 明朝" panose="02020609040205080304" pitchFamily="17" charset="-128"/>
              <a:buChar char="※"/>
            </a:pPr>
            <a:r>
              <a:rPr lang="ja-JP" altLang="en-US" sz="2800" dirty="0"/>
              <a:t>費用の半分を公社が負担します。</a:t>
            </a:r>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a:t>Copyright:(C) 2016 SIPC All Rights Reserved.</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2</a:t>
            </a:fld>
            <a:endParaRPr kumimoji="1" lang="ja-JP" altLang="en-US"/>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36576882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67000"/>
    </mc:Choice>
    <mc:Fallback xmlns="">
      <p:transition spd="slow" advTm="67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2.</a:t>
            </a:r>
            <a:r>
              <a:rPr lang="ja-JP" altLang="en-US" b="1" dirty="0">
                <a:solidFill>
                  <a:srgbClr val="002060"/>
                </a:solidFill>
                <a:latin typeface="+mj-ea"/>
              </a:rPr>
              <a:t>専門家派遣開始までの手順について</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514350" indent="-514350">
              <a:buFont typeface="+mj-lt"/>
              <a:buAutoNum type="arabicPeriod"/>
            </a:pPr>
            <a:r>
              <a:rPr lang="ja-JP" altLang="en-US" sz="2800" dirty="0"/>
              <a:t>公社へ相談</a:t>
            </a:r>
          </a:p>
          <a:p>
            <a:pPr marL="514350" indent="-514350">
              <a:buFont typeface="+mj-lt"/>
              <a:buAutoNum type="arabicPeriod"/>
            </a:pPr>
            <a:r>
              <a:rPr lang="ja-JP" altLang="en-US" sz="2800" dirty="0"/>
              <a:t>職員等による事前訪問ヒアリング</a:t>
            </a:r>
          </a:p>
          <a:p>
            <a:pPr marL="514350" indent="-514350">
              <a:buFont typeface="+mj-lt"/>
              <a:buAutoNum type="arabicPeriod"/>
            </a:pPr>
            <a:r>
              <a:rPr lang="ja-JP" altLang="en-US" sz="2800" dirty="0"/>
              <a:t>派遣審議（派遣決定、通知を送付）</a:t>
            </a:r>
          </a:p>
          <a:p>
            <a:pPr marL="514350" indent="-514350">
              <a:buFont typeface="+mj-lt"/>
              <a:buAutoNum type="arabicPeriod"/>
            </a:pPr>
            <a:r>
              <a:rPr lang="ja-JP" altLang="en-US" sz="2800" dirty="0"/>
              <a:t>企業負担金の振り込み確認</a:t>
            </a:r>
          </a:p>
          <a:p>
            <a:pPr marL="514350" indent="-514350">
              <a:buFont typeface="+mj-lt"/>
              <a:buAutoNum type="arabicPeriod"/>
            </a:pPr>
            <a:r>
              <a:rPr lang="ja-JP" altLang="en-US" sz="2800" dirty="0"/>
              <a:t>派遣開始</a:t>
            </a:r>
            <a:endParaRPr lang="en-US" altLang="ja-JP" sz="2800" dirty="0"/>
          </a:p>
          <a:p>
            <a:pPr>
              <a:buFont typeface="ＭＳ 明朝" panose="02020609040205080304" pitchFamily="17" charset="-128"/>
              <a:buChar char="※"/>
            </a:pPr>
            <a:r>
              <a:rPr lang="ja-JP" altLang="en-US" sz="2800" dirty="0"/>
              <a:t>必要に応じて、職員等が同席したり、電話にて進捗状況を確認</a:t>
            </a:r>
          </a:p>
          <a:p>
            <a:pPr>
              <a:buFont typeface="ＭＳ 明朝" panose="02020609040205080304" pitchFamily="17" charset="-128"/>
              <a:buChar char="※"/>
            </a:pPr>
            <a:endParaRPr lang="ja-JP" altLang="en-US" sz="2800" dirty="0"/>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3</a:t>
            </a:fld>
            <a:endParaRPr kumimoji="1" lang="ja-JP" altLang="en-US"/>
          </a:p>
        </p:txBody>
      </p:sp>
    </p:spTree>
    <p:extLst>
      <p:ext uri="{BB962C8B-B14F-4D97-AF65-F5344CB8AC3E}">
        <p14:creationId xmlns:p14="http://schemas.microsoft.com/office/powerpoint/2010/main" val="3465728265"/>
      </p:ext>
    </p:extLst>
  </p:cSld>
  <p:clrMapOvr>
    <a:masterClrMapping/>
  </p:clrMapOvr>
  <mc:AlternateContent xmlns:mc="http://schemas.openxmlformats.org/markup-compatibility/2006" xmlns:p14="http://schemas.microsoft.com/office/powerpoint/2010/main">
    <mc:Choice Requires="p14">
      <p:transition spd="slow" p14:dur="2000" advTm="42000"/>
    </mc:Choice>
    <mc:Fallback xmlns="">
      <p:transition spd="slow" advTm="42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3.</a:t>
            </a:r>
            <a:r>
              <a:rPr lang="ja-JP" altLang="en-US" b="1" dirty="0">
                <a:solidFill>
                  <a:srgbClr val="002060"/>
                </a:solidFill>
                <a:latin typeface="+mj-ea"/>
              </a:rPr>
              <a:t>支援専門家の支援内容について</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a:buFont typeface="Wingdings" panose="05000000000000000000" pitchFamily="2" charset="2"/>
              <a:buChar char="n"/>
            </a:pPr>
            <a:r>
              <a:rPr lang="ja-JP" altLang="en-US" sz="2800" dirty="0"/>
              <a:t>原則訪問し、支援企業にヒアリングを実施、現状把握・課題を明確化</a:t>
            </a:r>
            <a:endParaRPr lang="en-US" altLang="ja-JP" sz="2800" dirty="0"/>
          </a:p>
          <a:p>
            <a:pPr>
              <a:buFont typeface="Wingdings" panose="05000000000000000000" pitchFamily="2" charset="2"/>
              <a:buChar char="n"/>
            </a:pPr>
            <a:r>
              <a:rPr lang="ja-JP" altLang="en-US" sz="2800" dirty="0"/>
              <a:t>課題解決するための支援内容を提案</a:t>
            </a:r>
            <a:endParaRPr lang="en-US" altLang="ja-JP" sz="2800" dirty="0"/>
          </a:p>
          <a:p>
            <a:pPr>
              <a:buFont typeface="Wingdings" panose="05000000000000000000" pitchFamily="2" charset="2"/>
              <a:buChar char="n"/>
            </a:pPr>
            <a:r>
              <a:rPr lang="ja-JP" altLang="en-US" sz="2800" dirty="0"/>
              <a:t>提案内容に基づき支援企業は実施し、支援専門家は進捗を管理</a:t>
            </a:r>
          </a:p>
          <a:p>
            <a:pPr>
              <a:buFont typeface="Wingdings" panose="05000000000000000000" pitchFamily="2" charset="2"/>
              <a:buChar char="n"/>
            </a:pPr>
            <a:r>
              <a:rPr lang="ja-JP" altLang="en-US" sz="2800" dirty="0"/>
              <a:t>支援先企業に対する課題解決の検証</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4</a:t>
            </a:fld>
            <a:endParaRPr kumimoji="1" lang="ja-JP" altLang="en-US"/>
          </a:p>
        </p:txBody>
      </p:sp>
    </p:spTree>
    <p:extLst>
      <p:ext uri="{BB962C8B-B14F-4D97-AF65-F5344CB8AC3E}">
        <p14:creationId xmlns:p14="http://schemas.microsoft.com/office/powerpoint/2010/main" val="2857870718"/>
      </p:ext>
    </p:extLst>
  </p:cSld>
  <p:clrMapOvr>
    <a:masterClrMapping/>
  </p:clrMapOvr>
  <mc:AlternateContent xmlns:mc="http://schemas.openxmlformats.org/markup-compatibility/2006" xmlns:p14="http://schemas.microsoft.com/office/powerpoint/2010/main">
    <mc:Choice Requires="p14">
      <p:transition spd="slow" p14:dur="2000" advTm="625"/>
    </mc:Choice>
    <mc:Fallback xmlns="">
      <p:transition spd="slow" advTm="62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4.</a:t>
            </a:r>
            <a:r>
              <a:rPr lang="ja-JP" altLang="en-US" b="1" dirty="0">
                <a:solidFill>
                  <a:srgbClr val="002060"/>
                </a:solidFill>
                <a:latin typeface="+mj-ea"/>
              </a:rPr>
              <a:t>専門家派遣に係わるエビデンスについて</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0" indent="0">
              <a:buNone/>
            </a:pPr>
            <a:r>
              <a:rPr lang="en-US" altLang="ja-JP" sz="2800" dirty="0"/>
              <a:t>【</a:t>
            </a:r>
            <a:r>
              <a:rPr lang="ja-JP" altLang="en-US" sz="2800" dirty="0"/>
              <a:t>支援専門家</a:t>
            </a:r>
            <a:r>
              <a:rPr lang="en-US" altLang="ja-JP" sz="2800" dirty="0"/>
              <a:t>】</a:t>
            </a:r>
          </a:p>
          <a:p>
            <a:pPr marL="514350" indent="-514350">
              <a:buFont typeface="+mj-lt"/>
              <a:buAutoNum type="arabicPeriod"/>
            </a:pPr>
            <a:r>
              <a:rPr lang="ja-JP" altLang="en-US" sz="2800" dirty="0"/>
              <a:t>初回専門家派遣後に専門家派遣展開計画書を提出</a:t>
            </a:r>
          </a:p>
          <a:p>
            <a:pPr marL="514350" indent="-514350">
              <a:buFont typeface="+mj-lt"/>
              <a:buAutoNum type="arabicPeriod"/>
            </a:pPr>
            <a:r>
              <a:rPr lang="ja-JP" altLang="en-US" sz="2800" dirty="0"/>
              <a:t>各回専門家派遣終了後に報告書を提出</a:t>
            </a:r>
            <a:endParaRPr lang="en-US" altLang="ja-JP" sz="2800" dirty="0"/>
          </a:p>
          <a:p>
            <a:pPr marL="514350" indent="-514350">
              <a:buFont typeface="+mj-lt"/>
              <a:buAutoNum type="arabicPeriod"/>
            </a:pPr>
            <a:r>
              <a:rPr lang="ja-JP" altLang="en-US" sz="2800" dirty="0"/>
              <a:t>派遣終了後に専門家派遣</a:t>
            </a:r>
            <a:r>
              <a:rPr lang="en-US" altLang="ja-JP" sz="2800" dirty="0"/>
              <a:t>(</a:t>
            </a:r>
            <a:r>
              <a:rPr lang="ja-JP" altLang="en-US" sz="2800" dirty="0"/>
              <a:t>総括</a:t>
            </a:r>
            <a:r>
              <a:rPr lang="en-US" altLang="ja-JP" sz="2800" dirty="0"/>
              <a:t>)</a:t>
            </a:r>
            <a:r>
              <a:rPr lang="ja-JP" altLang="en-US" sz="2800" dirty="0"/>
              <a:t>報告書、アンケート調査票の提出</a:t>
            </a:r>
            <a:endParaRPr lang="en-US" altLang="ja-JP" sz="2800" dirty="0"/>
          </a:p>
          <a:p>
            <a:pPr marL="0" indent="0">
              <a:buNone/>
            </a:pPr>
            <a:endParaRPr lang="ja-JP" altLang="en-US" sz="2800" dirty="0"/>
          </a:p>
          <a:p>
            <a:pPr marL="0" indent="0">
              <a:buNone/>
            </a:pPr>
            <a:r>
              <a:rPr lang="en-US" altLang="ja-JP" sz="2800" dirty="0"/>
              <a:t>【</a:t>
            </a:r>
            <a:r>
              <a:rPr lang="ja-JP" altLang="en-US" sz="2800" dirty="0"/>
              <a:t>支援企業</a:t>
            </a:r>
            <a:r>
              <a:rPr lang="en-US" altLang="ja-JP" sz="2800" dirty="0"/>
              <a:t>】</a:t>
            </a:r>
            <a:endParaRPr lang="ja-JP" altLang="en-US" sz="2800" dirty="0"/>
          </a:p>
          <a:p>
            <a:pPr marL="514350" indent="-514350">
              <a:buFont typeface="+mj-lt"/>
              <a:buAutoNum type="arabicPeriod"/>
            </a:pPr>
            <a:r>
              <a:rPr lang="ja-JP" altLang="en-US" sz="2800" dirty="0"/>
              <a:t>各回専門家派遣終了後に「従事証明書」を提出</a:t>
            </a:r>
          </a:p>
          <a:p>
            <a:pPr marL="514350" indent="-514350">
              <a:buFont typeface="+mj-lt"/>
              <a:buAutoNum type="arabicPeriod"/>
            </a:pPr>
            <a:r>
              <a:rPr lang="ja-JP" altLang="en-US" sz="2800" dirty="0"/>
              <a:t>派遣終了後にアンケート調査票の提出</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5</a:t>
            </a:fld>
            <a:endParaRPr kumimoji="1" lang="ja-JP" altLang="en-US" dirty="0"/>
          </a:p>
        </p:txBody>
      </p:sp>
    </p:spTree>
    <p:extLst>
      <p:ext uri="{BB962C8B-B14F-4D97-AF65-F5344CB8AC3E}">
        <p14:creationId xmlns:p14="http://schemas.microsoft.com/office/powerpoint/2010/main" val="240092211"/>
      </p:ext>
    </p:extLst>
  </p:cSld>
  <p:clrMapOvr>
    <a:masterClrMapping/>
  </p:clrMapOvr>
  <mc:AlternateContent xmlns:mc="http://schemas.openxmlformats.org/markup-compatibility/2006" xmlns:p14="http://schemas.microsoft.com/office/powerpoint/2010/main">
    <mc:Choice Requires="p14">
      <p:transition spd="slow" p14:dur="2000" advTm="606"/>
    </mc:Choice>
    <mc:Fallback xmlns="">
      <p:transition spd="slow" advTm="6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b="1" dirty="0">
                <a:solidFill>
                  <a:srgbClr val="002060"/>
                </a:solidFill>
                <a:latin typeface="+mj-ea"/>
              </a:rPr>
              <a:t>5.</a:t>
            </a:r>
            <a:r>
              <a:rPr lang="ja-JP" altLang="en-US" b="1" dirty="0">
                <a:solidFill>
                  <a:srgbClr val="002060"/>
                </a:solidFill>
                <a:latin typeface="+mj-ea"/>
              </a:rPr>
              <a:t>専門家派遣実施におけるお願い事項</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a:buFont typeface="Wingdings" panose="05000000000000000000" pitchFamily="2" charset="2"/>
              <a:buChar char="n"/>
            </a:pPr>
            <a:r>
              <a:rPr lang="ja-JP" altLang="en-US" sz="2800" dirty="0"/>
              <a:t>潜在的な支援ニーズを有する企業の掘り起こし</a:t>
            </a:r>
          </a:p>
          <a:p>
            <a:pPr>
              <a:buFont typeface="Wingdings" panose="05000000000000000000" pitchFamily="2" charset="2"/>
              <a:buChar char="n"/>
            </a:pPr>
            <a:endParaRPr lang="ja-JP" altLang="en-US" sz="2800" dirty="0"/>
          </a:p>
          <a:p>
            <a:pPr>
              <a:buFont typeface="Wingdings" panose="05000000000000000000" pitchFamily="2" charset="2"/>
              <a:buChar char="n"/>
            </a:pPr>
            <a:r>
              <a:rPr lang="ja-JP" altLang="en-US" sz="2800" dirty="0"/>
              <a:t>オンラインによる事前の顔合わせ及びヒアリング</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6</a:t>
            </a:fld>
            <a:endParaRPr kumimoji="1" lang="ja-JP" altLang="en-US"/>
          </a:p>
        </p:txBody>
      </p:sp>
    </p:spTree>
    <p:extLst>
      <p:ext uri="{BB962C8B-B14F-4D97-AF65-F5344CB8AC3E}">
        <p14:creationId xmlns:p14="http://schemas.microsoft.com/office/powerpoint/2010/main" val="3808769511"/>
      </p:ext>
    </p:extLst>
  </p:cSld>
  <p:clrMapOvr>
    <a:masterClrMapping/>
  </p:clrMapOvr>
  <mc:AlternateContent xmlns:mc="http://schemas.openxmlformats.org/markup-compatibility/2006" xmlns:p14="http://schemas.microsoft.com/office/powerpoint/2010/main">
    <mc:Choice Requires="p14">
      <p:transition spd="slow" p14:dur="2000" advTm="610"/>
    </mc:Choice>
    <mc:Fallback xmlns="">
      <p:transition spd="slow" advTm="61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b="1" dirty="0">
                <a:solidFill>
                  <a:srgbClr val="002060"/>
                </a:solidFill>
                <a:latin typeface="+mj-ea"/>
              </a:rPr>
              <a:t>お問い合わせ先</a:t>
            </a:r>
          </a:p>
        </p:txBody>
      </p:sp>
      <p:sp>
        <p:nvSpPr>
          <p:cNvPr id="5" name="フッター プレースホルダー 4"/>
          <p:cNvSpPr>
            <a:spLocks noGrp="1"/>
          </p:cNvSpPr>
          <p:nvPr>
            <p:ph type="ftr" sz="quarter" idx="11"/>
          </p:nvPr>
        </p:nvSpPr>
        <p:spPr>
          <a:xfrm>
            <a:off x="3384550" y="6597384"/>
            <a:ext cx="3136900" cy="252000"/>
          </a:xfrm>
        </p:spPr>
        <p:txBody>
          <a:bodyPr/>
          <a:lstStyle/>
          <a:p>
            <a:r>
              <a:rPr kumimoji="1" lang="en-US" altLang="zh-TW"/>
              <a:t>Copyright:(C) 2016 SIPC All Rights Reserved.</a:t>
            </a:r>
            <a:endParaRPr kumimoji="1" lang="ja-JP" altLang="en-US" dirty="0"/>
          </a:p>
        </p:txBody>
      </p:sp>
      <p:sp>
        <p:nvSpPr>
          <p:cNvPr id="8" name="コンテンツ プレースホルダー 5"/>
          <p:cNvSpPr>
            <a:spLocks noGrp="1"/>
          </p:cNvSpPr>
          <p:nvPr>
            <p:ph sz="quarter" idx="13"/>
          </p:nvPr>
        </p:nvSpPr>
        <p:spPr>
          <a:xfrm>
            <a:off x="180000" y="900000"/>
            <a:ext cx="9540000" cy="5580000"/>
          </a:xfrm>
        </p:spPr>
        <p:txBody>
          <a:bodyPr>
            <a:noAutofit/>
          </a:bodyPr>
          <a:lstStyle/>
          <a:p>
            <a:pPr marL="0" indent="0">
              <a:buNone/>
            </a:pPr>
            <a:r>
              <a:rPr lang="ja-JP" altLang="en-US" sz="2800" dirty="0"/>
              <a:t>ご清聴ありがとうございました。</a:t>
            </a:r>
            <a:endParaRPr lang="en-US" altLang="ja-JP" sz="2800" dirty="0"/>
          </a:p>
          <a:p>
            <a:pPr marL="0" indent="0">
              <a:buNone/>
            </a:pPr>
            <a:endParaRPr lang="en-US" altLang="ja-JP" sz="2800" dirty="0"/>
          </a:p>
          <a:p>
            <a:pPr marL="0" indent="0">
              <a:buNone/>
            </a:pPr>
            <a:r>
              <a:rPr lang="ja-JP" altLang="en-US" sz="2800" dirty="0"/>
              <a:t>お問合せ先</a:t>
            </a:r>
            <a:endParaRPr lang="en-US" altLang="ja-JP" sz="2800" dirty="0"/>
          </a:p>
          <a:p>
            <a:pPr marL="0" indent="0">
              <a:buNone/>
            </a:pPr>
            <a:r>
              <a:rPr lang="ja-JP" altLang="en-US" sz="2800" dirty="0"/>
              <a:t>　公益財団法人埼玉県産業振興公社</a:t>
            </a:r>
          </a:p>
          <a:p>
            <a:pPr marL="0" indent="0">
              <a:buNone/>
            </a:pPr>
            <a:r>
              <a:rPr lang="ja-JP" altLang="en-US" sz="2800" dirty="0"/>
              <a:t>　　経営支援部　経営支援</a:t>
            </a:r>
            <a:r>
              <a:rPr lang="en-US" altLang="ja-JP" sz="2800" dirty="0"/>
              <a:t>G</a:t>
            </a:r>
            <a:r>
              <a:rPr lang="ja-JP" altLang="en-US" sz="2800" dirty="0"/>
              <a:t>　山崎、大谷</a:t>
            </a:r>
          </a:p>
          <a:p>
            <a:pPr marL="0" indent="0">
              <a:buNone/>
            </a:pPr>
            <a:r>
              <a:rPr lang="ja-JP" altLang="en-US" sz="2800" dirty="0"/>
              <a:t>　〒</a:t>
            </a:r>
            <a:r>
              <a:rPr lang="en-US" altLang="ja-JP" sz="2800" dirty="0"/>
              <a:t>330-8669 </a:t>
            </a:r>
          </a:p>
          <a:p>
            <a:pPr marL="0" indent="0">
              <a:buNone/>
            </a:pPr>
            <a:r>
              <a:rPr lang="ja-JP" altLang="en-US" sz="2800" dirty="0"/>
              <a:t>　さいたま市大宮区桜木町１－７－５ソニックシティビル</a:t>
            </a:r>
            <a:r>
              <a:rPr lang="en-US" altLang="ja-JP" sz="2800" dirty="0"/>
              <a:t>10F</a:t>
            </a:r>
          </a:p>
          <a:p>
            <a:pPr marL="0" indent="0">
              <a:buNone/>
            </a:pPr>
            <a:r>
              <a:rPr lang="ja-JP" altLang="en-US" sz="2800" dirty="0"/>
              <a:t>　</a:t>
            </a:r>
            <a:r>
              <a:rPr lang="en-US" altLang="ja-JP" sz="2800" dirty="0"/>
              <a:t>Tel 048-647-4085    E-mail</a:t>
            </a:r>
            <a:r>
              <a:rPr lang="ja-JP" altLang="en-US" sz="2800" dirty="0"/>
              <a:t>　</a:t>
            </a:r>
            <a:r>
              <a:rPr lang="en-US" altLang="ja-JP" sz="2800" dirty="0"/>
              <a:t>desk@saitama-j.or.jp</a:t>
            </a:r>
            <a:endParaRPr lang="ja-JP" altLang="en-US" sz="2800" dirty="0"/>
          </a:p>
          <a:p>
            <a:pPr marL="0" indent="0">
              <a:buNone/>
            </a:pPr>
            <a:r>
              <a:rPr lang="ja-JP" altLang="en-US" sz="2800" dirty="0"/>
              <a:t>　</a:t>
            </a:r>
            <a:r>
              <a:rPr lang="en-US" altLang="ja-JP" sz="2800" dirty="0"/>
              <a:t>https://www.saitama-j.or.jp/</a:t>
            </a:r>
          </a:p>
        </p:txBody>
      </p:sp>
      <p:sp>
        <p:nvSpPr>
          <p:cNvPr id="4" name="AutoShape 2" descr="https://www.saitama-j.or.jp/cgi-bin/cbag/ag.cgi?page=MailContents&amp;eid=13863&amp;MultipartPath=.1&amp;ct=1&amp;inline=1&amp;notimecard=1&amp;type=image&amp;subtype=jpeg&amp;ct=1&amp;ext=.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AutoShape 4" descr="https://www.saitama-j.or.jp/cgi-bin/cbag/ag.cgi?page=MailContents&amp;eid=13863&amp;pid=&amp;MultipartPath=.1&amp;notimecard=1&amp;type=image&amp;subtype=jpeg&amp;ct=1&amp;ext=.JPG&amp;inline=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日付プレースホルダー 2"/>
          <p:cNvSpPr>
            <a:spLocks noGrp="1"/>
          </p:cNvSpPr>
          <p:nvPr>
            <p:ph type="dt" sz="half" idx="10"/>
          </p:nvPr>
        </p:nvSpPr>
        <p:spPr/>
        <p:txBody>
          <a:bodyPr/>
          <a:lstStyle/>
          <a:p>
            <a:r>
              <a:rPr kumimoji="1" lang="en-US" altLang="ja-JP"/>
              <a:t>2022/07/</a:t>
            </a:r>
            <a:r>
              <a:rPr kumimoji="1" lang="ja-JP" altLang="en-US"/>
              <a:t>　経営支援部経営支援</a:t>
            </a:r>
            <a:r>
              <a:rPr kumimoji="1" lang="en-US" altLang="ja-JP"/>
              <a:t>G</a:t>
            </a:r>
            <a:endParaRPr kumimoji="1" lang="ja-JP" altLang="en-US" dirty="0"/>
          </a:p>
        </p:txBody>
      </p:sp>
      <p:sp>
        <p:nvSpPr>
          <p:cNvPr id="9" name="スライド番号プレースホルダー 8"/>
          <p:cNvSpPr>
            <a:spLocks noGrp="1"/>
          </p:cNvSpPr>
          <p:nvPr>
            <p:ph type="sldNum" sz="quarter" idx="12"/>
          </p:nvPr>
        </p:nvSpPr>
        <p:spPr/>
        <p:txBody>
          <a:bodyPr/>
          <a:lstStyle/>
          <a:p>
            <a:fld id="{4DF3B681-B6EC-4DF9-BDF7-910CC5A30AF5}" type="slidenum">
              <a:rPr kumimoji="1" lang="ja-JP" altLang="en-US" smtClean="0"/>
              <a:t>7</a:t>
            </a:fld>
            <a:endParaRPr kumimoji="1" lang="ja-JP" altLang="en-US"/>
          </a:p>
        </p:txBody>
      </p:sp>
    </p:spTree>
    <p:extLst>
      <p:ext uri="{BB962C8B-B14F-4D97-AF65-F5344CB8AC3E}">
        <p14:creationId xmlns:p14="http://schemas.microsoft.com/office/powerpoint/2010/main" val="396196240"/>
      </p:ext>
    </p:extLst>
  </p:cSld>
  <p:clrMapOvr>
    <a:masterClrMapping/>
  </p:clrMapOvr>
  <mc:AlternateContent xmlns:mc="http://schemas.openxmlformats.org/markup-compatibility/2006" xmlns:p14="http://schemas.microsoft.com/office/powerpoint/2010/main">
    <mc:Choice Requires="p14">
      <p:transition spd="slow" p14:dur="2000" advTm="568"/>
    </mc:Choice>
    <mc:Fallback xmlns="">
      <p:transition spd="slow" advTm="568"/>
    </mc:Fallback>
  </mc:AlternateContent>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6253</TotalTime>
  <Words>1500</Words>
  <Application>Microsoft Office PowerPoint</Application>
  <PresentationFormat>A4 210 x 297 mm</PresentationFormat>
  <Paragraphs>126</Paragraphs>
  <Slides>8</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AR P丸ゴシック体M</vt:lpstr>
      <vt:lpstr>AR丸ゴシック体M</vt:lpstr>
      <vt:lpstr>HGPｺﾞｼｯｸM</vt:lpstr>
      <vt:lpstr>ＭＳ Ｐゴシック</vt:lpstr>
      <vt:lpstr>ＭＳ 明朝</vt:lpstr>
      <vt:lpstr>Arial</vt:lpstr>
      <vt:lpstr>Calibri</vt:lpstr>
      <vt:lpstr>Wingdings</vt:lpstr>
      <vt:lpstr>Office ​​テーマ</vt:lpstr>
      <vt:lpstr>令和4年度 登録支援専門家における「専門家派遣事業説明」</vt:lpstr>
      <vt:lpstr>専門家派遣事業説明　次第</vt:lpstr>
      <vt:lpstr>1.改正された専門家派遣制度について</vt:lpstr>
      <vt:lpstr>2.専門家派遣開始までの手順について</vt:lpstr>
      <vt:lpstr>3.支援専門家の支援内容について</vt:lpstr>
      <vt:lpstr>4.専門家派遣に係わるエビデンスについて</vt:lpstr>
      <vt:lpstr>5.専門家派遣実施におけるお願い事項</vt:lpstr>
      <vt:lpstr>お問い合わせ先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akanuma-VAIO</dc:creator>
  <cp:lastModifiedBy>山崎 等</cp:lastModifiedBy>
  <cp:revision>285</cp:revision>
  <cp:lastPrinted>2022-07-04T06:35:28Z</cp:lastPrinted>
  <dcterms:created xsi:type="dcterms:W3CDTF">2016-09-30T11:01:18Z</dcterms:created>
  <dcterms:modified xsi:type="dcterms:W3CDTF">2022-07-07T04:56:51Z</dcterms:modified>
</cp:coreProperties>
</file>