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
  </p:notesMasterIdLst>
  <p:handoutMasterIdLst>
    <p:handoutMasterId r:id="rId5"/>
  </p:handoutMasterIdLst>
  <p:sldIdLst>
    <p:sldId id="278" r:id="rId2"/>
    <p:sldId id="279" r:id="rId3"/>
  </p:sldIdLst>
  <p:sldSz cx="6858000" cy="9906000" type="A4"/>
  <p:notesSz cx="6807200" cy="9939338"/>
  <p:defaultTex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0064"/>
    <a:srgbClr val="0F0F6B"/>
    <a:srgbClr val="CCCCFF"/>
    <a:srgbClr val="666699"/>
    <a:srgbClr val="000066"/>
    <a:srgbClr val="FF3300"/>
    <a:srgbClr val="336699"/>
    <a:srgbClr val="D9D9D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15" autoAdjust="0"/>
    <p:restoredTop sz="99272" autoAdjust="0"/>
  </p:normalViewPr>
  <p:slideViewPr>
    <p:cSldViewPr snapToGrid="0">
      <p:cViewPr varScale="1">
        <p:scale>
          <a:sx n="76" d="100"/>
          <a:sy n="76" d="100"/>
        </p:scale>
        <p:origin x="1626" y="96"/>
      </p:cViewPr>
      <p:guideLst>
        <p:guide orient="horz" pos="316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8A5E0B17-8803-42F5-B647-1BD636ABF522}"/>
              </a:ext>
            </a:extLst>
          </p:cNvPr>
          <p:cNvSpPr>
            <a:spLocks noGrp="1" noChangeArrowheads="1"/>
          </p:cNvSpPr>
          <p:nvPr>
            <p:ph type="hdr" sz="quarter"/>
          </p:nvPr>
        </p:nvSpPr>
        <p:spPr bwMode="auto">
          <a:xfrm>
            <a:off x="2" y="1"/>
            <a:ext cx="2948675" cy="495299"/>
          </a:xfrm>
          <a:prstGeom prst="rect">
            <a:avLst/>
          </a:prstGeom>
          <a:noFill/>
          <a:ln w="9525">
            <a:noFill/>
            <a:miter lim="800000"/>
            <a:headEnd/>
            <a:tailEnd/>
          </a:ln>
        </p:spPr>
        <p:txBody>
          <a:bodyPr vert="horz" wrap="square" lIns="95365" tIns="47681" rIns="95365" bIns="47681" numCol="1" anchor="t" anchorCtr="0" compatLnSpc="1">
            <a:prstTxWarp prst="textNoShape">
              <a:avLst/>
            </a:prstTxWarp>
          </a:bodyPr>
          <a:lstStyle>
            <a:lvl1pPr defTabSz="952153" eaLnBrk="1" hangingPunct="1">
              <a:defRPr sz="1100">
                <a:latin typeface="Arial" charset="0"/>
                <a:ea typeface="ＭＳ Ｐゴシック" pitchFamily="50" charset="-128"/>
              </a:defRPr>
            </a:lvl1pPr>
          </a:lstStyle>
          <a:p>
            <a:pPr>
              <a:defRPr/>
            </a:pPr>
            <a:endParaRPr lang="en-US" altLang="ja-JP"/>
          </a:p>
        </p:txBody>
      </p:sp>
      <p:sp>
        <p:nvSpPr>
          <p:cNvPr id="19459" name="Rectangle 3">
            <a:extLst>
              <a:ext uri="{FF2B5EF4-FFF2-40B4-BE49-F238E27FC236}">
                <a16:creationId xmlns:a16="http://schemas.microsoft.com/office/drawing/2014/main" xmlns="" id="{60BD1AFA-5564-49AC-843B-2B1703F74D80}"/>
              </a:ext>
            </a:extLst>
          </p:cNvPr>
          <p:cNvSpPr>
            <a:spLocks noGrp="1" noChangeArrowheads="1"/>
          </p:cNvSpPr>
          <p:nvPr>
            <p:ph type="dt" sz="quarter" idx="1"/>
          </p:nvPr>
        </p:nvSpPr>
        <p:spPr bwMode="auto">
          <a:xfrm>
            <a:off x="3858528" y="1"/>
            <a:ext cx="2948675" cy="495299"/>
          </a:xfrm>
          <a:prstGeom prst="rect">
            <a:avLst/>
          </a:prstGeom>
          <a:noFill/>
          <a:ln w="9525">
            <a:noFill/>
            <a:miter lim="800000"/>
            <a:headEnd/>
            <a:tailEnd/>
          </a:ln>
        </p:spPr>
        <p:txBody>
          <a:bodyPr vert="horz" wrap="square" lIns="95365" tIns="47681" rIns="95365" bIns="47681" numCol="1" anchor="t" anchorCtr="0" compatLnSpc="1">
            <a:prstTxWarp prst="textNoShape">
              <a:avLst/>
            </a:prstTxWarp>
          </a:bodyPr>
          <a:lstStyle>
            <a:lvl1pPr algn="r" defTabSz="952153" eaLnBrk="1" hangingPunct="1">
              <a:defRPr sz="11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xmlns="" id="{F4D069A7-6E7A-4EA9-9C5F-8C811071F705}"/>
              </a:ext>
            </a:extLst>
          </p:cNvPr>
          <p:cNvSpPr>
            <a:spLocks noGrp="1" noChangeArrowheads="1"/>
          </p:cNvSpPr>
          <p:nvPr>
            <p:ph type="ftr" sz="quarter" idx="2"/>
          </p:nvPr>
        </p:nvSpPr>
        <p:spPr bwMode="auto">
          <a:xfrm>
            <a:off x="2" y="9444039"/>
            <a:ext cx="2948675" cy="495299"/>
          </a:xfrm>
          <a:prstGeom prst="rect">
            <a:avLst/>
          </a:prstGeom>
          <a:noFill/>
          <a:ln w="9525">
            <a:noFill/>
            <a:miter lim="800000"/>
            <a:headEnd/>
            <a:tailEnd/>
          </a:ln>
        </p:spPr>
        <p:txBody>
          <a:bodyPr vert="horz" wrap="square" lIns="95365" tIns="47681" rIns="95365" bIns="47681" numCol="1" anchor="b" anchorCtr="0" compatLnSpc="1">
            <a:prstTxWarp prst="textNoShape">
              <a:avLst/>
            </a:prstTxWarp>
          </a:bodyPr>
          <a:lstStyle>
            <a:lvl1pPr defTabSz="952153" eaLnBrk="1" hangingPunct="1">
              <a:defRPr sz="1100">
                <a:latin typeface="Arial" charset="0"/>
                <a:ea typeface="ＭＳ Ｐゴシック" pitchFamily="50" charset="-128"/>
              </a:defRPr>
            </a:lvl1pPr>
          </a:lstStyle>
          <a:p>
            <a:pPr>
              <a:defRPr/>
            </a:pPr>
            <a:endParaRPr lang="en-US" altLang="ja-JP"/>
          </a:p>
        </p:txBody>
      </p:sp>
      <p:sp>
        <p:nvSpPr>
          <p:cNvPr id="19461" name="Rectangle 5">
            <a:extLst>
              <a:ext uri="{FF2B5EF4-FFF2-40B4-BE49-F238E27FC236}">
                <a16:creationId xmlns:a16="http://schemas.microsoft.com/office/drawing/2014/main" xmlns="" id="{923161FA-3BAE-4671-8FA5-586CE8ECDF20}"/>
              </a:ext>
            </a:extLst>
          </p:cNvPr>
          <p:cNvSpPr>
            <a:spLocks noGrp="1" noChangeArrowheads="1"/>
          </p:cNvSpPr>
          <p:nvPr>
            <p:ph type="sldNum" sz="quarter" idx="3"/>
          </p:nvPr>
        </p:nvSpPr>
        <p:spPr bwMode="auto">
          <a:xfrm>
            <a:off x="3858528" y="9444039"/>
            <a:ext cx="2948675" cy="495299"/>
          </a:xfrm>
          <a:prstGeom prst="rect">
            <a:avLst/>
          </a:prstGeom>
          <a:noFill/>
          <a:ln w="9525">
            <a:noFill/>
            <a:miter lim="800000"/>
            <a:headEnd/>
            <a:tailEnd/>
          </a:ln>
        </p:spPr>
        <p:txBody>
          <a:bodyPr vert="horz" wrap="square" lIns="95365" tIns="47681" rIns="95365" bIns="47681" numCol="1" anchor="b" anchorCtr="0" compatLnSpc="1">
            <a:prstTxWarp prst="textNoShape">
              <a:avLst/>
            </a:prstTxWarp>
          </a:bodyPr>
          <a:lstStyle>
            <a:lvl1pPr algn="r" defTabSz="950761" eaLnBrk="1" hangingPunct="1">
              <a:defRPr sz="1100"/>
            </a:lvl1pPr>
          </a:lstStyle>
          <a:p>
            <a:pPr>
              <a:defRPr/>
            </a:pPr>
            <a:fld id="{EA561DF1-F130-4F74-9A9B-4056A08BF4BD}" type="slidenum">
              <a:rPr lang="en-US" altLang="ja-JP"/>
              <a:pPr>
                <a:defRPr/>
              </a:pPr>
              <a:t>‹#›</a:t>
            </a:fld>
            <a:endParaRPr lang="en-US" altLang="ja-JP"/>
          </a:p>
        </p:txBody>
      </p:sp>
    </p:spTree>
    <p:extLst>
      <p:ext uri="{BB962C8B-B14F-4D97-AF65-F5344CB8AC3E}">
        <p14:creationId xmlns:p14="http://schemas.microsoft.com/office/powerpoint/2010/main" val="214911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D7F6931A-1EF0-44BC-B876-F1C84590E708}"/>
              </a:ext>
            </a:extLst>
          </p:cNvPr>
          <p:cNvSpPr>
            <a:spLocks noGrp="1" noChangeArrowheads="1"/>
          </p:cNvSpPr>
          <p:nvPr>
            <p:ph type="hdr" sz="quarter"/>
          </p:nvPr>
        </p:nvSpPr>
        <p:spPr bwMode="auto">
          <a:xfrm>
            <a:off x="2" y="1"/>
            <a:ext cx="2948675" cy="495299"/>
          </a:xfrm>
          <a:prstGeom prst="rect">
            <a:avLst/>
          </a:prstGeom>
          <a:noFill/>
          <a:ln w="9525">
            <a:noFill/>
            <a:miter lim="800000"/>
            <a:headEnd/>
            <a:tailEnd/>
          </a:ln>
        </p:spPr>
        <p:txBody>
          <a:bodyPr vert="horz" wrap="square" lIns="95365" tIns="47681" rIns="95365" bIns="47681" numCol="1" anchor="t" anchorCtr="0" compatLnSpc="1">
            <a:prstTxWarp prst="textNoShape">
              <a:avLst/>
            </a:prstTxWarp>
          </a:bodyPr>
          <a:lstStyle>
            <a:lvl1pPr defTabSz="952153" eaLnBrk="1" hangingPunct="1">
              <a:defRPr sz="1100">
                <a:latin typeface="Arial" charset="0"/>
                <a:ea typeface="ＭＳ Ｐゴシック" pitchFamily="50" charset="-128"/>
              </a:defRPr>
            </a:lvl1pPr>
          </a:lstStyle>
          <a:p>
            <a:pPr>
              <a:defRPr/>
            </a:pPr>
            <a:endParaRPr lang="en-US" altLang="ja-JP"/>
          </a:p>
        </p:txBody>
      </p:sp>
      <p:sp>
        <p:nvSpPr>
          <p:cNvPr id="17411" name="Rectangle 3">
            <a:extLst>
              <a:ext uri="{FF2B5EF4-FFF2-40B4-BE49-F238E27FC236}">
                <a16:creationId xmlns:a16="http://schemas.microsoft.com/office/drawing/2014/main" xmlns="" id="{CA175E17-2892-43B0-918B-32519A0E0053}"/>
              </a:ext>
            </a:extLst>
          </p:cNvPr>
          <p:cNvSpPr>
            <a:spLocks noGrp="1" noChangeArrowheads="1"/>
          </p:cNvSpPr>
          <p:nvPr>
            <p:ph type="dt" idx="1"/>
          </p:nvPr>
        </p:nvSpPr>
        <p:spPr bwMode="auto">
          <a:xfrm>
            <a:off x="3858528" y="1"/>
            <a:ext cx="2948675" cy="495299"/>
          </a:xfrm>
          <a:prstGeom prst="rect">
            <a:avLst/>
          </a:prstGeom>
          <a:noFill/>
          <a:ln w="9525">
            <a:noFill/>
            <a:miter lim="800000"/>
            <a:headEnd/>
            <a:tailEnd/>
          </a:ln>
        </p:spPr>
        <p:txBody>
          <a:bodyPr vert="horz" wrap="square" lIns="95365" tIns="47681" rIns="95365" bIns="47681" numCol="1" anchor="t" anchorCtr="0" compatLnSpc="1">
            <a:prstTxWarp prst="textNoShape">
              <a:avLst/>
            </a:prstTxWarp>
          </a:bodyPr>
          <a:lstStyle>
            <a:lvl1pPr algn="r" defTabSz="952153" eaLnBrk="1" hangingPunct="1">
              <a:defRPr sz="1100">
                <a:latin typeface="Arial"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xmlns="" id="{1FE0CAC4-8034-43A8-BD1D-DCD36043FD3B}"/>
              </a:ext>
            </a:extLst>
          </p:cNvPr>
          <p:cNvSpPr>
            <a:spLocks noGrp="1" noRot="1" noChangeAspect="1" noChangeArrowheads="1" noTextEdit="1"/>
          </p:cNvSpPr>
          <p:nvPr>
            <p:ph type="sldImg" idx="2"/>
          </p:nvPr>
        </p:nvSpPr>
        <p:spPr bwMode="auto">
          <a:xfrm>
            <a:off x="2116138" y="746125"/>
            <a:ext cx="2578100"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xmlns="" id="{262351EF-470F-419E-A8B6-5E4322AEB2A2}"/>
              </a:ext>
            </a:extLst>
          </p:cNvPr>
          <p:cNvSpPr>
            <a:spLocks noGrp="1" noChangeArrowheads="1"/>
          </p:cNvSpPr>
          <p:nvPr>
            <p:ph type="body" sz="quarter" idx="3"/>
          </p:nvPr>
        </p:nvSpPr>
        <p:spPr bwMode="auto">
          <a:xfrm>
            <a:off x="908263" y="4721226"/>
            <a:ext cx="4990676" cy="4471988"/>
          </a:xfrm>
          <a:prstGeom prst="rect">
            <a:avLst/>
          </a:prstGeom>
          <a:noFill/>
          <a:ln w="9525">
            <a:noFill/>
            <a:miter lim="800000"/>
            <a:headEnd/>
            <a:tailEnd/>
          </a:ln>
        </p:spPr>
        <p:txBody>
          <a:bodyPr vert="horz" wrap="square" lIns="95365" tIns="47681" rIns="95365" bIns="4768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a:extLst>
              <a:ext uri="{FF2B5EF4-FFF2-40B4-BE49-F238E27FC236}">
                <a16:creationId xmlns:a16="http://schemas.microsoft.com/office/drawing/2014/main" xmlns="" id="{B0495891-5201-419C-9CC9-BD07D84C44DF}"/>
              </a:ext>
            </a:extLst>
          </p:cNvPr>
          <p:cNvSpPr>
            <a:spLocks noGrp="1" noChangeArrowheads="1"/>
          </p:cNvSpPr>
          <p:nvPr>
            <p:ph type="ftr" sz="quarter" idx="4"/>
          </p:nvPr>
        </p:nvSpPr>
        <p:spPr bwMode="auto">
          <a:xfrm>
            <a:off x="2" y="9444039"/>
            <a:ext cx="2948675" cy="495299"/>
          </a:xfrm>
          <a:prstGeom prst="rect">
            <a:avLst/>
          </a:prstGeom>
          <a:noFill/>
          <a:ln w="9525">
            <a:noFill/>
            <a:miter lim="800000"/>
            <a:headEnd/>
            <a:tailEnd/>
          </a:ln>
        </p:spPr>
        <p:txBody>
          <a:bodyPr vert="horz" wrap="square" lIns="95365" tIns="47681" rIns="95365" bIns="47681" numCol="1" anchor="b" anchorCtr="0" compatLnSpc="1">
            <a:prstTxWarp prst="textNoShape">
              <a:avLst/>
            </a:prstTxWarp>
          </a:bodyPr>
          <a:lstStyle>
            <a:lvl1pPr defTabSz="952153" eaLnBrk="1" hangingPunct="1">
              <a:defRPr sz="1100">
                <a:latin typeface="Arial" charset="0"/>
                <a:ea typeface="ＭＳ Ｐゴシック" pitchFamily="50" charset="-128"/>
              </a:defRPr>
            </a:lvl1pPr>
          </a:lstStyle>
          <a:p>
            <a:pPr>
              <a:defRPr/>
            </a:pPr>
            <a:endParaRPr lang="en-US" altLang="ja-JP"/>
          </a:p>
        </p:txBody>
      </p:sp>
      <p:sp>
        <p:nvSpPr>
          <p:cNvPr id="17415" name="Rectangle 7">
            <a:extLst>
              <a:ext uri="{FF2B5EF4-FFF2-40B4-BE49-F238E27FC236}">
                <a16:creationId xmlns:a16="http://schemas.microsoft.com/office/drawing/2014/main" xmlns="" id="{3980149F-A4B4-4E5E-AA53-3D9A8F4E216B}"/>
              </a:ext>
            </a:extLst>
          </p:cNvPr>
          <p:cNvSpPr>
            <a:spLocks noGrp="1" noChangeArrowheads="1"/>
          </p:cNvSpPr>
          <p:nvPr>
            <p:ph type="sldNum" sz="quarter" idx="5"/>
          </p:nvPr>
        </p:nvSpPr>
        <p:spPr bwMode="auto">
          <a:xfrm>
            <a:off x="3858528" y="9444039"/>
            <a:ext cx="2948675" cy="495299"/>
          </a:xfrm>
          <a:prstGeom prst="rect">
            <a:avLst/>
          </a:prstGeom>
          <a:noFill/>
          <a:ln w="9525">
            <a:noFill/>
            <a:miter lim="800000"/>
            <a:headEnd/>
            <a:tailEnd/>
          </a:ln>
        </p:spPr>
        <p:txBody>
          <a:bodyPr vert="horz" wrap="square" lIns="95365" tIns="47681" rIns="95365" bIns="47681" numCol="1" anchor="b" anchorCtr="0" compatLnSpc="1">
            <a:prstTxWarp prst="textNoShape">
              <a:avLst/>
            </a:prstTxWarp>
          </a:bodyPr>
          <a:lstStyle>
            <a:lvl1pPr algn="r" defTabSz="950761" eaLnBrk="1" hangingPunct="1">
              <a:defRPr sz="1100"/>
            </a:lvl1pPr>
          </a:lstStyle>
          <a:p>
            <a:pPr>
              <a:defRPr/>
            </a:pPr>
            <a:fld id="{54B689BF-9D19-4FFB-98D5-3E5C7591FE93}" type="slidenum">
              <a:rPr lang="en-US" altLang="ja-JP"/>
              <a:pPr>
                <a:defRPr/>
              </a:pPr>
              <a:t>‹#›</a:t>
            </a:fld>
            <a:endParaRPr lang="en-US" altLang="ja-JP"/>
          </a:p>
        </p:txBody>
      </p:sp>
    </p:spTree>
    <p:extLst>
      <p:ext uri="{BB962C8B-B14F-4D97-AF65-F5344CB8AC3E}">
        <p14:creationId xmlns:p14="http://schemas.microsoft.com/office/powerpoint/2010/main" val="400160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881063"/>
            <a:ext cx="577215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571500" y="2862263"/>
            <a:ext cx="5772150" cy="583247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a:extLst>
              <a:ext uri="{FF2B5EF4-FFF2-40B4-BE49-F238E27FC236}">
                <a16:creationId xmlns:a16="http://schemas.microsoft.com/office/drawing/2014/main" xmlns="" id="{A7EE2D1E-16F8-4432-B1FD-E08950647C49}"/>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1C105AC4-F674-456F-92FF-725060709470}" type="slidenum">
              <a:rPr lang="en-US" altLang="ja-JP"/>
              <a:pPr>
                <a:defRPr/>
              </a:pPr>
              <a:t>‹#›</a:t>
            </a:fld>
            <a:endParaRPr lang="en-US" altLang="ja-JP"/>
          </a:p>
        </p:txBody>
      </p:sp>
    </p:spTree>
    <p:extLst>
      <p:ext uri="{BB962C8B-B14F-4D97-AF65-F5344CB8AC3E}">
        <p14:creationId xmlns:p14="http://schemas.microsoft.com/office/powerpoint/2010/main" val="32698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A7C67C2E-1F40-4444-87D8-34825E6F8E5A}"/>
              </a:ext>
            </a:extLst>
          </p:cNvPr>
          <p:cNvSpPr>
            <a:spLocks noGrp="1" noChangeArrowheads="1"/>
          </p:cNvSpPr>
          <p:nvPr>
            <p:ph type="dt" sz="half" idx="10"/>
          </p:nvPr>
        </p:nvSpPr>
        <p:spPr>
          <a:xfrm>
            <a:off x="571500" y="9231313"/>
            <a:ext cx="1543050" cy="660400"/>
          </a:xfrm>
          <a:prstGeom prst="rect">
            <a:avLst/>
          </a:prstGeom>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xmlns="" id="{16F65167-B076-4506-8232-581864645CBE}"/>
              </a:ext>
            </a:extLst>
          </p:cNvPr>
          <p:cNvSpPr>
            <a:spLocks noGrp="1" noChangeArrowheads="1"/>
          </p:cNvSpPr>
          <p:nvPr>
            <p:ph type="ftr" sz="quarter" idx="11"/>
          </p:nvPr>
        </p:nvSpPr>
        <p:spPr>
          <a:xfrm>
            <a:off x="2514600" y="9250363"/>
            <a:ext cx="2171700" cy="660400"/>
          </a:xfrm>
          <a:prstGeom prst="rect">
            <a:avLst/>
          </a:prstGeom>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xmlns="" id="{24054E74-8FE8-4E1A-8021-AFB55B21BB83}"/>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5D6D7BD0-3095-4A27-AA15-72B20C6C3CA2}" type="slidenum">
              <a:rPr lang="en-US" altLang="ja-JP"/>
              <a:pPr>
                <a:defRPr/>
              </a:pPr>
              <a:t>‹#›</a:t>
            </a:fld>
            <a:endParaRPr lang="en-US" altLang="ja-JP"/>
          </a:p>
        </p:txBody>
      </p:sp>
    </p:spTree>
    <p:extLst>
      <p:ext uri="{BB962C8B-B14F-4D97-AF65-F5344CB8AC3E}">
        <p14:creationId xmlns:p14="http://schemas.microsoft.com/office/powerpoint/2010/main" val="7991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045223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57263" rtl="0" eaLnBrk="0" fontAlgn="base" hangingPunct="0">
        <a:spcBef>
          <a:spcPct val="0"/>
        </a:spcBef>
        <a:spcAft>
          <a:spcPct val="0"/>
        </a:spcAft>
        <a:defRPr kumimoji="1" sz="3500">
          <a:solidFill>
            <a:schemeClr val="tx2"/>
          </a:solidFill>
          <a:latin typeface="+mj-lt"/>
          <a:ea typeface="+mj-ea"/>
          <a:cs typeface="+mj-cs"/>
        </a:defRPr>
      </a:lvl1pPr>
      <a:lvl2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2pPr>
      <a:lvl3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3pPr>
      <a:lvl4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4pPr>
      <a:lvl5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5pPr>
      <a:lvl6pPr marL="4572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6pPr>
      <a:lvl7pPr marL="9144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7pPr>
      <a:lvl8pPr marL="13716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8pPr>
      <a:lvl9pPr marL="18288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9pPr>
    </p:titleStyle>
    <p:bodyStyle>
      <a:lvl1pPr marL="358775" indent="-358775" algn="l" defTabSz="957263" rtl="0" eaLnBrk="0" fontAlgn="base" hangingPunct="0">
        <a:spcBef>
          <a:spcPct val="20000"/>
        </a:spcBef>
        <a:spcAft>
          <a:spcPct val="0"/>
        </a:spcAft>
        <a:buClr>
          <a:schemeClr val="bg2"/>
        </a:buClr>
        <a:buSzPct val="70000"/>
        <a:buFont typeface="Wingdings" panose="05000000000000000000" pitchFamily="2" charset="2"/>
        <a:buChar char="l"/>
        <a:defRPr kumimoji="1" sz="3200">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96975" indent="-239713" algn="l" defTabSz="957263" rtl="0" eaLnBrk="0" fontAlgn="base" hangingPunct="0">
        <a:spcBef>
          <a:spcPct val="20000"/>
        </a:spcBef>
        <a:spcAft>
          <a:spcPct val="0"/>
        </a:spcAft>
        <a:buClr>
          <a:schemeClr val="tx1"/>
        </a:buClr>
        <a:buSzPct val="150000"/>
        <a:buChar char="•"/>
        <a:defRPr kumimoji="1" sz="2300">
          <a:solidFill>
            <a:schemeClr val="tx1"/>
          </a:solidFill>
          <a:latin typeface="+mn-lt"/>
          <a:ea typeface="+mn-ea"/>
        </a:defRPr>
      </a:lvl3pPr>
      <a:lvl4pPr marL="1676400" indent="-239713" algn="l" defTabSz="957263" rtl="0" eaLnBrk="0" fontAlgn="base" hangingPunct="0">
        <a:spcBef>
          <a:spcPct val="20000"/>
        </a:spcBef>
        <a:spcAft>
          <a:spcPct val="0"/>
        </a:spcAft>
        <a:buClr>
          <a:schemeClr val="tx2"/>
        </a:buClr>
        <a:buSzPct val="150000"/>
        <a:buChar char="•"/>
        <a:defRPr kumimoji="1" sz="2100">
          <a:solidFill>
            <a:schemeClr val="tx1"/>
          </a:solidFill>
          <a:latin typeface="+mn-lt"/>
          <a:ea typeface="+mn-ea"/>
        </a:defRPr>
      </a:lvl4pPr>
      <a:lvl5pPr marL="2155825" indent="-239713" algn="l" defTabSz="957263" rtl="0" eaLnBrk="0" fontAlgn="base" hangingPunct="0">
        <a:spcBef>
          <a:spcPct val="20000"/>
        </a:spcBef>
        <a:spcAft>
          <a:spcPct val="0"/>
        </a:spcAft>
        <a:buClr>
          <a:schemeClr val="folHlink"/>
        </a:buClr>
        <a:buSzPct val="150000"/>
        <a:buChar char="•"/>
        <a:defRPr kumimoji="1" sz="2100">
          <a:solidFill>
            <a:schemeClr val="tx1"/>
          </a:solidFill>
          <a:latin typeface="+mn-lt"/>
          <a:ea typeface="+mn-ea"/>
        </a:defRPr>
      </a:lvl5pPr>
      <a:lvl6pPr marL="26130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6pPr>
      <a:lvl7pPr marL="30702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7pPr>
      <a:lvl8pPr marL="35274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8pPr>
      <a:lvl9pPr marL="39846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ngaku@saitama-j.or.jp" TargetMode="External"/><Relationship Id="rId7" Type="http://schemas.openxmlformats.org/officeDocument/2006/relationships/image" Target="../media/image4.png"/><Relationship Id="rId2" Type="http://schemas.openxmlformats.org/officeDocument/2006/relationships/image" Target="../media/image1.gif"/><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saitama-j.or.j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3724" y="7678888"/>
            <a:ext cx="1750372" cy="1750372"/>
          </a:xfrm>
          <a:prstGeom prst="rect">
            <a:avLst/>
          </a:prstGeom>
        </p:spPr>
      </p:pic>
      <p:sp>
        <p:nvSpPr>
          <p:cNvPr id="6" name="Text Box 1077">
            <a:extLst>
              <a:ext uri="{FF2B5EF4-FFF2-40B4-BE49-F238E27FC236}">
                <a16:creationId xmlns:a16="http://schemas.microsoft.com/office/drawing/2014/main" xmlns="" id="{7DE44F91-9095-449C-96D3-7BF693C45D35}"/>
              </a:ext>
            </a:extLst>
          </p:cNvPr>
          <p:cNvSpPr txBox="1">
            <a:spLocks noChangeArrowheads="1"/>
          </p:cNvSpPr>
          <p:nvPr/>
        </p:nvSpPr>
        <p:spPr bwMode="auto">
          <a:xfrm>
            <a:off x="262939" y="7031541"/>
            <a:ext cx="6314324" cy="2639401"/>
          </a:xfrm>
          <a:prstGeom prst="foldedCorner">
            <a:avLst/>
          </a:prstGeom>
          <a:noFill/>
          <a:ln w="5715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wrap="square" lIns="91434" tIns="0" rIns="91434" bIns="0">
            <a:noAutofit/>
          </a:bodyP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eaLnBrk="1" hangingPunct="1">
              <a:lnSpc>
                <a:spcPct val="75000"/>
              </a:lnSpc>
              <a:spcBef>
                <a:spcPct val="50000"/>
              </a:spcBef>
              <a:buClrTx/>
              <a:buSzTx/>
              <a:buFontTx/>
              <a:buNone/>
            </a:pPr>
            <a:endParaRPr lang="en-US" altLang="ja-JP" sz="8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ja-JP" altLang="en-US" sz="1200" b="1" dirty="0">
                <a:latin typeface="HGPｺﾞｼｯｸM" panose="020B0600000000000000" pitchFamily="50" charset="-128"/>
                <a:ea typeface="HGPｺﾞｼｯｸM" panose="020B0600000000000000" pitchFamily="50" charset="-128"/>
              </a:rPr>
              <a:t>〒</a:t>
            </a:r>
            <a:r>
              <a:rPr lang="en-US" altLang="ja-JP" sz="1200" b="1" dirty="0">
                <a:latin typeface="HGPｺﾞｼｯｸM" panose="020B0600000000000000" pitchFamily="50" charset="-128"/>
                <a:ea typeface="HGPｺﾞｼｯｸM" panose="020B0600000000000000" pitchFamily="50" charset="-128"/>
              </a:rPr>
              <a:t>338-0001</a:t>
            </a:r>
            <a:r>
              <a:rPr lang="ja-JP" altLang="en-US" sz="1200" b="1" dirty="0">
                <a:latin typeface="HGPｺﾞｼｯｸM" panose="020B0600000000000000" pitchFamily="50" charset="-128"/>
                <a:ea typeface="HGPｺﾞｼｯｸM" panose="020B0600000000000000" pitchFamily="50" charset="-128"/>
              </a:rPr>
              <a:t>　さいたま市中央区上落合2-3-2　新都心ビジネス交流プラザ</a:t>
            </a:r>
            <a:r>
              <a:rPr lang="en-US" altLang="ja-JP" sz="1200" b="1" dirty="0">
                <a:latin typeface="HGPｺﾞｼｯｸM" panose="020B0600000000000000" pitchFamily="50" charset="-128"/>
                <a:ea typeface="HGPｺﾞｼｯｸM" panose="020B0600000000000000" pitchFamily="50" charset="-128"/>
              </a:rPr>
              <a:t>3</a:t>
            </a:r>
            <a:r>
              <a:rPr lang="ja-JP" altLang="en-US" sz="1200" b="1" dirty="0">
                <a:latin typeface="HGPｺﾞｼｯｸM" panose="020B0600000000000000" pitchFamily="50" charset="-128"/>
                <a:ea typeface="HGPｺﾞｼｯｸM" panose="020B0600000000000000" pitchFamily="50" charset="-128"/>
              </a:rPr>
              <a:t>階</a:t>
            </a:r>
            <a:endParaRPr lang="en-US" altLang="ja-JP" sz="12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None/>
            </a:pPr>
            <a:r>
              <a:rPr lang="ja-JP" altLang="en-US" sz="1200" b="1" dirty="0">
                <a:latin typeface="HGPｺﾞｼｯｸM" panose="020B0600000000000000" pitchFamily="50" charset="-128"/>
                <a:ea typeface="HGPｺﾞｼｯｸM" panose="020B0600000000000000" pitchFamily="50" charset="-128"/>
              </a:rPr>
              <a:t>公益財団法人埼玉県産業振興公社　産学連携支援センター埼玉（担当　高橋・梶山） </a:t>
            </a:r>
            <a:endParaRPr lang="en-US" altLang="ja-JP" sz="12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en-US" altLang="ja-JP" sz="1200" b="1" dirty="0">
                <a:latin typeface="HGPｺﾞｼｯｸM" panose="020B0600000000000000" pitchFamily="50" charset="-128"/>
                <a:ea typeface="HGPｺﾞｼｯｸM" panose="020B0600000000000000" pitchFamily="50" charset="-128"/>
              </a:rPr>
              <a:t>TEL</a:t>
            </a:r>
            <a:r>
              <a:rPr lang="ja-JP" altLang="en-US" sz="1200" b="1" dirty="0">
                <a:latin typeface="HGPｺﾞｼｯｸM" panose="020B0600000000000000" pitchFamily="50" charset="-128"/>
                <a:ea typeface="HGPｺﾞｼｯｸM" panose="020B0600000000000000" pitchFamily="50" charset="-128"/>
              </a:rPr>
              <a:t>　</a:t>
            </a:r>
            <a:r>
              <a:rPr lang="en-US" altLang="ja-JP" sz="1200" b="1" dirty="0">
                <a:latin typeface="HGPｺﾞｼｯｸM" panose="020B0600000000000000" pitchFamily="50" charset="-128"/>
                <a:ea typeface="HGPｺﾞｼｯｸM" panose="020B0600000000000000" pitchFamily="50" charset="-128"/>
              </a:rPr>
              <a:t>048-857-3901</a:t>
            </a:r>
            <a:r>
              <a:rPr lang="ja-JP" altLang="en-US" sz="1200" b="1" dirty="0">
                <a:latin typeface="HGPｺﾞｼｯｸM" panose="020B0600000000000000" pitchFamily="50" charset="-128"/>
                <a:ea typeface="HGPｺﾞｼｯｸM" panose="020B0600000000000000" pitchFamily="50" charset="-128"/>
              </a:rPr>
              <a:t>　　</a:t>
            </a:r>
            <a:r>
              <a:rPr lang="en-US" altLang="ja-JP" sz="1200" b="1" dirty="0">
                <a:latin typeface="HGPｺﾞｼｯｸM" panose="020B0600000000000000" pitchFamily="50" charset="-128"/>
                <a:ea typeface="HGPｺﾞｼｯｸM" panose="020B0600000000000000" pitchFamily="50" charset="-128"/>
              </a:rPr>
              <a:t>FAX</a:t>
            </a:r>
            <a:r>
              <a:rPr lang="ja-JP" altLang="en-US" sz="1200" b="1" dirty="0">
                <a:latin typeface="HGPｺﾞｼｯｸM" panose="020B0600000000000000" pitchFamily="50" charset="-128"/>
                <a:ea typeface="HGPｺﾞｼｯｸM" panose="020B0600000000000000" pitchFamily="50" charset="-128"/>
              </a:rPr>
              <a:t>　</a:t>
            </a:r>
            <a:r>
              <a:rPr lang="en-US" altLang="ja-JP" sz="1200" b="1" dirty="0">
                <a:latin typeface="HGPｺﾞｼｯｸM" panose="020B0600000000000000" pitchFamily="50" charset="-128"/>
                <a:ea typeface="HGPｺﾞｼｯｸM" panose="020B0600000000000000" pitchFamily="50" charset="-128"/>
              </a:rPr>
              <a:t>048-857-3921</a:t>
            </a:r>
            <a:r>
              <a:rPr lang="ja-JP" altLang="en-US" sz="1200" b="1" dirty="0">
                <a:latin typeface="HGPｺﾞｼｯｸM" panose="020B0600000000000000" pitchFamily="50" charset="-128"/>
                <a:ea typeface="HGPｺﾞｼｯｸM" panose="020B0600000000000000" pitchFamily="50" charset="-128"/>
              </a:rPr>
              <a:t>　　</a:t>
            </a:r>
            <a:endParaRPr lang="en-US" altLang="ja-JP" sz="12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en-US" altLang="ja-JP" sz="1200" b="1" dirty="0">
                <a:solidFill>
                  <a:schemeClr val="tx1"/>
                </a:solidFill>
                <a:latin typeface="HGPｺﾞｼｯｸM" panose="020B0600000000000000" pitchFamily="50" charset="-128"/>
                <a:ea typeface="HGPｺﾞｼｯｸM" panose="020B0600000000000000" pitchFamily="50" charset="-128"/>
              </a:rPr>
              <a:t>E-mail</a:t>
            </a:r>
            <a:r>
              <a:rPr lang="ja-JP" altLang="en-US" sz="1200" b="1" dirty="0">
                <a:solidFill>
                  <a:schemeClr val="tx1"/>
                </a:solidFill>
                <a:latin typeface="HGPｺﾞｼｯｸM" panose="020B0600000000000000" pitchFamily="50" charset="-128"/>
                <a:ea typeface="HGPｺﾞｼｯｸM" panose="020B0600000000000000" pitchFamily="50" charset="-128"/>
              </a:rPr>
              <a:t>　</a:t>
            </a:r>
            <a:r>
              <a:rPr lang="en-US" altLang="ja-JP" sz="1200" b="1" dirty="0">
                <a:solidFill>
                  <a:schemeClr val="tx1"/>
                </a:solidFill>
                <a:latin typeface="HGPｺﾞｼｯｸM" panose="020B0600000000000000" pitchFamily="50" charset="-128"/>
                <a:ea typeface="HGPｺﾞｼｯｸM" panose="020B0600000000000000" pitchFamily="50" charset="-128"/>
                <a:hlinkClick r:id="rId3">
                  <a:extLst>
                    <a:ext uri="{A12FA001-AC4F-418D-AE19-62706E023703}">
                      <ahyp:hlinkClr xmlns:ahyp="http://schemas.microsoft.com/office/drawing/2018/hyperlinkcolor" xmlns="" val="tx"/>
                    </a:ext>
                  </a:extLst>
                </a:hlinkClick>
              </a:rPr>
              <a:t>sangaku@saitama-j.or.jp</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en-US" altLang="ja-JP" sz="1200" b="1" dirty="0">
                <a:solidFill>
                  <a:schemeClr val="tx1"/>
                </a:solidFill>
                <a:latin typeface="HGPｺﾞｼｯｸM" panose="020B0600000000000000" pitchFamily="50" charset="-128"/>
                <a:ea typeface="HGPｺﾞｼｯｸM" panose="020B0600000000000000" pitchFamily="50" charset="-128"/>
              </a:rPr>
              <a:t>U R L </a:t>
            </a:r>
            <a:r>
              <a:rPr lang="ja-JP" altLang="en-US" sz="1200" b="1" dirty="0">
                <a:solidFill>
                  <a:schemeClr val="tx1"/>
                </a:solidFill>
                <a:latin typeface="HGPｺﾞｼｯｸM" panose="020B0600000000000000" pitchFamily="50" charset="-128"/>
                <a:ea typeface="HGPｺﾞｼｯｸM" panose="020B0600000000000000" pitchFamily="50" charset="-128"/>
              </a:rPr>
              <a:t>　</a:t>
            </a:r>
            <a:r>
              <a:rPr lang="en-US" altLang="ja-JP" sz="1200" b="1" dirty="0">
                <a:solidFill>
                  <a:schemeClr val="tx1"/>
                </a:solidFill>
                <a:latin typeface="HGPｺﾞｼｯｸM" panose="020B0600000000000000" pitchFamily="50" charset="-128"/>
                <a:ea typeface="HGPｺﾞｼｯｸM" panose="020B0600000000000000" pitchFamily="50" charset="-128"/>
                <a:hlinkClick r:id="rId4">
                  <a:extLst>
                    <a:ext uri="{A12FA001-AC4F-418D-AE19-62706E023703}">
                      <ahyp:hlinkClr xmlns:ahyp="http://schemas.microsoft.com/office/drawing/2018/hyperlinkcolor" xmlns="" val="tx"/>
                    </a:ext>
                  </a:extLst>
                </a:hlinkClick>
              </a:rPr>
              <a:t>http://www.saitama-j.or.jp/</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endParaRPr lang="en-US" altLang="ja-JP" sz="1400" b="1" dirty="0">
              <a:solidFill>
                <a:schemeClr val="tx1"/>
              </a:solidFill>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ja-JP" altLang="en-US" sz="1400" b="1" dirty="0">
                <a:latin typeface="HGPｺﾞｼｯｸM" panose="020B0600000000000000" pitchFamily="50" charset="-128"/>
                <a:ea typeface="HGPｺﾞｼｯｸM" panose="020B0600000000000000" pitchFamily="50" charset="-128"/>
              </a:rPr>
              <a:t>右の</a:t>
            </a:r>
            <a:r>
              <a:rPr lang="en-US" altLang="ja-JP" sz="1400" b="1" dirty="0">
                <a:latin typeface="HGPｺﾞｼｯｸM" panose="020B0600000000000000" pitchFamily="50" charset="-128"/>
                <a:ea typeface="HGPｺﾞｼｯｸM" panose="020B0600000000000000" pitchFamily="50" charset="-128"/>
              </a:rPr>
              <a:t>QR</a:t>
            </a:r>
            <a:r>
              <a:rPr lang="ja-JP" altLang="en-US" sz="1400" b="1" dirty="0">
                <a:latin typeface="HGPｺﾞｼｯｸM" panose="020B0600000000000000" pitchFamily="50" charset="-128"/>
                <a:ea typeface="HGPｺﾞｼｯｸM" panose="020B0600000000000000" pitchFamily="50" charset="-128"/>
              </a:rPr>
              <a:t>コードで表示される入力フォームにご記入のうえ</a:t>
            </a:r>
            <a:endParaRPr lang="en-US" altLang="ja-JP" sz="14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ja-JP" altLang="en-US" sz="1400" b="1" dirty="0">
                <a:latin typeface="HGPｺﾞｼｯｸM" panose="020B0600000000000000" pitchFamily="50" charset="-128"/>
                <a:ea typeface="HGPｺﾞｼｯｸM" panose="020B0600000000000000" pitchFamily="50" charset="-128"/>
              </a:rPr>
              <a:t>お申込ください。</a:t>
            </a:r>
            <a:endParaRPr lang="en-US" altLang="ja-JP" sz="1400" b="1" dirty="0">
              <a:latin typeface="HGPｺﾞｼｯｸM" panose="020B0600000000000000" pitchFamily="50" charset="-128"/>
              <a:ea typeface="HGPｺﾞｼｯｸM" panose="020B0600000000000000" pitchFamily="50" charset="-128"/>
            </a:endParaRPr>
          </a:p>
          <a:p>
            <a:pPr eaLnBrk="1" hangingPunct="1">
              <a:lnSpc>
                <a:spcPct val="75000"/>
              </a:lnSpc>
              <a:spcBef>
                <a:spcPct val="50000"/>
              </a:spcBef>
              <a:buClrTx/>
              <a:buSzTx/>
              <a:buFontTx/>
              <a:buNone/>
            </a:pPr>
            <a:r>
              <a:rPr lang="en-US" altLang="ja-JP" sz="1400" b="1" dirty="0">
                <a:latin typeface="HGPｺﾞｼｯｸM" panose="020B0600000000000000" pitchFamily="50" charset="-128"/>
                <a:ea typeface="HGPｺﾞｼｯｸM" panose="020B0600000000000000" pitchFamily="50" charset="-128"/>
              </a:rPr>
              <a:t>※</a:t>
            </a:r>
            <a:r>
              <a:rPr lang="ja-JP" altLang="en-US" sz="1400" b="1" dirty="0">
                <a:latin typeface="HGPｺﾞｼｯｸM" panose="020B0600000000000000" pitchFamily="50" charset="-128"/>
                <a:ea typeface="HGPｺﾞｼｯｸM" panose="020B0600000000000000" pitchFamily="50" charset="-128"/>
              </a:rPr>
              <a:t>見逃し配信希望者も入力フォームよりお申し込みください。</a:t>
            </a:r>
            <a:endParaRPr lang="en-US" altLang="ja-JP" sz="1400" b="1" dirty="0">
              <a:latin typeface="HGPｺﾞｼｯｸM" panose="020B0600000000000000" pitchFamily="50" charset="-128"/>
              <a:ea typeface="HGPｺﾞｼｯｸM" panose="020B0600000000000000" pitchFamily="50" charset="-128"/>
            </a:endParaRPr>
          </a:p>
        </p:txBody>
      </p:sp>
      <p:sp>
        <p:nvSpPr>
          <p:cNvPr id="2" name="正方形/長方形 1"/>
          <p:cNvSpPr/>
          <p:nvPr/>
        </p:nvSpPr>
        <p:spPr>
          <a:xfrm>
            <a:off x="3241" y="0"/>
            <a:ext cx="6854759" cy="325741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a:p>
        </p:txBody>
      </p:sp>
      <p:sp>
        <p:nvSpPr>
          <p:cNvPr id="49" name="テキスト ボックス 48"/>
          <p:cNvSpPr txBox="1"/>
          <p:nvPr/>
        </p:nvSpPr>
        <p:spPr>
          <a:xfrm>
            <a:off x="179748" y="2175937"/>
            <a:ext cx="3590927" cy="1352999"/>
          </a:xfrm>
          <a:prstGeom prst="rect">
            <a:avLst/>
          </a:prstGeom>
          <a:noFill/>
        </p:spPr>
        <p:txBody>
          <a:bodyPr wrap="square" rtlCol="0">
            <a:spAutoFit/>
          </a:bodyPr>
          <a:lstStyle/>
          <a:p>
            <a:r>
              <a:rPr lang="ja-JP" altLang="en-US"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rPr>
              <a:t>東京電機大学理工学部</a:t>
            </a:r>
            <a:endParaRPr lang="en-US" altLang="ja-JP"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endParaRPr>
          </a:p>
          <a:p>
            <a:r>
              <a:rPr lang="ja-JP" altLang="en-US"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rPr>
              <a:t>学内シーズ</a:t>
            </a:r>
            <a:r>
              <a:rPr lang="en-US" altLang="ja-JP"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rPr>
              <a:t>LIVE</a:t>
            </a:r>
            <a:r>
              <a:rPr lang="ja-JP" altLang="en-US"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rPr>
              <a:t>配信</a:t>
            </a:r>
            <a:endParaRPr lang="en-US" altLang="ja-JP" sz="2117"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endParaRPr>
          </a:p>
          <a:p>
            <a:r>
              <a:rPr lang="en-US" altLang="ja-JP" sz="1400" dirty="0">
                <a:ln w="0"/>
                <a:solidFill>
                  <a:schemeClr val="bg1"/>
                </a:solidFill>
                <a:latin typeface="HGS明朝E" panose="02020900000000000000" pitchFamily="18" charset="-128"/>
                <a:ea typeface="HGS明朝E" panose="02020900000000000000" pitchFamily="18" charset="-128"/>
              </a:rPr>
              <a:t>※</a:t>
            </a:r>
            <a:r>
              <a:rPr lang="ja-JP" altLang="en-US" sz="1400" dirty="0">
                <a:ln w="0"/>
                <a:solidFill>
                  <a:schemeClr val="bg1"/>
                </a:solidFill>
                <a:latin typeface="HGS明朝E" panose="02020900000000000000" pitchFamily="18" charset="-128"/>
                <a:ea typeface="HGS明朝E" panose="02020900000000000000" pitchFamily="18" charset="-128"/>
              </a:rPr>
              <a:t>後日見逃し配信予定</a:t>
            </a:r>
            <a:endParaRPr lang="en-US" altLang="ja-JP" sz="1400" dirty="0">
              <a:ln w="0"/>
              <a:solidFill>
                <a:schemeClr val="bg1"/>
              </a:solidFill>
              <a:latin typeface="HGS明朝E" panose="02020900000000000000" pitchFamily="18" charset="-128"/>
              <a:ea typeface="HGS明朝E" panose="02020900000000000000" pitchFamily="18" charset="-128"/>
            </a:endParaRPr>
          </a:p>
          <a:p>
            <a:endParaRPr lang="en-US" altLang="ja-JP" sz="2558" dirty="0">
              <a:ln w="0"/>
              <a:gradFill flip="none" rotWithShape="1">
                <a:gsLst>
                  <a:gs pos="44000">
                    <a:schemeClr val="tx1"/>
                  </a:gs>
                  <a:gs pos="100000">
                    <a:schemeClr val="tx1"/>
                  </a:gs>
                  <a:gs pos="73000">
                    <a:schemeClr val="bg1"/>
                  </a:gs>
                </a:gsLst>
                <a:lin ang="16200000" scaled="1"/>
                <a:tileRect/>
              </a:gradFill>
              <a:latin typeface="HGS明朝E" panose="02020900000000000000" pitchFamily="18" charset="-128"/>
              <a:ea typeface="HGS明朝E" panose="02020900000000000000" pitchFamily="18" charset="-128"/>
            </a:endParaRPr>
          </a:p>
        </p:txBody>
      </p:sp>
      <p:sp>
        <p:nvSpPr>
          <p:cNvPr id="11" name="正方形/長方形 10"/>
          <p:cNvSpPr/>
          <p:nvPr/>
        </p:nvSpPr>
        <p:spPr>
          <a:xfrm>
            <a:off x="450360" y="231824"/>
            <a:ext cx="5903256" cy="319064"/>
          </a:xfrm>
          <a:prstGeom prst="rect">
            <a:avLst/>
          </a:prstGeom>
          <a:solidFill>
            <a:schemeClr val="accent4">
              <a:lumMod val="65000"/>
              <a:lumOff val="3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90510" tIns="0" bIns="31752" rtlCol="0" anchor="ctr"/>
          <a:lstStyle/>
          <a:p>
            <a:pPr algn="ctr">
              <a:lnSpc>
                <a:spcPts val="2822"/>
              </a:lnSpc>
            </a:pPr>
            <a:r>
              <a:rPr lang="ja-JP" altLang="en-US" sz="1400" b="1" dirty="0">
                <a:solidFill>
                  <a:schemeClr val="bg1"/>
                </a:solidFill>
                <a:latin typeface="ＭＳ Ｐゴシック" panose="020B0600070205080204" pitchFamily="50" charset="-128"/>
                <a:ea typeface="ＭＳ Ｐゴシック" panose="020B0600070205080204" pitchFamily="50" charset="-128"/>
              </a:rPr>
              <a:t>産学連携支援センター埼玉</a:t>
            </a:r>
            <a:endParaRPr lang="en-US" altLang="ja-JP" sz="1400" b="1" dirty="0">
              <a:solidFill>
                <a:schemeClr val="bg1"/>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178074" y="1480634"/>
            <a:ext cx="3871091" cy="810478"/>
          </a:xfrm>
          <a:prstGeom prst="rect">
            <a:avLst/>
          </a:prstGeom>
          <a:noFill/>
        </p:spPr>
        <p:txBody>
          <a:bodyPr wrap="square" rtlCol="0">
            <a:spAutoFit/>
          </a:bodyPr>
          <a:lstStyle/>
          <a:p>
            <a:pPr>
              <a:lnSpc>
                <a:spcPts val="2822"/>
              </a:lnSpc>
            </a:pPr>
            <a:r>
              <a:rPr lang="ja-JP" altLang="en-US"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２０２０年 </a:t>
            </a:r>
            <a:r>
              <a:rPr lang="ja-JP" altLang="en-US" sz="4800"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１１</a:t>
            </a:r>
            <a:r>
              <a:rPr lang="en-US" altLang="ja-JP" sz="1058"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 </a:t>
            </a:r>
            <a:r>
              <a:rPr lang="ja-JP" altLang="en-US"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月</a:t>
            </a:r>
            <a:r>
              <a:rPr lang="ja-JP" altLang="en-US" sz="4800"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２６</a:t>
            </a:r>
            <a:r>
              <a:rPr lang="ja-JP" altLang="en-US"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日（木）  </a:t>
            </a:r>
            <a:endParaRPr lang="en-US" altLang="ja-JP"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endParaRPr>
          </a:p>
          <a:p>
            <a:pPr>
              <a:lnSpc>
                <a:spcPts val="2822"/>
              </a:lnSpc>
            </a:pPr>
            <a:r>
              <a:rPr lang="ja-JP" altLang="en-US"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１３：</a:t>
            </a:r>
            <a:r>
              <a:rPr lang="en-US" altLang="ja-JP" sz="2117">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0</a:t>
            </a:r>
            <a:r>
              <a:rPr lang="ja-JP" altLang="en-US" sz="2117">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０</a:t>
            </a:r>
            <a:r>
              <a:rPr lang="ja-JP" altLang="en-US"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rPr>
              <a:t>～１６：１０</a:t>
            </a:r>
            <a:endParaRPr lang="en-US" altLang="ja-JP" sz="2117" dirty="0">
              <a:ln w="0"/>
              <a:gradFill flip="none" rotWithShape="1">
                <a:gsLst>
                  <a:gs pos="44000">
                    <a:schemeClr val="tx1"/>
                  </a:gs>
                  <a:gs pos="100000">
                    <a:schemeClr val="tx1"/>
                  </a:gs>
                  <a:gs pos="73000">
                    <a:schemeClr val="bg1"/>
                  </a:gs>
                </a:gsLst>
                <a:lin ang="16200000" scaled="1"/>
                <a:tileRect/>
              </a:gradFill>
              <a:latin typeface="Century" panose="02040604050505020304" pitchFamily="18" charset="0"/>
              <a:ea typeface="HGP明朝E" panose="02020900000000000000" pitchFamily="18" charset="-128"/>
              <a:cs typeface="Times New Roman" panose="02020603050405020304" pitchFamily="18" charset="0"/>
            </a:endParaRPr>
          </a:p>
        </p:txBody>
      </p:sp>
      <p:grpSp>
        <p:nvGrpSpPr>
          <p:cNvPr id="4" name="グループ化 3">
            <a:extLst>
              <a:ext uri="{FF2B5EF4-FFF2-40B4-BE49-F238E27FC236}">
                <a16:creationId xmlns:a16="http://schemas.microsoft.com/office/drawing/2014/main" xmlns="" id="{B6A96592-A674-492D-BB88-BA25801F4B4F}"/>
              </a:ext>
            </a:extLst>
          </p:cNvPr>
          <p:cNvGrpSpPr/>
          <p:nvPr/>
        </p:nvGrpSpPr>
        <p:grpSpPr>
          <a:xfrm>
            <a:off x="174112" y="4507292"/>
            <a:ext cx="6561379" cy="1502972"/>
            <a:chOff x="514275" y="8136298"/>
            <a:chExt cx="6771153" cy="705196"/>
          </a:xfrm>
          <a:solidFill>
            <a:schemeClr val="accent5">
              <a:lumMod val="50000"/>
            </a:schemeClr>
          </a:solidFill>
        </p:grpSpPr>
        <p:sp>
          <p:nvSpPr>
            <p:cNvPr id="23" name="正方形/長方形 22"/>
            <p:cNvSpPr/>
            <p:nvPr/>
          </p:nvSpPr>
          <p:spPr>
            <a:xfrm>
              <a:off x="1493719" y="8136298"/>
              <a:ext cx="5791709" cy="705196"/>
            </a:xfrm>
            <a:prstGeom prst="rect">
              <a:avLst/>
            </a:prstGeom>
            <a:grp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a:p>
          </p:txBody>
        </p:sp>
        <p:sp>
          <p:nvSpPr>
            <p:cNvPr id="45" name="正方形/長方形 44"/>
            <p:cNvSpPr/>
            <p:nvPr/>
          </p:nvSpPr>
          <p:spPr>
            <a:xfrm>
              <a:off x="514275" y="8136298"/>
              <a:ext cx="979444" cy="705196"/>
            </a:xfrm>
            <a:prstGeom prst="rect">
              <a:avLst/>
            </a:prstGeom>
            <a:grp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n-ea"/>
                </a:rPr>
                <a:t>講　演</a:t>
              </a:r>
              <a:endParaRPr lang="ja-JP" altLang="en-US" sz="900" b="1" dirty="0">
                <a:latin typeface="+mn-ea"/>
              </a:endParaRPr>
            </a:p>
          </p:txBody>
        </p:sp>
      </p:grpSp>
      <p:sp>
        <p:nvSpPr>
          <p:cNvPr id="32" name="Text Box 1036">
            <a:extLst>
              <a:ext uri="{FF2B5EF4-FFF2-40B4-BE49-F238E27FC236}">
                <a16:creationId xmlns:a16="http://schemas.microsoft.com/office/drawing/2014/main" xmlns="" id="{CDA90ACA-196C-4F9D-8E32-E3CE225AD25C}"/>
              </a:ext>
            </a:extLst>
          </p:cNvPr>
          <p:cNvSpPr txBox="1">
            <a:spLocks noChangeArrowheads="1"/>
          </p:cNvSpPr>
          <p:nvPr/>
        </p:nvSpPr>
        <p:spPr bwMode="auto">
          <a:xfrm>
            <a:off x="-10461" y="3257415"/>
            <a:ext cx="6878922" cy="1220205"/>
          </a:xfrm>
          <a:prstGeom prst="rect">
            <a:avLst/>
          </a:prstGeom>
          <a:noFill/>
          <a:ln>
            <a:no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defRPr/>
            </a:pPr>
            <a:r>
              <a:rPr lang="ja-JP" altLang="en-US" sz="1200" b="1" dirty="0">
                <a:latin typeface="+mn-ea"/>
                <a:ea typeface="+mn-ea"/>
              </a:rPr>
              <a:t>  産学連携支援センター埼玉では、大学・研究機関が有する先進的な研究・技術シーズと研究開発型企業が連携し、新たな製品・技術を開発する取り組みとしてシーズプレゼンテーション会を開催いたします。</a:t>
            </a:r>
            <a:endParaRPr lang="en-US" altLang="ja-JP" sz="1200" b="1" dirty="0">
              <a:latin typeface="+mn-ea"/>
              <a:ea typeface="+mn-ea"/>
            </a:endParaRPr>
          </a:p>
          <a:p>
            <a:pPr eaLnBrk="1" hangingPunct="1">
              <a:defRPr/>
            </a:pPr>
            <a:r>
              <a:rPr lang="ja-JP" altLang="en-US" sz="1200" b="1" dirty="0">
                <a:latin typeface="+mn-ea"/>
                <a:ea typeface="+mn-ea"/>
              </a:rPr>
              <a:t>　今回は、理学系・生命科学系・情報システムデザイン系・電子工学系・機械工学系・建築都市環境学系の６つの専門分野を有し、未来型科学技術者を育成に力を入れている東京電機大学理工学部から、最新の研究ニーズを発表いただきます。</a:t>
            </a:r>
            <a:r>
              <a:rPr lang="ja-JP" altLang="en-US" sz="1200" b="1" dirty="0">
                <a:latin typeface="+mn-ea"/>
              </a:rPr>
              <a:t>東京電機大学と連携し、貴社の製品・技術開発を推進したい企業の参加をお待ちしております。</a:t>
            </a:r>
            <a:endParaRPr lang="en-US" altLang="ja-JP" sz="1200" b="1" dirty="0">
              <a:latin typeface="+mn-ea"/>
              <a:ea typeface="+mn-ea"/>
            </a:endParaRPr>
          </a:p>
        </p:txBody>
      </p:sp>
      <p:sp>
        <p:nvSpPr>
          <p:cNvPr id="33" name="Text Box 1036">
            <a:extLst>
              <a:ext uri="{FF2B5EF4-FFF2-40B4-BE49-F238E27FC236}">
                <a16:creationId xmlns:a16="http://schemas.microsoft.com/office/drawing/2014/main" xmlns="" id="{6F522C57-A5FC-4224-A1D1-B79CE2D07011}"/>
              </a:ext>
            </a:extLst>
          </p:cNvPr>
          <p:cNvSpPr txBox="1">
            <a:spLocks noChangeArrowheads="1"/>
          </p:cNvSpPr>
          <p:nvPr/>
        </p:nvSpPr>
        <p:spPr bwMode="auto">
          <a:xfrm>
            <a:off x="1169431" y="4484372"/>
            <a:ext cx="5650469" cy="1781897"/>
          </a:xfrm>
          <a:prstGeom prst="rect">
            <a:avLst/>
          </a:prstGeom>
          <a:noFill/>
          <a:ln>
            <a:no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lnSpc>
                <a:spcPct val="150000"/>
              </a:lnSpc>
              <a:defRPr/>
            </a:pPr>
            <a:r>
              <a:rPr lang="en-US" altLang="ja-JP" sz="1300" dirty="0">
                <a:solidFill>
                  <a:schemeClr val="bg1"/>
                </a:solidFill>
                <a:latin typeface="+mj-ea"/>
                <a:ea typeface="+mj-ea"/>
              </a:rPr>
              <a:t>13</a:t>
            </a:r>
            <a:r>
              <a:rPr lang="ja-JP" altLang="en-US" sz="1300" dirty="0">
                <a:solidFill>
                  <a:schemeClr val="bg1"/>
                </a:solidFill>
                <a:latin typeface="+mj-ea"/>
                <a:ea typeface="+mj-ea"/>
              </a:rPr>
              <a:t>時</a:t>
            </a:r>
            <a:r>
              <a:rPr lang="en-US" altLang="ja-JP" sz="1300" dirty="0">
                <a:solidFill>
                  <a:schemeClr val="bg1"/>
                </a:solidFill>
                <a:latin typeface="+mj-ea"/>
                <a:ea typeface="+mj-ea"/>
              </a:rPr>
              <a:t>00</a:t>
            </a:r>
            <a:r>
              <a:rPr lang="ja-JP" altLang="en-US" sz="1300" dirty="0">
                <a:solidFill>
                  <a:schemeClr val="bg1"/>
                </a:solidFill>
                <a:latin typeface="+mj-ea"/>
                <a:ea typeface="+mj-ea"/>
              </a:rPr>
              <a:t>分　開会のあいさつ・東京電機大学の産学連携について</a:t>
            </a:r>
            <a:endParaRPr lang="en-US" altLang="ja-JP" sz="1300" dirty="0">
              <a:solidFill>
                <a:schemeClr val="bg1"/>
              </a:solidFill>
              <a:latin typeface="+mj-ea"/>
              <a:ea typeface="+mj-ea"/>
            </a:endParaRPr>
          </a:p>
          <a:p>
            <a:pPr marL="809625" indent="-809625" defTabSz="809625" eaLnBrk="1" hangingPunct="1">
              <a:lnSpc>
                <a:spcPct val="150000"/>
              </a:lnSpc>
              <a:defRPr/>
            </a:pPr>
            <a:r>
              <a:rPr lang="en-US" altLang="ja-JP" sz="1300" dirty="0">
                <a:solidFill>
                  <a:schemeClr val="bg1"/>
                </a:solidFill>
                <a:latin typeface="+mj-ea"/>
                <a:ea typeface="+mj-ea"/>
              </a:rPr>
              <a:t>13</a:t>
            </a:r>
            <a:r>
              <a:rPr lang="ja-JP" altLang="en-US" sz="1300" dirty="0">
                <a:solidFill>
                  <a:schemeClr val="bg1"/>
                </a:solidFill>
                <a:latin typeface="+mj-ea"/>
                <a:ea typeface="+mj-ea"/>
              </a:rPr>
              <a:t>時</a:t>
            </a:r>
            <a:r>
              <a:rPr lang="en-US" altLang="ja-JP" sz="1300" dirty="0">
                <a:solidFill>
                  <a:schemeClr val="bg1"/>
                </a:solidFill>
                <a:latin typeface="+mj-ea"/>
                <a:ea typeface="+mj-ea"/>
              </a:rPr>
              <a:t>30</a:t>
            </a:r>
            <a:r>
              <a:rPr lang="ja-JP" altLang="en-US" sz="1300" dirty="0">
                <a:solidFill>
                  <a:schemeClr val="bg1"/>
                </a:solidFill>
                <a:latin typeface="+mj-ea"/>
                <a:ea typeface="+mj-ea"/>
              </a:rPr>
              <a:t>分　シーズプレゼンテーション会（理工学部　研究領域５分野）　</a:t>
            </a:r>
            <a:endParaRPr lang="en-US" altLang="ja-JP" sz="1300" dirty="0">
              <a:solidFill>
                <a:schemeClr val="bg1"/>
              </a:solidFill>
              <a:latin typeface="+mj-ea"/>
              <a:ea typeface="+mj-ea"/>
            </a:endParaRPr>
          </a:p>
          <a:p>
            <a:pPr marL="809625" indent="-809625" defTabSz="809625" eaLnBrk="1" hangingPunct="1">
              <a:lnSpc>
                <a:spcPct val="150000"/>
              </a:lnSpc>
              <a:defRPr/>
            </a:pPr>
            <a:r>
              <a:rPr lang="ja-JP" altLang="en-US" sz="1300" dirty="0">
                <a:solidFill>
                  <a:schemeClr val="bg1"/>
                </a:solidFill>
                <a:latin typeface="+mj-ea"/>
                <a:ea typeface="+mj-ea"/>
              </a:rPr>
              <a:t>　　　　　　　理学系、電子工学系、機械工学系 </a:t>
            </a:r>
            <a:r>
              <a:rPr lang="en-US" altLang="ja-JP" sz="1300" dirty="0">
                <a:solidFill>
                  <a:schemeClr val="bg1"/>
                </a:solidFill>
                <a:latin typeface="+mj-ea"/>
                <a:ea typeface="+mj-ea"/>
              </a:rPr>
              <a:t>【</a:t>
            </a:r>
            <a:r>
              <a:rPr lang="ja-JP" altLang="en-US" sz="1300" dirty="0">
                <a:solidFill>
                  <a:schemeClr val="bg1"/>
                </a:solidFill>
                <a:latin typeface="+mj-ea"/>
                <a:ea typeface="+mj-ea"/>
              </a:rPr>
              <a:t>全５テーマ</a:t>
            </a:r>
            <a:r>
              <a:rPr lang="en-US" altLang="ja-JP" sz="1300" dirty="0">
                <a:solidFill>
                  <a:schemeClr val="bg1"/>
                </a:solidFill>
                <a:latin typeface="+mj-ea"/>
                <a:ea typeface="+mj-ea"/>
              </a:rPr>
              <a:t>】</a:t>
            </a:r>
          </a:p>
          <a:p>
            <a:pPr marL="809625" indent="-809625" defTabSz="809625" eaLnBrk="1" hangingPunct="1">
              <a:lnSpc>
                <a:spcPct val="150000"/>
              </a:lnSpc>
              <a:defRPr/>
            </a:pPr>
            <a:r>
              <a:rPr lang="en-US" altLang="ja-JP" sz="1300" dirty="0">
                <a:solidFill>
                  <a:schemeClr val="bg1"/>
                </a:solidFill>
                <a:latin typeface="+mj-ea"/>
              </a:rPr>
              <a:t>16</a:t>
            </a:r>
            <a:r>
              <a:rPr lang="ja-JP" altLang="en-US" sz="1300" dirty="0">
                <a:solidFill>
                  <a:schemeClr val="bg1"/>
                </a:solidFill>
                <a:latin typeface="+mj-ea"/>
              </a:rPr>
              <a:t>時</a:t>
            </a:r>
            <a:r>
              <a:rPr lang="en-US" altLang="ja-JP" sz="1300" dirty="0">
                <a:solidFill>
                  <a:schemeClr val="bg1"/>
                </a:solidFill>
                <a:latin typeface="+mj-ea"/>
              </a:rPr>
              <a:t>00</a:t>
            </a:r>
            <a:r>
              <a:rPr lang="ja-JP" altLang="en-US" sz="1300" dirty="0">
                <a:solidFill>
                  <a:schemeClr val="bg1"/>
                </a:solidFill>
                <a:latin typeface="+mj-ea"/>
              </a:rPr>
              <a:t>分  産学連携支援センター埼玉の産学連携支援紹介</a:t>
            </a:r>
            <a:endParaRPr lang="en-US" altLang="ja-JP" sz="1300" dirty="0">
              <a:solidFill>
                <a:schemeClr val="bg1"/>
              </a:solidFill>
              <a:latin typeface="+mj-ea"/>
            </a:endParaRPr>
          </a:p>
          <a:p>
            <a:pPr eaLnBrk="1" hangingPunct="1">
              <a:lnSpc>
                <a:spcPct val="150000"/>
              </a:lnSpc>
              <a:defRPr/>
            </a:pPr>
            <a:r>
              <a:rPr lang="en-US" altLang="ja-JP" sz="1300" dirty="0">
                <a:solidFill>
                  <a:schemeClr val="bg1"/>
                </a:solidFill>
                <a:latin typeface="+mj-ea"/>
                <a:ea typeface="+mj-ea"/>
              </a:rPr>
              <a:t>16</a:t>
            </a:r>
            <a:r>
              <a:rPr lang="ja-JP" altLang="en-US" sz="1300" dirty="0">
                <a:solidFill>
                  <a:schemeClr val="bg1"/>
                </a:solidFill>
                <a:latin typeface="+mj-ea"/>
                <a:ea typeface="+mj-ea"/>
              </a:rPr>
              <a:t>時</a:t>
            </a:r>
            <a:r>
              <a:rPr lang="en-US" altLang="ja-JP" sz="1300" dirty="0">
                <a:solidFill>
                  <a:schemeClr val="bg1"/>
                </a:solidFill>
                <a:latin typeface="+mj-ea"/>
                <a:ea typeface="+mj-ea"/>
              </a:rPr>
              <a:t>10</a:t>
            </a:r>
            <a:r>
              <a:rPr lang="ja-JP" altLang="en-US" sz="1300" dirty="0">
                <a:solidFill>
                  <a:schemeClr val="bg1"/>
                </a:solidFill>
                <a:latin typeface="+mj-ea"/>
                <a:ea typeface="+mj-ea"/>
              </a:rPr>
              <a:t>分　閉　会</a:t>
            </a:r>
            <a:endParaRPr lang="en-US" altLang="ja-JP" sz="1300" dirty="0">
              <a:solidFill>
                <a:schemeClr val="bg1"/>
              </a:solidFill>
              <a:latin typeface="+mj-ea"/>
            </a:endParaRPr>
          </a:p>
          <a:p>
            <a:pPr marL="809625" indent="-809625" defTabSz="809625" eaLnBrk="1" hangingPunct="1">
              <a:defRPr/>
            </a:pPr>
            <a:endParaRPr lang="en-US" altLang="ja-JP" sz="1300" dirty="0">
              <a:solidFill>
                <a:schemeClr val="bg1"/>
              </a:solidFill>
              <a:latin typeface="+mj-ea"/>
              <a:ea typeface="+mj-ea"/>
            </a:endParaRPr>
          </a:p>
        </p:txBody>
      </p:sp>
      <p:grpSp>
        <p:nvGrpSpPr>
          <p:cNvPr id="16" name="グループ化 15"/>
          <p:cNvGrpSpPr/>
          <p:nvPr/>
        </p:nvGrpSpPr>
        <p:grpSpPr>
          <a:xfrm>
            <a:off x="174036" y="6012205"/>
            <a:ext cx="6562800" cy="405051"/>
            <a:chOff x="183776" y="6125069"/>
            <a:chExt cx="6164390" cy="397906"/>
          </a:xfrm>
          <a:solidFill>
            <a:schemeClr val="accent5">
              <a:lumMod val="50000"/>
            </a:schemeClr>
          </a:solidFill>
        </p:grpSpPr>
        <p:sp>
          <p:nvSpPr>
            <p:cNvPr id="46" name="正方形/長方形 45"/>
            <p:cNvSpPr/>
            <p:nvPr/>
          </p:nvSpPr>
          <p:spPr>
            <a:xfrm>
              <a:off x="1072089" y="6126975"/>
              <a:ext cx="5276077" cy="396000"/>
            </a:xfrm>
            <a:prstGeom prst="rect">
              <a:avLst/>
            </a:prstGeom>
            <a:grp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latin typeface="+mn-ea"/>
                </a:rPr>
                <a:t>講師との個別相談会（後日予約制で実施予定）</a:t>
              </a:r>
            </a:p>
          </p:txBody>
        </p:sp>
        <p:sp>
          <p:nvSpPr>
            <p:cNvPr id="47" name="正方形/長方形 46"/>
            <p:cNvSpPr/>
            <p:nvPr/>
          </p:nvSpPr>
          <p:spPr>
            <a:xfrm>
              <a:off x="183776" y="6125069"/>
              <a:ext cx="892245" cy="396000"/>
            </a:xfrm>
            <a:prstGeom prst="rect">
              <a:avLst/>
            </a:prstGeom>
            <a:grp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n-ea"/>
                </a:rPr>
                <a:t>相談会</a:t>
              </a:r>
            </a:p>
          </p:txBody>
        </p:sp>
      </p:grpSp>
      <p:sp>
        <p:nvSpPr>
          <p:cNvPr id="30" name="テキスト ボックス 29"/>
          <p:cNvSpPr txBox="1"/>
          <p:nvPr/>
        </p:nvSpPr>
        <p:spPr>
          <a:xfrm>
            <a:off x="138915" y="578424"/>
            <a:ext cx="6526146" cy="461665"/>
          </a:xfrm>
          <a:prstGeom prst="rect">
            <a:avLst/>
          </a:prstGeom>
          <a:noFill/>
        </p:spPr>
        <p:txBody>
          <a:bodyPr wrap="none" rtlCol="0">
            <a:spAutoFit/>
          </a:bodyPr>
          <a:lstStyle/>
          <a:p>
            <a:r>
              <a:rPr lang="ja-JP" altLang="en-US" sz="2400" b="1" dirty="0">
                <a:effectLst>
                  <a:outerShdw blurRad="38100" dist="38100" dir="2700000" algn="tl">
                    <a:srgbClr val="C0C0C0"/>
                  </a:outerShdw>
                </a:effectLst>
                <a:latin typeface="HGP明朝E" panose="02020900000000000000" pitchFamily="18" charset="-128"/>
                <a:ea typeface="HGP明朝E" panose="02020900000000000000" pitchFamily="18" charset="-128"/>
              </a:rPr>
              <a:t>大学シーズ発掘ツアーｉｎ東京電機大学理工学部</a:t>
            </a:r>
            <a:endParaRPr lang="ja-JP" altLang="en-US" sz="2400" dirty="0">
              <a:latin typeface="HGP明朝E" panose="02020900000000000000" pitchFamily="18" charset="-128"/>
              <a:ea typeface="HGP明朝E" panose="02020900000000000000" pitchFamily="18" charset="-128"/>
            </a:endParaRPr>
          </a:p>
        </p:txBody>
      </p:sp>
      <p:pic>
        <p:nvPicPr>
          <p:cNvPr id="10" name="図 9">
            <a:extLst>
              <a:ext uri="{FF2B5EF4-FFF2-40B4-BE49-F238E27FC236}">
                <a16:creationId xmlns:a16="http://schemas.microsoft.com/office/drawing/2014/main" xmlns="" id="{505B8B13-9346-4949-B3D1-1D7433683BF0}"/>
              </a:ext>
            </a:extLst>
          </p:cNvPr>
          <p:cNvPicPr>
            <a:picLocks noChangeAspect="1"/>
          </p:cNvPicPr>
          <p:nvPr/>
        </p:nvPicPr>
        <p:blipFill>
          <a:blip r:embed="rId5"/>
          <a:stretch>
            <a:fillRect/>
          </a:stretch>
        </p:blipFill>
        <p:spPr>
          <a:xfrm>
            <a:off x="4027868" y="1234731"/>
            <a:ext cx="2770023" cy="1649866"/>
          </a:xfrm>
          <a:prstGeom prst="rect">
            <a:avLst/>
          </a:prstGeom>
        </p:spPr>
      </p:pic>
      <p:sp>
        <p:nvSpPr>
          <p:cNvPr id="3" name="テキスト ボックス 38">
            <a:extLst>
              <a:ext uri="{FF2B5EF4-FFF2-40B4-BE49-F238E27FC236}">
                <a16:creationId xmlns:a16="http://schemas.microsoft.com/office/drawing/2014/main" xmlns="" id="{6700819E-24A0-44FB-A9F1-4283ADE7E83B}"/>
              </a:ext>
            </a:extLst>
          </p:cNvPr>
          <p:cNvSpPr txBox="1"/>
          <p:nvPr/>
        </p:nvSpPr>
        <p:spPr>
          <a:xfrm>
            <a:off x="212137" y="6615329"/>
            <a:ext cx="1692000" cy="302955"/>
          </a:xfrm>
          <a:prstGeom prst="roundRect">
            <a:avLst>
              <a:gd name="adj" fmla="val 50000"/>
            </a:avLst>
          </a:prstGeom>
          <a:solidFill>
            <a:schemeClr val="accent5">
              <a:lumMod val="75000"/>
            </a:schemeClr>
          </a:solidFill>
          <a:ln>
            <a:solidFill>
              <a:schemeClr val="accent1"/>
            </a:solidFill>
          </a:ln>
        </p:spPr>
        <p:txBody>
          <a:bodyPr wrap="square" lIns="36000" tIns="0" rIns="36000" bIns="0"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fontAlgn="auto">
              <a:spcBef>
                <a:spcPts val="0"/>
              </a:spcBef>
              <a:spcAft>
                <a:spcPts val="0"/>
              </a:spcAft>
            </a:pPr>
            <a:r>
              <a:rPr kumimoji="0" lang="ja-JP" altLang="en-US" sz="1400" dirty="0">
                <a:latin typeface="HGSｺﾞｼｯｸE" panose="020B0900000000000000" pitchFamily="50" charset="-128"/>
                <a:ea typeface="HGSｺﾞｼｯｸE" panose="020B0900000000000000" pitchFamily="50" charset="-128"/>
              </a:rPr>
              <a:t>お問い合わせ先</a:t>
            </a:r>
            <a:endParaRPr kumimoji="0" lang="en-US" altLang="ja-JP" sz="1400" dirty="0">
              <a:latin typeface="HGSｺﾞｼｯｸE" panose="020B0900000000000000" pitchFamily="50" charset="-128"/>
              <a:ea typeface="HGSｺﾞｼｯｸE" panose="020B0900000000000000" pitchFamily="50" charset="-128"/>
            </a:endParaRPr>
          </a:p>
        </p:txBody>
      </p:sp>
      <p:grpSp>
        <p:nvGrpSpPr>
          <p:cNvPr id="25" name="グループ化 24">
            <a:extLst>
              <a:ext uri="{FF2B5EF4-FFF2-40B4-BE49-F238E27FC236}">
                <a16:creationId xmlns:a16="http://schemas.microsoft.com/office/drawing/2014/main" xmlns="" id="{546C3682-0787-4220-8E7A-490AFB0DA821}"/>
              </a:ext>
            </a:extLst>
          </p:cNvPr>
          <p:cNvGrpSpPr/>
          <p:nvPr/>
        </p:nvGrpSpPr>
        <p:grpSpPr>
          <a:xfrm>
            <a:off x="644903" y="8403253"/>
            <a:ext cx="2913547" cy="301642"/>
            <a:chOff x="6183944" y="5570911"/>
            <a:chExt cx="2913547" cy="301642"/>
          </a:xfrm>
        </p:grpSpPr>
        <p:sp>
          <p:nvSpPr>
            <p:cNvPr id="26" name="角丸四角形 25">
              <a:extLst>
                <a:ext uri="{FF2B5EF4-FFF2-40B4-BE49-F238E27FC236}">
                  <a16:creationId xmlns:a16="http://schemas.microsoft.com/office/drawing/2014/main" xmlns="" id="{FFFA31C3-0E53-4A22-A51A-8C3924E93843}"/>
                </a:ext>
              </a:extLst>
            </p:cNvPr>
            <p:cNvSpPr/>
            <p:nvPr/>
          </p:nvSpPr>
          <p:spPr>
            <a:xfrm>
              <a:off x="6183944" y="5570911"/>
              <a:ext cx="2062834" cy="268412"/>
            </a:xfrm>
            <a:prstGeom prst="round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r>
                <a:rPr kumimoji="1" lang="ja-JP" altLang="en-US" sz="1400" b="1" dirty="0">
                  <a:latin typeface="BIZ UDPゴシック" panose="020B0400000000000000" pitchFamily="50" charset="-128"/>
                  <a:ea typeface="BIZ UDPゴシック" panose="020B0400000000000000" pitchFamily="50" charset="-128"/>
                </a:rPr>
                <a:t>埼玉県産業振興公社</a:t>
              </a:r>
            </a:p>
          </p:txBody>
        </p:sp>
        <p:sp>
          <p:nvSpPr>
            <p:cNvPr id="27" name="角丸四角形 26">
              <a:extLst>
                <a:ext uri="{FF2B5EF4-FFF2-40B4-BE49-F238E27FC236}">
                  <a16:creationId xmlns:a16="http://schemas.microsoft.com/office/drawing/2014/main" xmlns="" id="{31B6B272-495E-4FC0-998E-CBC3A9272135}"/>
                </a:ext>
              </a:extLst>
            </p:cNvPr>
            <p:cNvSpPr/>
            <p:nvPr/>
          </p:nvSpPr>
          <p:spPr>
            <a:xfrm>
              <a:off x="8315539" y="5570911"/>
              <a:ext cx="781952" cy="268412"/>
            </a:xfrm>
            <a:prstGeom prst="roundRect">
              <a:avLst/>
            </a:prstGeom>
            <a:solidFill>
              <a:srgbClr val="92D050"/>
            </a:solidFill>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sz="1600" dirty="0">
                  <a:latin typeface="HGPｺﾞｼｯｸM" panose="020B0600000000000000" pitchFamily="50" charset="-128"/>
                  <a:ea typeface="HGPｺﾞｼｯｸM" panose="020B0600000000000000" pitchFamily="50" charset="-128"/>
                </a:rPr>
                <a:t>　検索</a:t>
              </a:r>
            </a:p>
          </p:txBody>
        </p:sp>
        <p:pic>
          <p:nvPicPr>
            <p:cNvPr id="29" name="Picture 2" descr="C:\Users\kajiyama.hifumi\AppData\Local\Microsoft\Windows\Temporary Internet Files\Content.IE5\9I35RT3W\sozai_cman_jp_20190415121049.png">
              <a:extLst>
                <a:ext uri="{FF2B5EF4-FFF2-40B4-BE49-F238E27FC236}">
                  <a16:creationId xmlns:a16="http://schemas.microsoft.com/office/drawing/2014/main" xmlns="" id="{65EB6859-B90C-4F52-9969-5F576031D1F5}"/>
                </a:ext>
              </a:extLst>
            </p:cNvPr>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8338122" y="5597117"/>
              <a:ext cx="183701" cy="216000"/>
            </a:xfrm>
            <a:prstGeom prst="rect">
              <a:avLst/>
            </a:prstGeom>
            <a:noFill/>
            <a:extLst>
              <a:ext uri="{909E8E84-426E-40DD-AFC4-6F175D3DCCD1}">
                <a14:hiddenFill xmlns:a14="http://schemas.microsoft.com/office/drawing/2010/main">
                  <a:solidFill>
                    <a:srgbClr val="FFFFFF"/>
                  </a:solidFill>
                </a14:hiddenFill>
              </a:ext>
            </a:extLst>
          </p:spPr>
        </p:pic>
        <p:sp>
          <p:nvSpPr>
            <p:cNvPr id="31" name="下矢印 30">
              <a:extLst>
                <a:ext uri="{FF2B5EF4-FFF2-40B4-BE49-F238E27FC236}">
                  <a16:creationId xmlns:a16="http://schemas.microsoft.com/office/drawing/2014/main" xmlns="" id="{DBCEE748-A09C-4106-9289-304A918E22D7}"/>
                </a:ext>
              </a:extLst>
            </p:cNvPr>
            <p:cNvSpPr/>
            <p:nvPr/>
          </p:nvSpPr>
          <p:spPr>
            <a:xfrm rot="7523313">
              <a:off x="8991816" y="5774065"/>
              <a:ext cx="66461" cy="1305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grpSp>
      <p:grpSp>
        <p:nvGrpSpPr>
          <p:cNvPr id="5" name="グループ化 4"/>
          <p:cNvGrpSpPr/>
          <p:nvPr/>
        </p:nvGrpSpPr>
        <p:grpSpPr>
          <a:xfrm>
            <a:off x="3088827" y="2227208"/>
            <a:ext cx="1034179" cy="872419"/>
            <a:chOff x="3164131" y="2928299"/>
            <a:chExt cx="767650" cy="604896"/>
          </a:xfrm>
        </p:grpSpPr>
        <p:pic>
          <p:nvPicPr>
            <p:cNvPr id="8" name="図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7813" y="2928299"/>
              <a:ext cx="649158" cy="604896"/>
            </a:xfrm>
            <a:prstGeom prst="rect">
              <a:avLst/>
            </a:prstGeom>
          </p:spPr>
        </p:pic>
        <p:sp>
          <p:nvSpPr>
            <p:cNvPr id="35" name="正方形/長方形 34"/>
            <p:cNvSpPr/>
            <p:nvPr/>
          </p:nvSpPr>
          <p:spPr>
            <a:xfrm>
              <a:off x="3164131" y="3075605"/>
              <a:ext cx="767650" cy="277418"/>
            </a:xfrm>
            <a:prstGeom prst="rect">
              <a:avLst/>
            </a:prstGeom>
            <a:noFill/>
            <a:ln>
              <a:noFill/>
            </a:ln>
          </p:spPr>
          <p:txBody>
            <a:bodyPr wrap="square">
              <a:spAutoFit/>
            </a:bodyPr>
            <a:ls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a:lstStyle>
            <a:p>
              <a:pPr algn="ctr" defTabSz="792710" eaLnBrk="1" fontAlgn="auto" hangingPunct="1">
                <a:lnSpc>
                  <a:spcPts val="1200"/>
                </a:lnSpc>
                <a:spcBef>
                  <a:spcPts val="0"/>
                </a:spcBef>
                <a:spcAft>
                  <a:spcPts val="0"/>
                </a:spcAft>
                <a:defRPr/>
              </a:pPr>
              <a:r>
                <a:rPr lang="ja-JP" altLang="en-US" sz="1100" dirty="0">
                  <a:solidFill>
                    <a:prstClr val="white"/>
                  </a:solidFill>
                  <a:latin typeface="ＭＳ Ｐゴシック" panose="020B0600070205080204" pitchFamily="50" charset="-128"/>
                </a:rPr>
                <a:t>参加費</a:t>
              </a:r>
              <a:endParaRPr lang="en-US" altLang="ja-JP" sz="1100" dirty="0">
                <a:solidFill>
                  <a:prstClr val="white"/>
                </a:solidFill>
                <a:latin typeface="ＭＳ Ｐゴシック" panose="020B0600070205080204" pitchFamily="50" charset="-128"/>
              </a:endParaRPr>
            </a:p>
            <a:p>
              <a:pPr algn="ctr" defTabSz="792710" eaLnBrk="1" fontAlgn="auto" hangingPunct="1">
                <a:lnSpc>
                  <a:spcPts val="1200"/>
                </a:lnSpc>
                <a:spcBef>
                  <a:spcPts val="0"/>
                </a:spcBef>
                <a:spcAft>
                  <a:spcPts val="0"/>
                </a:spcAft>
                <a:defRPr/>
              </a:pPr>
              <a:r>
                <a:rPr lang="ja-JP" altLang="en-US" sz="1200" b="1" u="sng" dirty="0">
                  <a:solidFill>
                    <a:prstClr val="white"/>
                  </a:solidFill>
                  <a:latin typeface="ＭＳ Ｐゴシック" panose="020B0600070205080204" pitchFamily="50" charset="-128"/>
                </a:rPr>
                <a:t>無料</a:t>
              </a:r>
              <a:endParaRPr lang="en-US" altLang="ja-JP" sz="1200" b="1" u="sng" dirty="0">
                <a:solidFill>
                  <a:prstClr val="white"/>
                </a:solidFill>
                <a:latin typeface="ＭＳ Ｐゴシック" panose="020B0600070205080204" pitchFamily="50" charset="-128"/>
              </a:endParaRPr>
            </a:p>
          </p:txBody>
        </p:sp>
      </p:grpSp>
    </p:spTree>
    <p:extLst>
      <p:ext uri="{BB962C8B-B14F-4D97-AF65-F5344CB8AC3E}">
        <p14:creationId xmlns:p14="http://schemas.microsoft.com/office/powerpoint/2010/main" val="28920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xmlns="" id="{D75DB52D-8A9D-49A0-AEC2-4F974E176CCD}"/>
              </a:ext>
            </a:extLst>
          </p:cNvPr>
          <p:cNvGraphicFramePr>
            <a:graphicFrameLocks noGrp="1"/>
          </p:cNvGraphicFramePr>
          <p:nvPr>
            <p:extLst>
              <p:ext uri="{D42A27DB-BD31-4B8C-83A1-F6EECF244321}">
                <p14:modId xmlns:p14="http://schemas.microsoft.com/office/powerpoint/2010/main" val="1891669722"/>
              </p:ext>
            </p:extLst>
          </p:nvPr>
        </p:nvGraphicFramePr>
        <p:xfrm>
          <a:off x="51695" y="999766"/>
          <a:ext cx="6754609" cy="8277534"/>
        </p:xfrm>
        <a:graphic>
          <a:graphicData uri="http://schemas.openxmlformats.org/drawingml/2006/table">
            <a:tbl>
              <a:tblPr firstRow="1" bandRow="1">
                <a:tableStyleId>{5C22544A-7EE6-4342-B048-85BDC9FD1C3A}</a:tableStyleId>
              </a:tblPr>
              <a:tblGrid>
                <a:gridCol w="406718">
                  <a:extLst>
                    <a:ext uri="{9D8B030D-6E8A-4147-A177-3AD203B41FA5}">
                      <a16:colId xmlns:a16="http://schemas.microsoft.com/office/drawing/2014/main" xmlns="" val="3496160338"/>
                    </a:ext>
                  </a:extLst>
                </a:gridCol>
                <a:gridCol w="744135">
                  <a:extLst>
                    <a:ext uri="{9D8B030D-6E8A-4147-A177-3AD203B41FA5}">
                      <a16:colId xmlns:a16="http://schemas.microsoft.com/office/drawing/2014/main" xmlns="" val="3899558663"/>
                    </a:ext>
                  </a:extLst>
                </a:gridCol>
                <a:gridCol w="862516">
                  <a:extLst>
                    <a:ext uri="{9D8B030D-6E8A-4147-A177-3AD203B41FA5}">
                      <a16:colId xmlns:a16="http://schemas.microsoft.com/office/drawing/2014/main" xmlns="" val="3864082831"/>
                    </a:ext>
                  </a:extLst>
                </a:gridCol>
                <a:gridCol w="1055822">
                  <a:extLst>
                    <a:ext uri="{9D8B030D-6E8A-4147-A177-3AD203B41FA5}">
                      <a16:colId xmlns:a16="http://schemas.microsoft.com/office/drawing/2014/main" xmlns="" val="33733751"/>
                    </a:ext>
                  </a:extLst>
                </a:gridCol>
                <a:gridCol w="2345636">
                  <a:extLst>
                    <a:ext uri="{9D8B030D-6E8A-4147-A177-3AD203B41FA5}">
                      <a16:colId xmlns:a16="http://schemas.microsoft.com/office/drawing/2014/main" xmlns="" val="1931039109"/>
                    </a:ext>
                  </a:extLst>
                </a:gridCol>
                <a:gridCol w="1339782">
                  <a:extLst>
                    <a:ext uri="{9D8B030D-6E8A-4147-A177-3AD203B41FA5}">
                      <a16:colId xmlns:a16="http://schemas.microsoft.com/office/drawing/2014/main" xmlns="" val="1659989570"/>
                    </a:ext>
                  </a:extLst>
                </a:gridCol>
              </a:tblGrid>
              <a:tr h="768024">
                <a:tc>
                  <a:txBody>
                    <a:bodyPr/>
                    <a:lstStyle/>
                    <a:p>
                      <a:r>
                        <a:rPr kumimoji="1" lang="en-US" altLang="ja-JP" sz="1200" dirty="0">
                          <a:latin typeface="+mn-ea"/>
                          <a:ea typeface="+mn-ea"/>
                        </a:rPr>
                        <a:t>No</a:t>
                      </a:r>
                    </a:p>
                    <a:p>
                      <a:endParaRPr kumimoji="1" lang="ja-JP" altLang="en-US" sz="1400" dirty="0">
                        <a:latin typeface="+mn-ea"/>
                        <a:ea typeface="+mn-ea"/>
                      </a:endParaRPr>
                    </a:p>
                  </a:txBody>
                  <a:tcPr>
                    <a:solidFill>
                      <a:schemeClr val="accent1">
                        <a:lumMod val="50000"/>
                      </a:schemeClr>
                    </a:solidFill>
                  </a:tcPr>
                </a:tc>
                <a:tc>
                  <a:txBody>
                    <a:bodyPr/>
                    <a:lstStyle/>
                    <a:p>
                      <a:r>
                        <a:rPr kumimoji="1" lang="ja-JP" altLang="en-US" sz="1200" dirty="0"/>
                        <a:t>学科</a:t>
                      </a:r>
                    </a:p>
                  </a:txBody>
                  <a:tcPr>
                    <a:solidFill>
                      <a:schemeClr val="accent1">
                        <a:lumMod val="50000"/>
                      </a:schemeClr>
                    </a:solidFill>
                  </a:tcPr>
                </a:tc>
                <a:tc>
                  <a:txBody>
                    <a:bodyPr/>
                    <a:lstStyle/>
                    <a:p>
                      <a:r>
                        <a:rPr kumimoji="1" lang="ja-JP" altLang="en-US" sz="1200" dirty="0"/>
                        <a:t>研究者</a:t>
                      </a:r>
                    </a:p>
                  </a:txBody>
                  <a:tcPr>
                    <a:solidFill>
                      <a:schemeClr val="accent1">
                        <a:lumMod val="50000"/>
                      </a:schemeClr>
                    </a:solidFill>
                  </a:tcPr>
                </a:tc>
                <a:tc>
                  <a:txBody>
                    <a:bodyPr/>
                    <a:lstStyle/>
                    <a:p>
                      <a:r>
                        <a:rPr kumimoji="1" lang="ja-JP" altLang="en-US" sz="1200" dirty="0"/>
                        <a:t>専門分野</a:t>
                      </a:r>
                      <a:endParaRPr kumimoji="1" lang="en-US" altLang="ja-JP" sz="1200" dirty="0"/>
                    </a:p>
                    <a:p>
                      <a:r>
                        <a:rPr kumimoji="1" lang="ja-JP" altLang="en-US" sz="1200" dirty="0"/>
                        <a:t>連携技術</a:t>
                      </a:r>
                    </a:p>
                  </a:txBody>
                  <a:tcPr>
                    <a:solidFill>
                      <a:schemeClr val="accent1">
                        <a:lumMod val="50000"/>
                      </a:schemeClr>
                    </a:solidFill>
                  </a:tcPr>
                </a:tc>
                <a:tc>
                  <a:txBody>
                    <a:bodyPr/>
                    <a:lstStyle/>
                    <a:p>
                      <a:r>
                        <a:rPr kumimoji="1" lang="ja-JP" altLang="en-US" sz="1200" dirty="0"/>
                        <a:t>シーズプレゼンテーション</a:t>
                      </a:r>
                      <a:endParaRPr kumimoji="1" lang="en-US" altLang="ja-JP" sz="1200" dirty="0"/>
                    </a:p>
                    <a:p>
                      <a:r>
                        <a:rPr kumimoji="1" lang="ja-JP" altLang="en-US" sz="1200" dirty="0"/>
                        <a:t>テーマ</a:t>
                      </a:r>
                      <a:endParaRPr kumimoji="1" lang="en-US" altLang="ja-JP" sz="1200" dirty="0"/>
                    </a:p>
                    <a:p>
                      <a:endParaRPr kumimoji="1" lang="ja-JP" altLang="en-US" sz="1200" b="1" dirty="0">
                        <a:solidFill>
                          <a:schemeClr val="tx1"/>
                        </a:solidFill>
                      </a:endParaRPr>
                    </a:p>
                  </a:txBody>
                  <a:tcPr>
                    <a:solidFill>
                      <a:schemeClr val="accent1">
                        <a:lumMod val="50000"/>
                      </a:schemeClr>
                    </a:solidFill>
                  </a:tcPr>
                </a:tc>
                <a:tc>
                  <a:txBody>
                    <a:bodyPr/>
                    <a:lstStyle/>
                    <a:p>
                      <a:r>
                        <a:rPr kumimoji="1" lang="ja-JP" altLang="en-US" sz="1200" dirty="0"/>
                        <a:t>産業で活用が</a:t>
                      </a:r>
                      <a:endParaRPr kumimoji="1" lang="en-US" altLang="ja-JP" sz="1200" dirty="0"/>
                    </a:p>
                    <a:p>
                      <a:r>
                        <a:rPr kumimoji="1" lang="ja-JP" altLang="en-US" sz="1200" dirty="0"/>
                        <a:t>期待される</a:t>
                      </a:r>
                      <a:endParaRPr kumimoji="1" lang="en-US" altLang="ja-JP" sz="1200" dirty="0"/>
                    </a:p>
                    <a:p>
                      <a:r>
                        <a:rPr kumimoji="1" lang="ja-JP" altLang="en-US" sz="1200" dirty="0"/>
                        <a:t>領域</a:t>
                      </a:r>
                    </a:p>
                  </a:txBody>
                  <a:tcPr>
                    <a:solidFill>
                      <a:schemeClr val="accent1">
                        <a:lumMod val="50000"/>
                      </a:schemeClr>
                    </a:solidFill>
                  </a:tcPr>
                </a:tc>
                <a:extLst>
                  <a:ext uri="{0D108BD9-81ED-4DB2-BD59-A6C34878D82A}">
                    <a16:rowId xmlns:a16="http://schemas.microsoft.com/office/drawing/2014/main" xmlns="" val="3010822038"/>
                  </a:ext>
                </a:extLst>
              </a:tr>
              <a:tr h="853833">
                <a:tc>
                  <a:txBody>
                    <a:bodyPr/>
                    <a:lstStyle/>
                    <a:p>
                      <a:pPr algn="ctr"/>
                      <a:r>
                        <a:rPr kumimoji="1" lang="ja-JP" altLang="en-US" sz="1100" i="0" dirty="0">
                          <a:solidFill>
                            <a:schemeClr val="tx1"/>
                          </a:solidFill>
                          <a:latin typeface="+mn-ea"/>
                          <a:ea typeface="+mn-ea"/>
                        </a:rPr>
                        <a:t>１</a:t>
                      </a:r>
                    </a:p>
                  </a:txBody>
                  <a:tcPr>
                    <a:solidFill>
                      <a:schemeClr val="accent5">
                        <a:lumMod val="90000"/>
                      </a:schemeClr>
                    </a:solidFill>
                  </a:tcPr>
                </a:tc>
                <a:tc>
                  <a:txBody>
                    <a:bodyPr/>
                    <a:lstStyle/>
                    <a:p>
                      <a:r>
                        <a:rPr kumimoji="1" lang="ja-JP" altLang="en-US" sz="1100" i="0" dirty="0">
                          <a:solidFill>
                            <a:schemeClr val="tx1"/>
                          </a:solidFill>
                          <a:latin typeface="+mn-ea"/>
                          <a:ea typeface="+mn-ea"/>
                        </a:rPr>
                        <a:t>理学系</a:t>
                      </a:r>
                    </a:p>
                  </a:txBody>
                  <a:tcPr>
                    <a:solidFill>
                      <a:schemeClr val="accent5">
                        <a:lumMod val="90000"/>
                      </a:schemeClr>
                    </a:solidFill>
                  </a:tcPr>
                </a:tc>
                <a:tc>
                  <a:txBody>
                    <a:bodyPr/>
                    <a:lstStyle/>
                    <a:p>
                      <a:r>
                        <a:rPr kumimoji="1" lang="ja-JP" altLang="en-US" sz="1100" i="0" dirty="0">
                          <a:solidFill>
                            <a:schemeClr val="tx1"/>
                          </a:solidFill>
                          <a:latin typeface="+mn-ea"/>
                          <a:ea typeface="+mn-ea"/>
                        </a:rPr>
                        <a:t>准教授</a:t>
                      </a:r>
                      <a:endParaRPr kumimoji="1" lang="en-US" altLang="ja-JP" sz="1100" i="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dirty="0">
                          <a:solidFill>
                            <a:schemeClr val="tx1"/>
                          </a:solidFill>
                          <a:latin typeface="+mn-ea"/>
                          <a:ea typeface="+mn-ea"/>
                        </a:rPr>
                        <a:t>足立　直也</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13</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30</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14</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00</a:t>
                      </a:r>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r>
                        <a:rPr kumimoji="1" lang="ja-JP" altLang="en-US" sz="1100" i="0" dirty="0">
                          <a:solidFill>
                            <a:schemeClr val="tx1"/>
                          </a:solidFill>
                          <a:latin typeface="+mn-ea"/>
                          <a:ea typeface="+mn-ea"/>
                        </a:rPr>
                        <a:t>化学センサー</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高分子化学</a:t>
                      </a:r>
                      <a:endParaRPr kumimoji="1" lang="en-US" altLang="ja-JP" sz="1100" i="0" dirty="0">
                        <a:solidFill>
                          <a:schemeClr val="tx1"/>
                        </a:solidFill>
                        <a:latin typeface="+mn-ea"/>
                        <a:ea typeface="+mn-ea"/>
                      </a:endParaRPr>
                    </a:p>
                  </a:txBody>
                  <a:tcPr>
                    <a:solidFill>
                      <a:schemeClr val="accent5">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kern="1200" dirty="0">
                          <a:solidFill>
                            <a:schemeClr val="dk1"/>
                          </a:solidFill>
                          <a:effectLst/>
                          <a:latin typeface="+mn-lt"/>
                          <a:ea typeface="+mn-ea"/>
                          <a:cs typeface="+mn-cs"/>
                        </a:rPr>
                        <a:t>＊有機蛍光体による目視可能な有害物質センサーの開発</a:t>
                      </a:r>
                      <a:endParaRPr kumimoji="1" lang="en-US" altLang="ja-JP" sz="11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i="0" dirty="0">
                        <a:solidFill>
                          <a:srgbClr val="FF0000"/>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dirty="0">
                          <a:solidFill>
                            <a:schemeClr val="tx1"/>
                          </a:solidFill>
                          <a:latin typeface="+mn-ea"/>
                          <a:ea typeface="+mn-ea"/>
                        </a:rPr>
                        <a:t>・</a:t>
                      </a:r>
                      <a:r>
                        <a:rPr kumimoji="1" lang="ja-JP" altLang="en-US" sz="1100" b="0" i="0" u="none" strike="noStrike" kern="1200" dirty="0">
                          <a:solidFill>
                            <a:schemeClr val="tx1"/>
                          </a:solidFill>
                          <a:effectLst/>
                          <a:latin typeface="+mn-ea"/>
                          <a:ea typeface="+mn-ea"/>
                          <a:cs typeface="+mn-cs"/>
                        </a:rPr>
                        <a:t>共役系化合物を用いた超分子</a:t>
                      </a:r>
                      <a:endParaRPr kumimoji="1" lang="en-US" altLang="ja-JP" sz="1100" b="0" i="0" u="none" strike="noStrike" kern="1200" dirty="0">
                        <a:solidFill>
                          <a:schemeClr val="tx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dirty="0">
                          <a:solidFill>
                            <a:schemeClr val="tx1"/>
                          </a:solidFill>
                          <a:effectLst/>
                          <a:latin typeface="+mn-ea"/>
                          <a:ea typeface="+mn-ea"/>
                          <a:cs typeface="+mn-cs"/>
                        </a:rPr>
                        <a:t>  ゲル形成および分子認識</a:t>
                      </a:r>
                      <a:endParaRPr kumimoji="1" lang="en-US" altLang="ja-JP" sz="1100" b="0" i="0" u="none" strike="noStrike" kern="1200" dirty="0">
                        <a:solidFill>
                          <a:schemeClr val="tx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dirty="0">
                          <a:solidFill>
                            <a:schemeClr val="tx1"/>
                          </a:solidFill>
                          <a:effectLst/>
                          <a:latin typeface="+mn-ea"/>
                          <a:ea typeface="+mn-ea"/>
                          <a:cs typeface="+mn-cs"/>
                        </a:rPr>
                        <a:t>・色変わる塗料で酸性ガス検出</a:t>
                      </a:r>
                      <a:endParaRPr kumimoji="1" lang="en-US" altLang="ja-JP" sz="1100" b="0" i="0" u="none" strike="noStrike" kern="1200" dirty="0">
                        <a:solidFill>
                          <a:schemeClr val="tx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dirty="0">
                          <a:solidFill>
                            <a:schemeClr val="tx1"/>
                          </a:solidFill>
                          <a:effectLst/>
                          <a:latin typeface="+mn-ea"/>
                          <a:ea typeface="+mn-ea"/>
                          <a:cs typeface="+mn-cs"/>
                        </a:rPr>
                        <a:t>・有機発光体液体により瞬時目視　</a:t>
                      </a:r>
                      <a:endParaRPr kumimoji="1" lang="en-US" altLang="ja-JP" sz="1100" b="0" i="0" u="none" strike="noStrike" kern="1200" dirty="0">
                        <a:solidFill>
                          <a:schemeClr val="tx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dirty="0">
                          <a:solidFill>
                            <a:schemeClr val="tx1"/>
                          </a:solidFill>
                          <a:effectLst/>
                          <a:latin typeface="+mn-ea"/>
                          <a:ea typeface="+mn-ea"/>
                          <a:cs typeface="+mn-cs"/>
                        </a:rPr>
                        <a:t>　可能な有害物質ガスセンサ</a:t>
                      </a:r>
                      <a:endParaRPr kumimoji="1" lang="en-US" altLang="ja-JP" sz="1100" b="0" i="0" u="none" strike="noStrike" kern="1200" dirty="0">
                        <a:solidFill>
                          <a:schemeClr val="tx1"/>
                        </a:solidFill>
                        <a:effectLst/>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i="0" dirty="0">
                        <a:solidFill>
                          <a:schemeClr val="tx1"/>
                        </a:solidFill>
                        <a:latin typeface="+mn-ea"/>
                        <a:ea typeface="+mn-ea"/>
                      </a:endParaRPr>
                    </a:p>
                  </a:txBody>
                  <a:tcPr>
                    <a:solidFill>
                      <a:schemeClr val="accent5">
                        <a:lumMod val="90000"/>
                      </a:schemeClr>
                    </a:solidFill>
                  </a:tcPr>
                </a:tc>
                <a:tc>
                  <a:txBody>
                    <a:bodyPr/>
                    <a:lstStyle/>
                    <a:p>
                      <a:r>
                        <a:rPr kumimoji="1" lang="ja-JP" altLang="en-US" sz="1100" i="0" dirty="0">
                          <a:solidFill>
                            <a:schemeClr val="tx1"/>
                          </a:solidFill>
                          <a:latin typeface="+mn-ea"/>
                          <a:ea typeface="+mn-ea"/>
                        </a:rPr>
                        <a:t>ナノカーボン</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材料化学</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ケミカルセンサー</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共役系化合物</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ナノ炭素素材</a:t>
                      </a:r>
                    </a:p>
                  </a:txBody>
                  <a:tcPr>
                    <a:solidFill>
                      <a:schemeClr val="accent5">
                        <a:lumMod val="90000"/>
                      </a:schemeClr>
                    </a:solidFill>
                  </a:tcPr>
                </a:tc>
                <a:extLst>
                  <a:ext uri="{0D108BD9-81ED-4DB2-BD59-A6C34878D82A}">
                    <a16:rowId xmlns:a16="http://schemas.microsoft.com/office/drawing/2014/main" xmlns="" val="2717855970"/>
                  </a:ext>
                </a:extLst>
              </a:tr>
              <a:tr h="813960">
                <a:tc>
                  <a:txBody>
                    <a:bodyPr/>
                    <a:lstStyle/>
                    <a:p>
                      <a:pPr algn="ctr"/>
                      <a:r>
                        <a:rPr kumimoji="1" lang="ja-JP" altLang="en-US" sz="1100" i="0" dirty="0">
                          <a:solidFill>
                            <a:schemeClr val="tx1"/>
                          </a:solidFill>
                          <a:latin typeface="+mn-ea"/>
                          <a:ea typeface="+mn-ea"/>
                        </a:rPr>
                        <a:t>２</a:t>
                      </a:r>
                    </a:p>
                  </a:txBody>
                  <a:tcPr>
                    <a:solidFill>
                      <a:schemeClr val="accent5">
                        <a:lumMod val="90000"/>
                      </a:schemeClr>
                    </a:solidFill>
                  </a:tcPr>
                </a:tc>
                <a:tc>
                  <a:txBody>
                    <a:bodyPr/>
                    <a:lstStyle/>
                    <a:p>
                      <a:r>
                        <a:rPr kumimoji="1" lang="ja-JP" altLang="en-US" sz="1100" i="0" dirty="0">
                          <a:solidFill>
                            <a:schemeClr val="tx1"/>
                          </a:solidFill>
                          <a:latin typeface="+mn-ea"/>
                          <a:ea typeface="+mn-ea"/>
                        </a:rPr>
                        <a:t>機械</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工学系</a:t>
                      </a:r>
                    </a:p>
                  </a:txBody>
                  <a:tcPr>
                    <a:solidFill>
                      <a:schemeClr val="accent5">
                        <a:lumMod val="90000"/>
                      </a:schemeClr>
                    </a:solidFill>
                  </a:tcPr>
                </a:tc>
                <a:tc>
                  <a:txBody>
                    <a:bodyPr/>
                    <a:lstStyle/>
                    <a:p>
                      <a:r>
                        <a:rPr kumimoji="1" lang="ja-JP" altLang="en-US" sz="1100" i="0" dirty="0">
                          <a:solidFill>
                            <a:schemeClr val="tx1"/>
                          </a:solidFill>
                          <a:latin typeface="+mn-ea"/>
                          <a:ea typeface="+mn-ea"/>
                        </a:rPr>
                        <a:t>准教授</a:t>
                      </a:r>
                      <a:endParaRPr kumimoji="1" lang="en-US" altLang="ja-JP" sz="1100" i="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dirty="0">
                          <a:solidFill>
                            <a:schemeClr val="tx1"/>
                          </a:solidFill>
                          <a:latin typeface="+mn-ea"/>
                          <a:ea typeface="+mn-ea"/>
                        </a:rPr>
                        <a:t>山崎　敬則</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14</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00</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14</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30)</a:t>
                      </a:r>
                      <a:endParaRPr kumimoji="1" lang="ja-JP" altLang="en-US" sz="1100" i="0" dirty="0">
                        <a:solidFill>
                          <a:schemeClr val="tx1"/>
                        </a:solidFill>
                        <a:latin typeface="+mn-ea"/>
                        <a:ea typeface="+mn-ea"/>
                      </a:endParaRPr>
                    </a:p>
                    <a:p>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r>
                        <a:rPr lang="ja-JP" altLang="en-US" sz="1100" i="0" dirty="0">
                          <a:effectLst/>
                          <a:latin typeface="+mn-ea"/>
                          <a:ea typeface="+mn-ea"/>
                        </a:rPr>
                        <a:t>電子・機械工学</a:t>
                      </a:r>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p>
                      <a:endParaRPr lang="en-US" altLang="ja-JP" sz="1100" i="0" dirty="0">
                        <a:effectLst/>
                        <a:latin typeface="+mn-ea"/>
                        <a:ea typeface="+mn-ea"/>
                      </a:endParaRPr>
                    </a:p>
                  </a:txBody>
                  <a:tcPr marL="47625" marR="47625" marT="47625" marB="47625" anchor="ctr">
                    <a:solidFill>
                      <a:schemeClr val="accent5">
                        <a:lumMod val="90000"/>
                      </a:schemeClr>
                    </a:solidFill>
                  </a:tcPr>
                </a:tc>
                <a:tc>
                  <a:txBody>
                    <a:bodyPr/>
                    <a:lstStyle/>
                    <a:p>
                      <a:r>
                        <a:rPr kumimoji="1" lang="ja-JP" altLang="en-US" sz="1100" b="0" i="0" u="none" strike="noStrike" kern="1200" dirty="0">
                          <a:solidFill>
                            <a:schemeClr val="tx1"/>
                          </a:solidFill>
                          <a:effectLst/>
                          <a:latin typeface="+mn-ea"/>
                          <a:ea typeface="+mn-ea"/>
                          <a:cs typeface="+mn-cs"/>
                        </a:rPr>
                        <a:t>＊産学連記事例の紹介</a:t>
                      </a:r>
                      <a:endParaRPr kumimoji="1" lang="en-US" altLang="ja-JP" sz="1100" b="0" i="0" u="none" strike="noStrike" kern="1200" dirty="0">
                        <a:solidFill>
                          <a:schemeClr val="tx1"/>
                        </a:solidFill>
                        <a:effectLst/>
                        <a:latin typeface="+mn-ea"/>
                        <a:ea typeface="+mn-ea"/>
                        <a:cs typeface="+mn-cs"/>
                      </a:endParaRPr>
                    </a:p>
                    <a:p>
                      <a:endParaRPr kumimoji="1" lang="en-US" altLang="ja-JP" sz="1100" b="0" i="0" u="none" strike="noStrike" kern="1200" dirty="0">
                        <a:solidFill>
                          <a:schemeClr val="tx1"/>
                        </a:solidFill>
                        <a:effectLst/>
                        <a:latin typeface="+mn-ea"/>
                        <a:ea typeface="+mn-ea"/>
                        <a:cs typeface="+mn-cs"/>
                      </a:endParaRPr>
                    </a:p>
                    <a:p>
                      <a:pPr>
                        <a:lnSpc>
                          <a:spcPct val="150000"/>
                        </a:lnSpc>
                      </a:pPr>
                      <a:r>
                        <a:rPr kumimoji="1" lang="ja-JP" altLang="en-US" sz="1100" b="0" i="0" u="none" strike="noStrike" kern="1200" dirty="0">
                          <a:solidFill>
                            <a:schemeClr val="tx1"/>
                          </a:solidFill>
                          <a:effectLst/>
                          <a:latin typeface="+mn-ea"/>
                          <a:ea typeface="+mn-ea"/>
                          <a:cs typeface="+mn-cs"/>
                        </a:rPr>
                        <a:t>・送り駆動系の動的挙動解析</a:t>
                      </a:r>
                    </a:p>
                    <a:p>
                      <a:pPr>
                        <a:lnSpc>
                          <a:spcPct val="150000"/>
                        </a:lnSpc>
                      </a:pPr>
                      <a:r>
                        <a:rPr kumimoji="1" lang="ja-JP" altLang="en-US" sz="1100" b="0" i="0" u="none" strike="noStrike" kern="1200" dirty="0">
                          <a:solidFill>
                            <a:schemeClr val="tx1"/>
                          </a:solidFill>
                          <a:effectLst/>
                          <a:latin typeface="+mn-ea"/>
                          <a:ea typeface="+mn-ea"/>
                          <a:cs typeface="+mn-cs"/>
                        </a:rPr>
                        <a:t>・選別機による動的質量測定</a:t>
                      </a:r>
                    </a:p>
                    <a:p>
                      <a:pPr>
                        <a:lnSpc>
                          <a:spcPct val="150000"/>
                        </a:lnSpc>
                      </a:pPr>
                      <a:r>
                        <a:rPr kumimoji="1" lang="ja-JP" altLang="en-US" sz="1100" b="0" i="0" u="none" strike="noStrike" kern="1200" dirty="0">
                          <a:solidFill>
                            <a:schemeClr val="tx1"/>
                          </a:solidFill>
                          <a:effectLst/>
                          <a:latin typeface="+mn-ea"/>
                          <a:ea typeface="+mn-ea"/>
                          <a:cs typeface="+mn-cs"/>
                        </a:rPr>
                        <a:t>・任意のモーションが可能な</a:t>
                      </a:r>
                    </a:p>
                    <a:p>
                      <a:pPr>
                        <a:lnSpc>
                          <a:spcPct val="150000"/>
                        </a:lnSpc>
                      </a:pPr>
                      <a:r>
                        <a:rPr kumimoji="1" lang="ja-JP" altLang="en-US" sz="1100" b="0" i="0" u="none" strike="noStrike" kern="1200" dirty="0">
                          <a:solidFill>
                            <a:schemeClr val="tx1"/>
                          </a:solidFill>
                          <a:effectLst/>
                          <a:latin typeface="+mn-ea"/>
                          <a:ea typeface="+mn-ea"/>
                          <a:cs typeface="+mn-cs"/>
                        </a:rPr>
                        <a:t>　打錠機の開発</a:t>
                      </a:r>
                      <a:endParaRPr kumimoji="1" lang="en-US" altLang="ja-JP" sz="1100" b="0" i="0" u="none" strike="noStrike" kern="1200" dirty="0">
                        <a:solidFill>
                          <a:schemeClr val="tx1"/>
                        </a:solidFill>
                        <a:effectLst/>
                        <a:latin typeface="+mn-ea"/>
                        <a:ea typeface="+mn-ea"/>
                        <a:cs typeface="+mn-cs"/>
                      </a:endParaRPr>
                    </a:p>
                  </a:txBody>
                  <a:tcPr>
                    <a:solidFill>
                      <a:schemeClr val="accent5">
                        <a:lumMod val="90000"/>
                      </a:schemeClr>
                    </a:solidFill>
                  </a:tcPr>
                </a:tc>
                <a:tc>
                  <a:txBody>
                    <a:bodyPr/>
                    <a:lstStyle/>
                    <a:p>
                      <a:r>
                        <a:rPr kumimoji="1" lang="ja-JP" altLang="en-US" sz="1100" i="0" dirty="0">
                          <a:solidFill>
                            <a:schemeClr val="tx1"/>
                          </a:solidFill>
                          <a:latin typeface="+mn-ea"/>
                          <a:ea typeface="+mn-ea"/>
                        </a:rPr>
                        <a:t>工作機械</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質量測定</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錠剤成形</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動的挙動</a:t>
                      </a:r>
                      <a:endParaRPr kumimoji="1" lang="en-US" altLang="ja-JP" sz="1100" i="0" dirty="0">
                        <a:solidFill>
                          <a:schemeClr val="tx1"/>
                        </a:solidFill>
                        <a:latin typeface="+mn-ea"/>
                        <a:ea typeface="+mn-ea"/>
                      </a:endParaRPr>
                    </a:p>
                  </a:txBody>
                  <a:tcPr>
                    <a:solidFill>
                      <a:schemeClr val="accent5">
                        <a:lumMod val="90000"/>
                      </a:schemeClr>
                    </a:solidFill>
                  </a:tcPr>
                </a:tc>
                <a:extLst>
                  <a:ext uri="{0D108BD9-81ED-4DB2-BD59-A6C34878D82A}">
                    <a16:rowId xmlns:a16="http://schemas.microsoft.com/office/drawing/2014/main" xmlns="" val="715912316"/>
                  </a:ext>
                </a:extLst>
              </a:tr>
              <a:tr h="768024">
                <a:tc>
                  <a:txBody>
                    <a:bodyPr/>
                    <a:lstStyle/>
                    <a:p>
                      <a:pPr algn="ctr"/>
                      <a:r>
                        <a:rPr kumimoji="1" lang="ja-JP" altLang="en-US" sz="1100" i="0" dirty="0">
                          <a:solidFill>
                            <a:schemeClr val="tx1"/>
                          </a:solidFill>
                          <a:latin typeface="+mn-ea"/>
                          <a:ea typeface="+mn-ea"/>
                        </a:rPr>
                        <a:t> ３</a:t>
                      </a:r>
                    </a:p>
                  </a:txBody>
                  <a:tcPr>
                    <a:solidFill>
                      <a:schemeClr val="accent5">
                        <a:lumMod val="90000"/>
                      </a:schemeClr>
                    </a:solidFill>
                  </a:tcPr>
                </a:tc>
                <a:tc>
                  <a:txBody>
                    <a:bodyPr/>
                    <a:lstStyle/>
                    <a:p>
                      <a:r>
                        <a:rPr kumimoji="1" lang="ja-JP" altLang="en-US" sz="1100" i="0" dirty="0">
                          <a:solidFill>
                            <a:schemeClr val="tx1"/>
                          </a:solidFill>
                          <a:latin typeface="+mn-ea"/>
                          <a:ea typeface="+mn-ea"/>
                        </a:rPr>
                        <a:t>電子</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工学系</a:t>
                      </a:r>
                    </a:p>
                  </a:txBody>
                  <a:tcPr>
                    <a:solidFill>
                      <a:schemeClr val="accent5">
                        <a:lumMod val="90000"/>
                      </a:schemeClr>
                    </a:solidFill>
                  </a:tcPr>
                </a:tc>
                <a:tc>
                  <a:txBody>
                    <a:bodyPr/>
                    <a:lstStyle/>
                    <a:p>
                      <a:r>
                        <a:rPr kumimoji="1" lang="ja-JP" altLang="en-US" sz="1100" i="0" dirty="0">
                          <a:solidFill>
                            <a:schemeClr val="tx1"/>
                          </a:solidFill>
                          <a:latin typeface="+mn-ea"/>
                          <a:ea typeface="+mn-ea"/>
                        </a:rPr>
                        <a:t>准教授</a:t>
                      </a:r>
                      <a:endParaRPr kumimoji="1" lang="en-US" altLang="ja-JP" sz="1100" i="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dirty="0">
                          <a:solidFill>
                            <a:schemeClr val="tx1"/>
                          </a:solidFill>
                          <a:latin typeface="+mn-ea"/>
                          <a:ea typeface="+mn-ea"/>
                        </a:rPr>
                        <a:t>大越　康晴</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14</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30</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15</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00)</a:t>
                      </a:r>
                      <a:endParaRPr kumimoji="1" lang="ja-JP" altLang="en-US" sz="1100" i="0" dirty="0">
                        <a:solidFill>
                          <a:schemeClr val="tx1"/>
                        </a:solidFill>
                        <a:latin typeface="+mn-ea"/>
                        <a:ea typeface="+mn-ea"/>
                      </a:endParaRPr>
                    </a:p>
                    <a:p>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ダイヤモンド状</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炭素膜</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アルミナ薄膜</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txBody>
                  <a:tcPr marL="47625" marR="47625" marT="47625" marB="47625" anchor="ctr">
                    <a:solidFill>
                      <a:schemeClr val="accent5">
                        <a:lumMod val="90000"/>
                      </a:schemeClr>
                    </a:solidFill>
                  </a:tcPr>
                </a:tc>
                <a:tc>
                  <a:txBody>
                    <a:bodyPr/>
                    <a:lstStyle/>
                    <a:p>
                      <a:r>
                        <a:rPr kumimoji="1" lang="ja-JP" altLang="en-US" sz="1100" b="0" i="0" u="none" strike="noStrike" kern="1200" dirty="0">
                          <a:solidFill>
                            <a:schemeClr val="tx1"/>
                          </a:solidFill>
                          <a:effectLst/>
                          <a:latin typeface="+mn-ea"/>
                          <a:ea typeface="+mn-ea"/>
                          <a:cs typeface="+mn-cs"/>
                        </a:rPr>
                        <a:t>＊細胞機能制御を目的とした表面</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　処理技術の開発</a:t>
                      </a:r>
                    </a:p>
                    <a:p>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・各種非晶質炭素膜の細胞接着性　</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  に関する研究</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a:t>
                      </a:r>
                      <a:r>
                        <a:rPr kumimoji="1" lang="ja-JP" altLang="en-US" sz="1100" i="0" dirty="0">
                          <a:solidFill>
                            <a:schemeClr val="tx1"/>
                          </a:solidFill>
                          <a:latin typeface="+mn-ea"/>
                          <a:ea typeface="+mn-ea"/>
                        </a:rPr>
                        <a:t>非晶質炭素膜の抗菌性および耐　</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　腐食性評価</a:t>
                      </a:r>
                      <a:endParaRPr kumimoji="1" lang="en-US" altLang="ja-JP" sz="1100" i="0" dirty="0">
                        <a:solidFill>
                          <a:schemeClr val="tx1"/>
                        </a:solidFill>
                        <a:latin typeface="+mn-ea"/>
                        <a:ea typeface="+mn-ea"/>
                      </a:endParaRPr>
                    </a:p>
                    <a:p>
                      <a:endParaRPr lang="ja-JP" altLang="en-US" sz="1100" i="0" dirty="0">
                        <a:solidFill>
                          <a:schemeClr val="tx1"/>
                        </a:solidFill>
                        <a:effectLst/>
                        <a:latin typeface="+mn-ea"/>
                        <a:ea typeface="+mn-ea"/>
                      </a:endParaRPr>
                    </a:p>
                  </a:txBody>
                  <a:tcPr>
                    <a:solidFill>
                      <a:schemeClr val="accent5">
                        <a:lumMod val="90000"/>
                      </a:schemeClr>
                    </a:solidFill>
                  </a:tcPr>
                </a:tc>
                <a:tc>
                  <a:txBody>
                    <a:bodyPr/>
                    <a:lstStyle/>
                    <a:p>
                      <a:r>
                        <a:rPr kumimoji="1" lang="en-US" altLang="ja-JP" sz="1100" b="0" i="0" u="none" strike="noStrike" kern="1200" dirty="0">
                          <a:solidFill>
                            <a:schemeClr val="dk1"/>
                          </a:solidFill>
                          <a:effectLst/>
                          <a:latin typeface="+mn-ea"/>
                          <a:ea typeface="+mn-ea"/>
                          <a:cs typeface="+mn-cs"/>
                        </a:rPr>
                        <a:t>DLC</a:t>
                      </a:r>
                      <a:r>
                        <a:rPr kumimoji="1" lang="ja-JP" altLang="en-US" sz="1100" b="0" i="0" u="none" strike="noStrike" kern="1200" dirty="0">
                          <a:solidFill>
                            <a:schemeClr val="dk1"/>
                          </a:solidFill>
                          <a:effectLst/>
                          <a:latin typeface="+mn-ea"/>
                          <a:ea typeface="+mn-ea"/>
                          <a:cs typeface="+mn-cs"/>
                        </a:rPr>
                        <a:t>・プラズマ</a:t>
                      </a:r>
                      <a:endParaRPr kumimoji="1" lang="en-US" altLang="zh-TW" sz="1100" b="0" i="0" u="none" strike="noStrike" kern="1200" dirty="0">
                        <a:solidFill>
                          <a:schemeClr val="dk1"/>
                        </a:solidFill>
                        <a:effectLst/>
                        <a:latin typeface="+mn-ea"/>
                        <a:ea typeface="+mn-ea"/>
                        <a:cs typeface="+mn-cs"/>
                      </a:endParaRPr>
                    </a:p>
                    <a:p>
                      <a:r>
                        <a:rPr kumimoji="1" lang="zh-TW" altLang="en-US" sz="1100" b="0" i="0" u="none" strike="noStrike" kern="1200" dirty="0">
                          <a:solidFill>
                            <a:schemeClr val="dk1"/>
                          </a:solidFill>
                          <a:effectLst/>
                          <a:latin typeface="+mn-ea"/>
                          <a:ea typeface="+mn-ea"/>
                          <a:cs typeface="+mn-cs"/>
                        </a:rPr>
                        <a:t>細胞吸着</a:t>
                      </a:r>
                      <a:endParaRPr kumimoji="1" lang="en-US" altLang="zh-TW" sz="1100" b="0" i="0" u="none" strike="noStrike" kern="1200" dirty="0">
                        <a:solidFill>
                          <a:schemeClr val="dk1"/>
                        </a:solidFill>
                        <a:effectLst/>
                        <a:latin typeface="+mn-ea"/>
                        <a:ea typeface="+mn-ea"/>
                        <a:cs typeface="+mn-cs"/>
                      </a:endParaRPr>
                    </a:p>
                    <a:p>
                      <a:r>
                        <a:rPr kumimoji="1" lang="zh-TW" altLang="en-US" sz="1100" b="0" i="0" u="none" strike="noStrike" kern="1200" dirty="0">
                          <a:solidFill>
                            <a:schemeClr val="dk1"/>
                          </a:solidFill>
                          <a:effectLst/>
                          <a:latin typeface="+mn-ea"/>
                          <a:ea typeface="+mn-ea"/>
                          <a:cs typeface="+mn-cs"/>
                        </a:rPr>
                        <a:t>非晶質炭素膜</a:t>
                      </a:r>
                      <a:endParaRPr kumimoji="1" lang="en-US" altLang="zh-TW" sz="1100" b="0" i="0" u="none" strike="noStrike" kern="1200" dirty="0">
                        <a:solidFill>
                          <a:schemeClr val="dk1"/>
                        </a:solidFill>
                        <a:effectLst/>
                        <a:latin typeface="+mn-ea"/>
                        <a:ea typeface="+mn-ea"/>
                        <a:cs typeface="+mn-cs"/>
                      </a:endParaRPr>
                    </a:p>
                    <a:p>
                      <a:r>
                        <a:rPr kumimoji="1" lang="zh-TW" altLang="en-US" sz="1100" b="0" i="0" u="none" strike="noStrike" kern="1200" dirty="0">
                          <a:solidFill>
                            <a:schemeClr val="dk1"/>
                          </a:solidFill>
                          <a:effectLst/>
                          <a:latin typeface="+mn-ea"/>
                          <a:ea typeface="+mn-ea"/>
                          <a:cs typeface="+mn-cs"/>
                        </a:rPr>
                        <a:t>抗菌性</a:t>
                      </a:r>
                      <a:endParaRPr kumimoji="1" lang="en-US" altLang="zh-TW" sz="1100" b="0" i="0" u="none" strike="noStrike" kern="1200" dirty="0">
                        <a:solidFill>
                          <a:schemeClr val="dk1"/>
                        </a:solidFill>
                        <a:effectLst/>
                        <a:latin typeface="+mn-ea"/>
                        <a:ea typeface="+mn-ea"/>
                        <a:cs typeface="+mn-cs"/>
                      </a:endParaRPr>
                    </a:p>
                    <a:p>
                      <a:r>
                        <a:rPr kumimoji="1" lang="zh-TW" altLang="en-US" sz="1100" b="0" i="0" u="none" strike="noStrike" kern="1200" dirty="0">
                          <a:solidFill>
                            <a:schemeClr val="dk1"/>
                          </a:solidFill>
                          <a:effectLst/>
                          <a:latin typeface="+mn-ea"/>
                          <a:ea typeface="+mn-ea"/>
                          <a:cs typeface="+mn-cs"/>
                        </a:rPr>
                        <a:t>耐腐食性</a:t>
                      </a:r>
                      <a:endParaRPr kumimoji="1" lang="en-US" altLang="zh-TW" sz="1100" b="0" i="0" u="none" strike="noStrike" kern="1200" dirty="0">
                        <a:solidFill>
                          <a:schemeClr val="dk1"/>
                        </a:solidFill>
                        <a:effectLst/>
                        <a:latin typeface="+mn-ea"/>
                        <a:ea typeface="+mn-ea"/>
                        <a:cs typeface="+mn-cs"/>
                      </a:endParaRPr>
                    </a:p>
                    <a:p>
                      <a:r>
                        <a:rPr lang="zh-TW" altLang="en-US" sz="1100" b="0" i="0" u="none" strike="noStrike" dirty="0">
                          <a:solidFill>
                            <a:srgbClr val="000000"/>
                          </a:solidFill>
                          <a:effectLst/>
                          <a:latin typeface="+mn-ea"/>
                          <a:ea typeface="+mn-ea"/>
                        </a:rPr>
                        <a:t>生体材料</a:t>
                      </a:r>
                      <a:endParaRPr lang="en-US" altLang="zh-TW" sz="1100" b="0" i="0" u="none" strike="noStrike" dirty="0">
                        <a:solidFill>
                          <a:srgbClr val="000000"/>
                        </a:solidFill>
                        <a:effectLst/>
                        <a:latin typeface="+mn-ea"/>
                        <a:ea typeface="+mn-ea"/>
                      </a:endParaRPr>
                    </a:p>
                    <a:p>
                      <a:r>
                        <a:rPr lang="zh-TW" altLang="en-US" sz="1100" b="0" i="0" u="none" strike="noStrike" dirty="0">
                          <a:solidFill>
                            <a:srgbClr val="000000"/>
                          </a:solidFill>
                          <a:effectLst/>
                          <a:latin typeface="+mn-ea"/>
                          <a:ea typeface="+mn-ea"/>
                        </a:rPr>
                        <a:t>表面処理</a:t>
                      </a:r>
                      <a:endParaRPr kumimoji="1" lang="ja-JP" altLang="en-US" sz="1100" i="0" dirty="0">
                        <a:latin typeface="+mn-ea"/>
                        <a:ea typeface="+mn-ea"/>
                      </a:endParaRPr>
                    </a:p>
                  </a:txBody>
                  <a:tcPr>
                    <a:solidFill>
                      <a:schemeClr val="accent5">
                        <a:lumMod val="90000"/>
                      </a:schemeClr>
                    </a:solidFill>
                  </a:tcPr>
                </a:tc>
                <a:extLst>
                  <a:ext uri="{0D108BD9-81ED-4DB2-BD59-A6C34878D82A}">
                    <a16:rowId xmlns:a16="http://schemas.microsoft.com/office/drawing/2014/main" xmlns="" val="3238082595"/>
                  </a:ext>
                </a:extLst>
              </a:tr>
              <a:tr h="522197">
                <a:tc>
                  <a:txBody>
                    <a:bodyPr/>
                    <a:lstStyle/>
                    <a:p>
                      <a:pPr algn="ctr"/>
                      <a:r>
                        <a:rPr kumimoji="1" lang="ja-JP" altLang="en-US" sz="1100" i="0" dirty="0">
                          <a:solidFill>
                            <a:schemeClr val="tx1"/>
                          </a:solidFill>
                          <a:latin typeface="+mn-ea"/>
                          <a:ea typeface="+mn-ea"/>
                        </a:rPr>
                        <a:t> ４</a:t>
                      </a:r>
                    </a:p>
                  </a:txBody>
                  <a:tcPr>
                    <a:solidFill>
                      <a:schemeClr val="accent5">
                        <a:lumMod val="90000"/>
                      </a:schemeClr>
                    </a:solidFill>
                  </a:tcPr>
                </a:tc>
                <a:tc>
                  <a:txBody>
                    <a:bodyPr/>
                    <a:lstStyle/>
                    <a:p>
                      <a:r>
                        <a:rPr kumimoji="1" lang="ja-JP" altLang="en-US" sz="1100" i="0" dirty="0">
                          <a:solidFill>
                            <a:schemeClr val="tx1"/>
                          </a:solidFill>
                          <a:latin typeface="+mn-ea"/>
                          <a:ea typeface="+mn-ea"/>
                        </a:rPr>
                        <a:t>電子</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工学系</a:t>
                      </a:r>
                    </a:p>
                  </a:txBody>
                  <a:tcPr>
                    <a:solidFill>
                      <a:schemeClr val="accent5">
                        <a:lumMod val="90000"/>
                      </a:schemeClr>
                    </a:solidFill>
                  </a:tcPr>
                </a:tc>
                <a:tc>
                  <a:txBody>
                    <a:bodyPr/>
                    <a:lstStyle/>
                    <a:p>
                      <a:r>
                        <a:rPr kumimoji="1" lang="ja-JP" altLang="en-US" sz="1100" i="0" dirty="0">
                          <a:solidFill>
                            <a:schemeClr val="tx1"/>
                          </a:solidFill>
                          <a:latin typeface="+mn-ea"/>
                          <a:ea typeface="+mn-ea"/>
                        </a:rPr>
                        <a:t>准教授</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荒船　龍彦</a:t>
                      </a:r>
                      <a:endParaRPr kumimoji="1" lang="en-US" altLang="ja-JP" sz="1100" i="0" dirty="0">
                        <a:solidFill>
                          <a:schemeClr val="tx1"/>
                        </a:solidFill>
                        <a:latin typeface="+mn-ea"/>
                        <a:ea typeface="+mn-ea"/>
                      </a:endParaRPr>
                    </a:p>
                    <a:p>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15</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00</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15</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30)</a:t>
                      </a:r>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生体医工学</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医用システム</a:t>
                      </a:r>
                      <a:r>
                        <a:rPr kumimoji="1" lang="en-US" altLang="ja-JP" sz="1100" b="0" i="0" u="none" strike="noStrike" kern="1200" cap="none" spc="0" normalizeH="0" baseline="0" noProof="0" dirty="0">
                          <a:ln>
                            <a:noFill/>
                          </a:ln>
                          <a:solidFill>
                            <a:srgbClr val="000000"/>
                          </a:solidFill>
                          <a:effectLst/>
                          <a:uLnTx/>
                          <a:uFillTx/>
                          <a:latin typeface="+mn-ea"/>
                          <a:ea typeface="+mn-ea"/>
                          <a:cs typeface="+mn-cs"/>
                        </a:rPr>
                        <a:t>, </a:t>
                      </a: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計測工学</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　</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txBody>
                  <a:tcPr marL="47625" marR="47625" marT="47625" marB="47625" anchor="ctr">
                    <a:solidFill>
                      <a:schemeClr val="accent5">
                        <a:lumMod val="90000"/>
                      </a:schemeClr>
                    </a:solidFill>
                  </a:tcPr>
                </a:tc>
                <a:tc>
                  <a:txBody>
                    <a:bodyPr/>
                    <a:lstStyle/>
                    <a:p>
                      <a:r>
                        <a:rPr kumimoji="1" lang="ja-JP" altLang="en-US" sz="1100" b="0" i="0" u="none" strike="noStrike" kern="1200" dirty="0">
                          <a:solidFill>
                            <a:schemeClr val="tx1"/>
                          </a:solidFill>
                          <a:effectLst/>
                          <a:latin typeface="+mn-ea"/>
                          <a:ea typeface="+mn-ea"/>
                          <a:cs typeface="+mn-cs"/>
                        </a:rPr>
                        <a:t>＊穿刺術トレーニング装置の実現</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　　「心嚢穿刺」「骨髄穿刺」</a:t>
                      </a:r>
                      <a:endParaRPr kumimoji="1" lang="en-US" altLang="ja-JP" sz="1100" b="0" i="0" u="none" strike="noStrike" kern="1200" dirty="0">
                        <a:solidFill>
                          <a:schemeClr val="tx1"/>
                        </a:solidFill>
                        <a:effectLst/>
                        <a:latin typeface="+mn-ea"/>
                        <a:ea typeface="+mn-ea"/>
                        <a:cs typeface="+mn-cs"/>
                      </a:endParaRPr>
                    </a:p>
                    <a:p>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・難治性潰瘍手術ナビゲーションのた</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  </a:t>
                      </a:r>
                      <a:r>
                        <a:rPr kumimoji="1" lang="ja-JP" altLang="en-US" sz="1100" b="0" i="0" u="none" strike="noStrike" kern="1200" dirty="0" err="1">
                          <a:solidFill>
                            <a:schemeClr val="tx1"/>
                          </a:solidFill>
                          <a:effectLst/>
                          <a:latin typeface="+mn-ea"/>
                          <a:ea typeface="+mn-ea"/>
                          <a:cs typeface="+mn-cs"/>
                        </a:rPr>
                        <a:t>めの</a:t>
                      </a:r>
                      <a:r>
                        <a:rPr kumimoji="1" lang="ja-JP" altLang="en-US" sz="1100" b="0" i="0" u="none" strike="noStrike" kern="1200" dirty="0">
                          <a:solidFill>
                            <a:schemeClr val="tx1"/>
                          </a:solidFill>
                          <a:effectLst/>
                          <a:latin typeface="+mn-ea"/>
                          <a:ea typeface="+mn-ea"/>
                          <a:cs typeface="+mn-cs"/>
                        </a:rPr>
                        <a:t>下肢末端血流動態画像解析・投 </a:t>
                      </a:r>
                      <a:endParaRPr kumimoji="1" lang="en-US" altLang="ja-JP" sz="1100" b="0" i="0" u="none" strike="noStrike" kern="1200" dirty="0">
                        <a:solidFill>
                          <a:schemeClr val="tx1"/>
                        </a:solidFill>
                        <a:effectLst/>
                        <a:latin typeface="+mn-ea"/>
                        <a:ea typeface="+mn-ea"/>
                        <a:cs typeface="+mn-cs"/>
                      </a:endParaRPr>
                    </a:p>
                    <a:p>
                      <a:r>
                        <a:rPr kumimoji="1" lang="en-US" altLang="ja-JP" sz="1100" b="0" i="0" u="none" strike="noStrike" kern="1200" dirty="0">
                          <a:solidFill>
                            <a:schemeClr val="tx1"/>
                          </a:solidFill>
                          <a:effectLst/>
                          <a:latin typeface="+mn-ea"/>
                          <a:ea typeface="+mn-ea"/>
                          <a:cs typeface="+mn-cs"/>
                        </a:rPr>
                        <a:t>  </a:t>
                      </a:r>
                      <a:r>
                        <a:rPr kumimoji="1" lang="ja-JP" altLang="en-US" sz="1100" b="0" i="0" u="none" strike="noStrike" kern="1200" dirty="0">
                          <a:solidFill>
                            <a:schemeClr val="tx1"/>
                          </a:solidFill>
                          <a:effectLst/>
                          <a:latin typeface="+mn-ea"/>
                          <a:ea typeface="+mn-ea"/>
                          <a:cs typeface="+mn-cs"/>
                        </a:rPr>
                        <a:t>影システムの開発</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・光学計測システムを用いた心筋細胞</a:t>
                      </a:r>
                      <a:endParaRPr kumimoji="1" lang="en-US" altLang="ja-JP" sz="1100" b="0" i="0" u="none" strike="noStrike" kern="1200" dirty="0">
                        <a:solidFill>
                          <a:schemeClr val="tx1"/>
                        </a:solidFill>
                        <a:effectLst/>
                        <a:latin typeface="+mn-ea"/>
                        <a:ea typeface="+mn-ea"/>
                        <a:cs typeface="+mn-cs"/>
                      </a:endParaRPr>
                    </a:p>
                    <a:p>
                      <a:r>
                        <a:rPr kumimoji="1" lang="ja-JP" altLang="en-US" sz="1100" b="0" i="0" u="none" strike="noStrike" kern="1200" dirty="0">
                          <a:solidFill>
                            <a:schemeClr val="tx1"/>
                          </a:solidFill>
                          <a:effectLst/>
                          <a:latin typeface="+mn-ea"/>
                          <a:ea typeface="+mn-ea"/>
                          <a:cs typeface="+mn-cs"/>
                        </a:rPr>
                        <a:t>　内</a:t>
                      </a:r>
                      <a:r>
                        <a:rPr kumimoji="1" lang="en-US" altLang="ja-JP" sz="1100" b="0" i="0" u="none" strike="noStrike" kern="1200" dirty="0">
                          <a:solidFill>
                            <a:schemeClr val="tx1"/>
                          </a:solidFill>
                          <a:effectLst/>
                          <a:latin typeface="+mn-ea"/>
                          <a:ea typeface="+mn-ea"/>
                          <a:cs typeface="+mn-cs"/>
                        </a:rPr>
                        <a:t>Ca2+</a:t>
                      </a:r>
                      <a:r>
                        <a:rPr kumimoji="1" lang="ja-JP" altLang="en-US" sz="1100" b="0" i="0" u="none" strike="noStrike" kern="1200" dirty="0">
                          <a:solidFill>
                            <a:schemeClr val="tx1"/>
                          </a:solidFill>
                          <a:effectLst/>
                          <a:latin typeface="+mn-ea"/>
                          <a:ea typeface="+mn-ea"/>
                          <a:cs typeface="+mn-cs"/>
                        </a:rPr>
                        <a:t>オルタナンス現象の解析</a:t>
                      </a:r>
                      <a:endParaRPr kumimoji="1" lang="en-US" altLang="ja-JP" sz="1100" b="0" i="0" u="none" strike="noStrike" kern="1200" dirty="0">
                        <a:solidFill>
                          <a:schemeClr val="tx1"/>
                        </a:solidFill>
                        <a:effectLst/>
                        <a:latin typeface="+mn-ea"/>
                        <a:ea typeface="+mn-ea"/>
                        <a:cs typeface="+mn-cs"/>
                      </a:endParaRPr>
                    </a:p>
                    <a:p>
                      <a:endParaRPr kumimoji="1" lang="ja-JP" altLang="en-US" sz="1100" i="0" dirty="0">
                        <a:solidFill>
                          <a:schemeClr val="tx1"/>
                        </a:solidFill>
                        <a:latin typeface="+mn-ea"/>
                        <a:ea typeface="+mn-ea"/>
                      </a:endParaRPr>
                    </a:p>
                  </a:txBody>
                  <a:tcPr marL="47625" marR="47625" marT="47625" marB="47625" anchor="ctr">
                    <a:solidFill>
                      <a:schemeClr val="accent5">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生体医工学</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医療機器</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n-ea"/>
                          <a:ea typeface="+mn-ea"/>
                          <a:cs typeface="+mn-cs"/>
                        </a:rPr>
                        <a:t>画像解析システム</a:t>
                      </a:r>
                      <a:endParaRPr kumimoji="1" lang="en-US" altLang="ja-JP" sz="1100" b="0" i="0" u="none" strike="noStrike" kern="1200" cap="none" spc="0" normalizeH="0" baseline="0" noProof="0" dirty="0">
                        <a:ln>
                          <a:noFill/>
                        </a:ln>
                        <a:solidFill>
                          <a:srgbClr val="000000"/>
                        </a:solidFill>
                        <a:effectLst/>
                        <a:uLnTx/>
                        <a:uFillTx/>
                        <a:latin typeface="+mn-ea"/>
                        <a:ea typeface="+mn-ea"/>
                        <a:cs typeface="+mn-cs"/>
                      </a:endParaRPr>
                    </a:p>
                  </a:txBody>
                  <a:tcPr>
                    <a:solidFill>
                      <a:schemeClr val="accent5">
                        <a:lumMod val="90000"/>
                      </a:schemeClr>
                    </a:solidFill>
                  </a:tcPr>
                </a:tc>
                <a:extLst>
                  <a:ext uri="{0D108BD9-81ED-4DB2-BD59-A6C34878D82A}">
                    <a16:rowId xmlns:a16="http://schemas.microsoft.com/office/drawing/2014/main" xmlns="" val="2918130640"/>
                  </a:ext>
                </a:extLst>
              </a:tr>
              <a:tr h="883649">
                <a:tc>
                  <a:txBody>
                    <a:bodyPr/>
                    <a:lstStyle/>
                    <a:p>
                      <a:pPr algn="ctr"/>
                      <a:r>
                        <a:rPr kumimoji="1" lang="ja-JP" altLang="en-US" sz="1100" i="0" dirty="0">
                          <a:solidFill>
                            <a:schemeClr val="tx1"/>
                          </a:solidFill>
                          <a:latin typeface="+mn-ea"/>
                          <a:ea typeface="+mn-ea"/>
                        </a:rPr>
                        <a:t> ５</a:t>
                      </a:r>
                    </a:p>
                  </a:txBody>
                  <a:tcPr>
                    <a:solidFill>
                      <a:schemeClr val="accent5">
                        <a:lumMod val="90000"/>
                      </a:schemeClr>
                    </a:solidFill>
                  </a:tcPr>
                </a:tc>
                <a:tc>
                  <a:txBody>
                    <a:bodyPr/>
                    <a:lstStyle/>
                    <a:p>
                      <a:r>
                        <a:rPr kumimoji="1" lang="ja-JP" altLang="en-US" sz="1100" i="0" dirty="0">
                          <a:solidFill>
                            <a:schemeClr val="tx1"/>
                          </a:solidFill>
                          <a:latin typeface="+mn-ea"/>
                          <a:ea typeface="+mn-ea"/>
                        </a:rPr>
                        <a:t>機械</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工学系</a:t>
                      </a:r>
                    </a:p>
                  </a:txBody>
                  <a:tcPr>
                    <a:solidFill>
                      <a:schemeClr val="accent5">
                        <a:lumMod val="90000"/>
                      </a:schemeClr>
                    </a:solidFill>
                  </a:tcPr>
                </a:tc>
                <a:tc>
                  <a:txBody>
                    <a:bodyPr/>
                    <a:lstStyle/>
                    <a:p>
                      <a:r>
                        <a:rPr kumimoji="1" lang="ja-JP" altLang="en-US" sz="1100" i="0" dirty="0">
                          <a:solidFill>
                            <a:schemeClr val="tx1"/>
                          </a:solidFill>
                          <a:latin typeface="+mn-ea"/>
                          <a:ea typeface="+mn-ea"/>
                        </a:rPr>
                        <a:t>教授</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古屋　治</a:t>
                      </a:r>
                      <a:endParaRPr kumimoji="1" lang="en-US" altLang="ja-JP" sz="1100" i="0" dirty="0">
                        <a:solidFill>
                          <a:schemeClr val="tx1"/>
                        </a:solidFill>
                        <a:latin typeface="+mn-ea"/>
                        <a:ea typeface="+mn-ea"/>
                      </a:endParaRPr>
                    </a:p>
                    <a:p>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15</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30</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16</a:t>
                      </a:r>
                      <a:r>
                        <a:rPr kumimoji="1" lang="ja-JP" altLang="en-US" sz="1100" i="0" dirty="0">
                          <a:solidFill>
                            <a:srgbClr val="FF0000"/>
                          </a:solidFill>
                          <a:latin typeface="+mn-ea"/>
                          <a:ea typeface="+mn-ea"/>
                        </a:rPr>
                        <a:t>：</a:t>
                      </a:r>
                      <a:r>
                        <a:rPr kumimoji="1" lang="en-US" altLang="ja-JP" sz="1100" i="0" dirty="0">
                          <a:solidFill>
                            <a:srgbClr val="FF0000"/>
                          </a:solidFill>
                          <a:latin typeface="+mn-ea"/>
                          <a:ea typeface="+mn-ea"/>
                        </a:rPr>
                        <a:t>00)</a:t>
                      </a:r>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0">
                          <a:solidFill>
                            <a:schemeClr val="tx1"/>
                          </a:solidFill>
                          <a:latin typeface="+mn-ea"/>
                          <a:ea typeface="+mn-ea"/>
                        </a:rPr>
                        <a:t>機械力学</a:t>
                      </a:r>
                      <a:endParaRPr kumimoji="1" lang="en-US" altLang="ja-JP" sz="1100" i="0">
                        <a:solidFill>
                          <a:schemeClr val="tx1"/>
                        </a:solidFill>
                        <a:latin typeface="+mn-ea"/>
                        <a:ea typeface="+mn-ea"/>
                      </a:endParaRPr>
                    </a:p>
                    <a:p>
                      <a:r>
                        <a:rPr kumimoji="1" lang="ja-JP" altLang="en-US" sz="1100" i="0">
                          <a:solidFill>
                            <a:schemeClr val="tx1"/>
                          </a:solidFill>
                          <a:latin typeface="+mn-ea"/>
                          <a:ea typeface="+mn-ea"/>
                        </a:rPr>
                        <a:t>メカトロニクス</a:t>
                      </a:r>
                      <a:endParaRPr kumimoji="1" lang="en-US" altLang="ja-JP" sz="1100" i="0">
                        <a:solidFill>
                          <a:schemeClr val="tx1"/>
                        </a:solidFill>
                        <a:latin typeface="+mn-ea"/>
                        <a:ea typeface="+mn-ea"/>
                      </a:endParaRPr>
                    </a:p>
                    <a:p>
                      <a:endParaRPr kumimoji="1" lang="en-US" altLang="ja-JP" sz="1100" i="0">
                        <a:solidFill>
                          <a:schemeClr val="tx1"/>
                        </a:solidFill>
                        <a:latin typeface="+mn-ea"/>
                        <a:ea typeface="+mn-ea"/>
                      </a:endParaRPr>
                    </a:p>
                    <a:p>
                      <a:endParaRPr kumimoji="1" lang="en-US" altLang="ja-JP" sz="1100" i="0">
                        <a:solidFill>
                          <a:schemeClr val="tx1"/>
                        </a:solidFill>
                        <a:latin typeface="+mn-ea"/>
                        <a:ea typeface="+mn-ea"/>
                      </a:endParaRPr>
                    </a:p>
                    <a:p>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r>
                        <a:rPr kumimoji="1" lang="ja-JP" altLang="en-US" sz="1100" b="0" i="0" u="none" strike="noStrike" kern="1200" dirty="0">
                          <a:solidFill>
                            <a:schemeClr val="tx1"/>
                          </a:solidFill>
                          <a:effectLst/>
                          <a:latin typeface="+mn-ea"/>
                          <a:ea typeface="+mn-ea"/>
                          <a:cs typeface="+mn-cs"/>
                        </a:rPr>
                        <a:t>＊振動対策に関する研究</a:t>
                      </a:r>
                      <a:endParaRPr kumimoji="1" lang="en-US" altLang="ja-JP" sz="1100" b="0" i="0" u="none" strike="noStrike" kern="1200" dirty="0">
                        <a:solidFill>
                          <a:schemeClr val="tx1"/>
                        </a:solidFill>
                        <a:effectLst/>
                        <a:latin typeface="+mn-ea"/>
                        <a:ea typeface="+mn-ea"/>
                        <a:cs typeface="+mn-cs"/>
                      </a:endParaRPr>
                    </a:p>
                    <a:p>
                      <a:endParaRPr kumimoji="1" lang="en-US" altLang="ja-JP" sz="1100" b="0" i="0" u="none" strike="noStrike" kern="1200" dirty="0">
                        <a:solidFill>
                          <a:schemeClr val="tx1"/>
                        </a:solidFill>
                        <a:effectLst/>
                        <a:latin typeface="+mn-ea"/>
                        <a:ea typeface="+mn-ea"/>
                        <a:cs typeface="+mn-cs"/>
                      </a:endParaRPr>
                    </a:p>
                    <a:p>
                      <a:r>
                        <a:rPr lang="ja-JP" altLang="en-US" sz="1100" dirty="0">
                          <a:solidFill>
                            <a:schemeClr val="tx1"/>
                          </a:solidFill>
                        </a:rPr>
                        <a:t>産業設備の耐震・免震・制振に</a:t>
                      </a:r>
                      <a:endParaRPr lang="en-US" altLang="ja-JP" sz="1100" dirty="0">
                        <a:solidFill>
                          <a:schemeClr val="tx1"/>
                        </a:solidFill>
                      </a:endParaRPr>
                    </a:p>
                    <a:p>
                      <a:r>
                        <a:rPr lang="ja-JP" altLang="en-US" sz="1100" dirty="0">
                          <a:solidFill>
                            <a:schemeClr val="tx1"/>
                          </a:solidFill>
                        </a:rPr>
                        <a:t>関する研究</a:t>
                      </a:r>
                      <a:endParaRPr lang="en-US" altLang="ja-JP" sz="1100" dirty="0">
                        <a:solidFill>
                          <a:schemeClr val="tx1"/>
                        </a:solidFill>
                      </a:endParaRPr>
                    </a:p>
                    <a:p>
                      <a:endParaRPr kumimoji="1" lang="en-US" altLang="ja-JP" sz="1100" b="0" i="0" u="none" strike="noStrike" kern="1200" dirty="0">
                        <a:solidFill>
                          <a:schemeClr val="tx1"/>
                        </a:solidFill>
                        <a:effectLst/>
                        <a:latin typeface="+mn-ea"/>
                        <a:ea typeface="+mn-ea"/>
                        <a:cs typeface="+mn-cs"/>
                      </a:endParaRPr>
                    </a:p>
                    <a:p>
                      <a:r>
                        <a:rPr lang="ja-JP" altLang="en-US" sz="1100" dirty="0">
                          <a:solidFill>
                            <a:schemeClr val="tx1"/>
                          </a:solidFill>
                        </a:rPr>
                        <a:t>各種振動低減技術の開発</a:t>
                      </a:r>
                      <a:endParaRPr kumimoji="1" lang="en-US" altLang="ja-JP" sz="1100" b="0" i="0" u="none" strike="noStrike" kern="1200" dirty="0">
                        <a:solidFill>
                          <a:schemeClr val="tx1"/>
                        </a:solidFill>
                        <a:effectLst/>
                        <a:latin typeface="+mn-ea"/>
                        <a:ea typeface="+mn-ea"/>
                        <a:cs typeface="+mn-cs"/>
                      </a:endParaRPr>
                    </a:p>
                    <a:p>
                      <a:endParaRPr kumimoji="1" lang="en-US" altLang="ja-JP" sz="1100" i="0" dirty="0">
                        <a:solidFill>
                          <a:schemeClr val="tx1"/>
                        </a:solidFill>
                        <a:latin typeface="+mn-ea"/>
                        <a:ea typeface="+mn-ea"/>
                      </a:endParaRPr>
                    </a:p>
                    <a:p>
                      <a:endParaRPr kumimoji="1" lang="ja-JP" altLang="en-US" sz="1100" i="0" dirty="0">
                        <a:solidFill>
                          <a:schemeClr val="tx1"/>
                        </a:solidFill>
                        <a:latin typeface="+mn-ea"/>
                        <a:ea typeface="+mn-ea"/>
                      </a:endParaRPr>
                    </a:p>
                  </a:txBody>
                  <a:tcPr>
                    <a:solidFill>
                      <a:schemeClr val="accent5">
                        <a:lumMod val="90000"/>
                      </a:schemeClr>
                    </a:solidFill>
                  </a:tcPr>
                </a:tc>
                <a:tc>
                  <a:txBody>
                    <a:bodyPr/>
                    <a:lstStyle/>
                    <a:p>
                      <a:r>
                        <a:rPr kumimoji="1" lang="ja-JP" altLang="en-US" sz="1100" i="0" dirty="0">
                          <a:solidFill>
                            <a:schemeClr val="tx1"/>
                          </a:solidFill>
                          <a:latin typeface="+mn-ea"/>
                          <a:ea typeface="+mn-ea"/>
                        </a:rPr>
                        <a:t>耐震工学</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機械力学</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構造物・建築物</a:t>
                      </a:r>
                      <a:endParaRPr kumimoji="1" lang="en-US" altLang="ja-JP" sz="1100" i="0" dirty="0">
                        <a:solidFill>
                          <a:schemeClr val="tx1"/>
                        </a:solidFill>
                        <a:latin typeface="+mn-ea"/>
                        <a:ea typeface="+mn-ea"/>
                      </a:endParaRPr>
                    </a:p>
                    <a:p>
                      <a:r>
                        <a:rPr kumimoji="1" lang="ja-JP" altLang="en-US" sz="1100" i="0" dirty="0">
                          <a:solidFill>
                            <a:schemeClr val="tx1"/>
                          </a:solidFill>
                          <a:latin typeface="+mn-ea"/>
                          <a:ea typeface="+mn-ea"/>
                        </a:rPr>
                        <a:t>プラント</a:t>
                      </a:r>
                    </a:p>
                  </a:txBody>
                  <a:tcPr>
                    <a:solidFill>
                      <a:schemeClr val="accent5">
                        <a:lumMod val="90000"/>
                      </a:schemeClr>
                    </a:solidFill>
                  </a:tcPr>
                </a:tc>
                <a:extLst>
                  <a:ext uri="{0D108BD9-81ED-4DB2-BD59-A6C34878D82A}">
                    <a16:rowId xmlns:a16="http://schemas.microsoft.com/office/drawing/2014/main" xmlns="" val="2951730718"/>
                  </a:ext>
                </a:extLst>
              </a:tr>
            </a:tbl>
          </a:graphicData>
        </a:graphic>
      </p:graphicFrame>
      <p:sp>
        <p:nvSpPr>
          <p:cNvPr id="5" name="テキスト ボックス 4">
            <a:extLst>
              <a:ext uri="{FF2B5EF4-FFF2-40B4-BE49-F238E27FC236}">
                <a16:creationId xmlns:a16="http://schemas.microsoft.com/office/drawing/2014/main" xmlns="" id="{D9CDC360-4249-4052-BB3C-1A5E96A23BD5}"/>
              </a:ext>
            </a:extLst>
          </p:cNvPr>
          <p:cNvSpPr txBox="1"/>
          <p:nvPr/>
        </p:nvSpPr>
        <p:spPr>
          <a:xfrm>
            <a:off x="622345" y="132579"/>
            <a:ext cx="5472973" cy="707886"/>
          </a:xfrm>
          <a:prstGeom prst="rect">
            <a:avLst/>
          </a:prstGeom>
          <a:noFill/>
        </p:spPr>
        <p:txBody>
          <a:bodyPr wrap="none" rtlCol="0">
            <a:spAutoFit/>
          </a:bodyPr>
          <a:lstStyle/>
          <a:p>
            <a:pPr algn="ctr"/>
            <a:r>
              <a:rPr lang="ja-JP" altLang="en-US" sz="2000" b="1" dirty="0">
                <a:effectLst>
                  <a:outerShdw blurRad="38100" dist="38100" dir="2700000" algn="tl">
                    <a:srgbClr val="C0C0C0"/>
                  </a:outerShdw>
                </a:effectLst>
                <a:latin typeface="HGP明朝E" panose="02020900000000000000" pitchFamily="18" charset="-128"/>
                <a:ea typeface="HGP明朝E" panose="02020900000000000000" pitchFamily="18" charset="-128"/>
              </a:rPr>
              <a:t>大学シーズ発掘ツアーｉｎ東京電機大学理工学部</a:t>
            </a:r>
            <a:endParaRPr lang="en-US" altLang="ja-JP" sz="2000" b="1" dirty="0">
              <a:effectLst>
                <a:outerShdw blurRad="38100" dist="38100" dir="2700000" algn="tl">
                  <a:srgbClr val="C0C0C0"/>
                </a:outerShdw>
              </a:effectLst>
              <a:latin typeface="HGP明朝E" panose="02020900000000000000" pitchFamily="18" charset="-128"/>
              <a:ea typeface="HGP明朝E" panose="02020900000000000000" pitchFamily="18" charset="-128"/>
            </a:endParaRPr>
          </a:p>
          <a:p>
            <a:pPr algn="ctr"/>
            <a:r>
              <a:rPr lang="en-US" altLang="ja-JP" sz="2000" b="1" dirty="0">
                <a:effectLst>
                  <a:outerShdw blurRad="38100" dist="38100" dir="2700000" algn="tl">
                    <a:srgbClr val="C0C0C0"/>
                  </a:outerShdw>
                </a:effectLst>
                <a:latin typeface="HGP明朝E" panose="02020900000000000000" pitchFamily="18" charset="-128"/>
                <a:ea typeface="HGP明朝E" panose="02020900000000000000" pitchFamily="18" charset="-128"/>
              </a:rPr>
              <a:t>【</a:t>
            </a:r>
            <a:r>
              <a:rPr lang="ja-JP" altLang="en-US" sz="2000" b="1" dirty="0">
                <a:effectLst>
                  <a:outerShdw blurRad="38100" dist="38100" dir="2700000" algn="tl">
                    <a:srgbClr val="C0C0C0"/>
                  </a:outerShdw>
                </a:effectLst>
                <a:latin typeface="HGP明朝E" panose="02020900000000000000" pitchFamily="18" charset="-128"/>
                <a:ea typeface="HGP明朝E" panose="02020900000000000000" pitchFamily="18" charset="-128"/>
              </a:rPr>
              <a:t>研究・技術シーズ一覧表</a:t>
            </a:r>
            <a:r>
              <a:rPr lang="en-US" altLang="ja-JP" sz="2000" b="1" dirty="0">
                <a:effectLst>
                  <a:outerShdw blurRad="38100" dist="38100" dir="2700000" algn="tl">
                    <a:srgbClr val="C0C0C0"/>
                  </a:outerShdw>
                </a:effectLst>
                <a:latin typeface="HGP明朝E" panose="02020900000000000000" pitchFamily="18" charset="-128"/>
                <a:ea typeface="HGP明朝E" panose="02020900000000000000" pitchFamily="18" charset="-128"/>
              </a:rPr>
              <a:t>】</a:t>
            </a:r>
            <a:endParaRPr lang="ja-JP" altLang="en-US" sz="2000" dirty="0">
              <a:solidFill>
                <a:srgbClr val="FF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254167511"/>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9525" cap="flat" cmpd="sng" algn="ctr">
          <a:noFill/>
          <a:prstDash val="solid"/>
          <a:round/>
          <a:headEnd type="triangle" w="sm" len="sm"/>
          <a:tailEnd type="triangle" w="sm" len="sm"/>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1B7735"/>
        </a:solidFill>
        <a:ln w="9525" cap="flat" cmpd="sng" algn="ctr">
          <a:solidFill>
            <a:schemeClr val="tx1"/>
          </a:solidFill>
          <a:prstDash val="solid"/>
          <a:round/>
          <a:headEnd type="triangl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type="none" w="sm" len="sm"/>
          <a:tailEnd type="none" w="sm" len="sm"/>
        </a:ln>
      </a:spPr>
      <a:bodyPr wrap="square" lIns="0" tIns="45717" rIns="0" bIns="45717">
        <a:spAutoFit/>
      </a:bodyPr>
      <a:lstStyle>
        <a:defPPr>
          <a:spcBef>
            <a:spcPct val="50000"/>
          </a:spcBef>
          <a:defRPr sz="900" dirty="0"/>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12661</TotalTime>
  <Words>362</Words>
  <Application>Microsoft Office PowerPoint</Application>
  <PresentationFormat>A4 210 x 297 mm</PresentationFormat>
  <Paragraphs>153</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HGPｺﾞｼｯｸM</vt:lpstr>
      <vt:lpstr>HGP明朝E</vt:lpstr>
      <vt:lpstr>HGSｺﾞｼｯｸE</vt:lpstr>
      <vt:lpstr>HGS明朝E</vt:lpstr>
      <vt:lpstr>ＭＳ Ｐゴシック</vt:lpstr>
      <vt:lpstr>ＭＳ Ｐ明朝</vt:lpstr>
      <vt:lpstr>Arial</vt:lpstr>
      <vt:lpstr>Arial Black</vt:lpstr>
      <vt:lpstr>Century</vt:lpstr>
      <vt:lpstr>Times New Roman</vt:lpstr>
      <vt:lpstr>Wingdings</vt:lpstr>
      <vt:lpstr>Studio</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阿部 孝子</dc:creator>
  <cp:lastModifiedBy>梶山 ひふみ</cp:lastModifiedBy>
  <cp:revision>916</cp:revision>
  <cp:lastPrinted>2020-10-28T07:47:01Z</cp:lastPrinted>
  <dcterms:created xsi:type="dcterms:W3CDTF">2004-06-24T05:37:04Z</dcterms:created>
  <dcterms:modified xsi:type="dcterms:W3CDTF">2020-11-09T00:01:25Z</dcterms:modified>
</cp:coreProperties>
</file>