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3"/>
  </p:notesMasterIdLst>
  <p:handoutMasterIdLst>
    <p:handoutMasterId r:id="rId4"/>
  </p:handoutMasterIdLst>
  <p:sldIdLst>
    <p:sldId id="263" r:id="rId2"/>
  </p:sldIdLst>
  <p:sldSz cx="7775575" cy="10907713"/>
  <p:notesSz cx="6807200" cy="99393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a:srgbClr val="003300"/>
    <a:srgbClr val="455145"/>
    <a:srgbClr val="336600"/>
    <a:srgbClr val="FFFFE1"/>
    <a:srgbClr val="000066"/>
    <a:srgbClr val="FFF462"/>
    <a:srgbClr val="00B9EF"/>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0" autoAdjust="0"/>
    <p:restoredTop sz="99150" autoAdjust="0"/>
  </p:normalViewPr>
  <p:slideViewPr>
    <p:cSldViewPr snapToGrid="0">
      <p:cViewPr varScale="1">
        <p:scale>
          <a:sx n="74" d="100"/>
          <a:sy n="74" d="100"/>
        </p:scale>
        <p:origin x="2076" y="66"/>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50279" cy="496741"/>
          </a:xfrm>
          <a:prstGeom prst="rect">
            <a:avLst/>
          </a:prstGeom>
        </p:spPr>
        <p:txBody>
          <a:bodyPr vert="horz" lIns="86122" tIns="43062" rIns="86122" bIns="43062"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5449" y="1"/>
            <a:ext cx="2950279" cy="496741"/>
          </a:xfrm>
          <a:prstGeom prst="rect">
            <a:avLst/>
          </a:prstGeom>
        </p:spPr>
        <p:txBody>
          <a:bodyPr vert="horz" lIns="86122" tIns="43062" rIns="86122" bIns="43062" rtlCol="0"/>
          <a:lstStyle>
            <a:lvl1pPr algn="r">
              <a:defRPr sz="1000"/>
            </a:lvl1pPr>
          </a:lstStyle>
          <a:p>
            <a:fld id="{EA4C0380-2DE9-498B-B68D-60B46204BA80}" type="datetimeFigureOut">
              <a:rPr kumimoji="1" lang="ja-JP" altLang="en-US" smtClean="0"/>
              <a:t>2020/11/13</a:t>
            </a:fld>
            <a:endParaRPr kumimoji="1" lang="ja-JP" altLang="en-US" dirty="0"/>
          </a:p>
        </p:txBody>
      </p:sp>
      <p:sp>
        <p:nvSpPr>
          <p:cNvPr id="4" name="フッター プレースホルダー 3"/>
          <p:cNvSpPr>
            <a:spLocks noGrp="1"/>
          </p:cNvSpPr>
          <p:nvPr>
            <p:ph type="ftr" sz="quarter" idx="2"/>
          </p:nvPr>
        </p:nvSpPr>
        <p:spPr>
          <a:xfrm>
            <a:off x="5" y="9441093"/>
            <a:ext cx="2950279" cy="496740"/>
          </a:xfrm>
          <a:prstGeom prst="rect">
            <a:avLst/>
          </a:prstGeom>
        </p:spPr>
        <p:txBody>
          <a:bodyPr vert="horz" lIns="86122" tIns="43062" rIns="86122" bIns="43062"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5449" y="9441093"/>
            <a:ext cx="2950279" cy="496740"/>
          </a:xfrm>
          <a:prstGeom prst="rect">
            <a:avLst/>
          </a:prstGeom>
        </p:spPr>
        <p:txBody>
          <a:bodyPr vert="horz" lIns="86122" tIns="43062" rIns="86122" bIns="43062" rtlCol="0" anchor="b"/>
          <a:lstStyle>
            <a:lvl1pPr algn="r">
              <a:defRPr sz="10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9786" cy="498692"/>
          </a:xfrm>
          <a:prstGeom prst="rect">
            <a:avLst/>
          </a:prstGeom>
        </p:spPr>
        <p:txBody>
          <a:bodyPr vert="horz" lIns="91515" tIns="45758" rIns="91515" bIns="45758"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5846" y="3"/>
            <a:ext cx="2949786" cy="498692"/>
          </a:xfrm>
          <a:prstGeom prst="rect">
            <a:avLst/>
          </a:prstGeom>
        </p:spPr>
        <p:txBody>
          <a:bodyPr vert="horz" lIns="91515" tIns="45758" rIns="91515" bIns="45758" rtlCol="0"/>
          <a:lstStyle>
            <a:lvl1pPr algn="r">
              <a:defRPr sz="1000"/>
            </a:lvl1pPr>
          </a:lstStyle>
          <a:p>
            <a:fld id="{70F99883-74AE-4A2C-81B7-5B86A08198C0}" type="datetimeFigureOut">
              <a:rPr kumimoji="1" lang="ja-JP" altLang="en-US" smtClean="0"/>
              <a:t>2020/11/13</a:t>
            </a:fld>
            <a:endParaRPr kumimoji="1" lang="ja-JP" altLang="en-US" dirty="0"/>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15" tIns="45758" rIns="91515" bIns="45758" rtlCol="0" anchor="ctr"/>
          <a:lstStyle/>
          <a:p>
            <a:endParaRPr lang="ja-JP" altLang="en-US" dirty="0"/>
          </a:p>
        </p:txBody>
      </p:sp>
      <p:sp>
        <p:nvSpPr>
          <p:cNvPr id="5" name="ノート プレースホルダー 4"/>
          <p:cNvSpPr>
            <a:spLocks noGrp="1"/>
          </p:cNvSpPr>
          <p:nvPr>
            <p:ph type="body" sz="quarter" idx="3"/>
          </p:nvPr>
        </p:nvSpPr>
        <p:spPr>
          <a:xfrm>
            <a:off x="680721" y="4783310"/>
            <a:ext cx="5445760" cy="3913614"/>
          </a:xfrm>
          <a:prstGeom prst="rect">
            <a:avLst/>
          </a:prstGeom>
        </p:spPr>
        <p:txBody>
          <a:bodyPr vert="horz" lIns="91515" tIns="45758" rIns="91515" bIns="4575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1"/>
            <a:ext cx="2949786" cy="498691"/>
          </a:xfrm>
          <a:prstGeom prst="rect">
            <a:avLst/>
          </a:prstGeom>
        </p:spPr>
        <p:txBody>
          <a:bodyPr vert="horz" lIns="91515" tIns="45758" rIns="91515" bIns="45758"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5846" y="9440651"/>
            <a:ext cx="2949786" cy="498691"/>
          </a:xfrm>
          <a:prstGeom prst="rect">
            <a:avLst/>
          </a:prstGeom>
        </p:spPr>
        <p:txBody>
          <a:bodyPr vert="horz" lIns="91515" tIns="45758" rIns="91515" bIns="45758" rtlCol="0" anchor="b"/>
          <a:lstStyle>
            <a:lvl1pPr algn="r">
              <a:defRPr sz="10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11/13/2020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2875797" y="-5790"/>
            <a:ext cx="2700059" cy="1563574"/>
          </a:xfrm>
          <a:prstGeom prst="rect">
            <a:avLst/>
          </a:prstGeom>
        </p:spPr>
      </p:pic>
      <p:pic>
        <p:nvPicPr>
          <p:cNvPr id="7" name="図 6"/>
          <p:cNvPicPr>
            <a:picLocks noChangeAspect="1"/>
          </p:cNvPicPr>
          <p:nvPr/>
        </p:nvPicPr>
        <p:blipFill>
          <a:blip r:embed="rId3"/>
          <a:stretch>
            <a:fillRect/>
          </a:stretch>
        </p:blipFill>
        <p:spPr>
          <a:xfrm>
            <a:off x="-3359" y="-2524"/>
            <a:ext cx="3096842" cy="1910471"/>
          </a:xfrm>
          <a:prstGeom prst="rect">
            <a:avLst/>
          </a:prstGeom>
        </p:spPr>
      </p:pic>
      <p:pic>
        <p:nvPicPr>
          <p:cNvPr id="66" name="図 65">
            <a:extLst>
              <a:ext uri="{FF2B5EF4-FFF2-40B4-BE49-F238E27FC236}">
                <a16:creationId xmlns="" xmlns:a16="http://schemas.microsoft.com/office/drawing/2014/main" id="{259E21C1-F98F-4BE4-AA07-A6ED6D9CEE08}"/>
              </a:ext>
            </a:extLst>
          </p:cNvPr>
          <p:cNvPicPr>
            <a:picLocks noChangeAspect="1"/>
          </p:cNvPicPr>
          <p:nvPr/>
        </p:nvPicPr>
        <p:blipFill>
          <a:blip r:embed="rId4">
            <a:duotone>
              <a:schemeClr val="accent6">
                <a:shade val="45000"/>
                <a:satMod val="135000"/>
              </a:schemeClr>
              <a:prstClr val="white"/>
            </a:duotone>
          </a:blip>
          <a:stretch>
            <a:fillRect/>
          </a:stretch>
        </p:blipFill>
        <p:spPr>
          <a:xfrm>
            <a:off x="0" y="2500154"/>
            <a:ext cx="7775464" cy="5592286"/>
          </a:xfrm>
          <a:prstGeom prst="rect">
            <a:avLst/>
          </a:prstGeom>
        </p:spPr>
      </p:pic>
      <p:pic>
        <p:nvPicPr>
          <p:cNvPr id="57" name="図 56">
            <a:extLst>
              <a:ext uri="{FF2B5EF4-FFF2-40B4-BE49-F238E27FC236}">
                <a16:creationId xmlns="" xmlns:a16="http://schemas.microsoft.com/office/drawing/2014/main" id="{14EAD455-0511-4EEA-B764-5B6BD1F70B60}"/>
              </a:ext>
            </a:extLst>
          </p:cNvPr>
          <p:cNvPicPr>
            <a:picLocks noChangeAspect="1"/>
          </p:cNvPicPr>
          <p:nvPr/>
        </p:nvPicPr>
        <p:blipFill>
          <a:blip r:embed="rId5" cstate="print">
            <a:duotone>
              <a:prstClr val="black"/>
              <a:schemeClr val="accent6">
                <a:lumMod val="60000"/>
                <a:lumOff val="40000"/>
                <a:tint val="45000"/>
                <a:satMod val="400000"/>
              </a:schemeClr>
            </a:duotone>
            <a:extLst>
              <a:ext uri="{28A0092B-C50C-407E-A947-70E740481C1C}">
                <a14:useLocalDpi xmlns:a14="http://schemas.microsoft.com/office/drawing/2010/main" val="0"/>
              </a:ext>
            </a:extLst>
          </a:blip>
          <a:stretch>
            <a:fillRect/>
          </a:stretch>
        </p:blipFill>
        <p:spPr>
          <a:xfrm>
            <a:off x="111" y="1353453"/>
            <a:ext cx="7775464" cy="1164323"/>
          </a:xfrm>
          <a:prstGeom prst="rect">
            <a:avLst/>
          </a:prstGeom>
        </p:spPr>
      </p:pic>
      <p:sp>
        <p:nvSpPr>
          <p:cNvPr id="59" name="正方形/長方形 58">
            <a:extLst>
              <a:ext uri="{FF2B5EF4-FFF2-40B4-BE49-F238E27FC236}">
                <a16:creationId xmlns="" xmlns:a16="http://schemas.microsoft.com/office/drawing/2014/main" id="{FD2F3DF0-EEDE-4DC3-9F25-5099EDBF78CE}"/>
              </a:ext>
            </a:extLst>
          </p:cNvPr>
          <p:cNvSpPr/>
          <p:nvPr/>
        </p:nvSpPr>
        <p:spPr>
          <a:xfrm>
            <a:off x="371567" y="1935626"/>
            <a:ext cx="7062510" cy="553998"/>
          </a:xfrm>
          <a:prstGeom prst="rect">
            <a:avLst/>
          </a:prstGeom>
        </p:spPr>
        <p:txBody>
          <a:bodyPr wrap="none" lIns="0" tIns="0" rIns="0" bIns="0" anchor="ctr" anchorCtr="0">
            <a:spAutoFit/>
          </a:bodyPr>
          <a:lstStyle/>
          <a:p>
            <a:pPr algn="ctr" fontAlgn="ctr">
              <a:lnSpc>
                <a:spcPct val="90000"/>
              </a:lnSpc>
            </a:pPr>
            <a:r>
              <a:rPr lang="en-US" altLang="ja-JP" sz="4000" b="1" spc="-300" dirty="0" smtClean="0">
                <a:solidFill>
                  <a:schemeClr val="accent4">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4000" b="1" spc="-300" dirty="0" smtClean="0">
                <a:solidFill>
                  <a:schemeClr val="accent4">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4000" b="1" spc="-300" dirty="0" err="1" smtClean="0">
                <a:solidFill>
                  <a:schemeClr val="accent4">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4000" b="1" spc="-300" dirty="0" smtClean="0">
                <a:solidFill>
                  <a:schemeClr val="accent4">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を活用した新たな挑戦！</a:t>
            </a:r>
            <a:endParaRPr lang="ja-JP" altLang="en-US" sz="4000" b="1" spc="-300" dirty="0">
              <a:solidFill>
                <a:schemeClr val="accent4">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a:extLst>
              <a:ext uri="{FF2B5EF4-FFF2-40B4-BE49-F238E27FC236}">
                <a16:creationId xmlns="" xmlns:a16="http://schemas.microsoft.com/office/drawing/2014/main" id="{9B124347-7FD2-4E3E-84B0-E6E649B56B28}"/>
              </a:ext>
            </a:extLst>
          </p:cNvPr>
          <p:cNvSpPr/>
          <p:nvPr/>
        </p:nvSpPr>
        <p:spPr>
          <a:xfrm>
            <a:off x="5119263" y="0"/>
            <a:ext cx="2662551" cy="1829805"/>
          </a:xfrm>
          <a:prstGeom prst="rect">
            <a:avLst/>
          </a:prstGeom>
          <a:solidFill>
            <a:schemeClr val="tx1"/>
          </a:solidFill>
          <a:ln>
            <a:no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62" name="正方形/長方形 61">
            <a:extLst>
              <a:ext uri="{FF2B5EF4-FFF2-40B4-BE49-F238E27FC236}">
                <a16:creationId xmlns="" xmlns:a16="http://schemas.microsoft.com/office/drawing/2014/main" id="{6E195620-82B3-4460-9AD0-5D8A248D0482}"/>
              </a:ext>
            </a:extLst>
          </p:cNvPr>
          <p:cNvSpPr/>
          <p:nvPr/>
        </p:nvSpPr>
        <p:spPr>
          <a:xfrm>
            <a:off x="3273241" y="976949"/>
            <a:ext cx="4488023" cy="800219"/>
          </a:xfrm>
          <a:prstGeom prst="rect">
            <a:avLst/>
          </a:prstGeom>
        </p:spPr>
        <p:txBody>
          <a:bodyPr wrap="none" lIns="0" tIns="0" rIns="0" bIns="0" anchor="ctr" anchorCtr="0">
            <a:spAutoFit/>
          </a:bodyPr>
          <a:lstStyle/>
          <a:p>
            <a:r>
              <a:rPr lang="ja-JP" altLang="en-US" sz="3200" b="1" dirty="0" smtClean="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第４回</a:t>
            </a:r>
            <a:r>
              <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普及セミナー</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smtClean="0">
                <a:solidFill>
                  <a:schemeClr val="bg1"/>
                </a:solidFill>
                <a:latin typeface="メイリオ" panose="020B0604030504040204" pitchFamily="50" charset="-128"/>
                <a:ea typeface="メイリオ" panose="020B0604030504040204" pitchFamily="50" charset="-128"/>
              </a:rPr>
              <a:t>（</a:t>
            </a:r>
            <a:r>
              <a:rPr lang="en-US" altLang="ja-JP" sz="2000" b="1" dirty="0">
                <a:solidFill>
                  <a:schemeClr val="bg1"/>
                </a:solidFill>
                <a:latin typeface="メイリオ" panose="020B0604030504040204" pitchFamily="50" charset="-128"/>
                <a:ea typeface="メイリオ" panose="020B0604030504040204" pitchFamily="50" charset="-128"/>
              </a:rPr>
              <a:t> Zoom </a:t>
            </a:r>
            <a:r>
              <a:rPr lang="en-US" altLang="ja-JP" sz="2000" b="1" dirty="0" smtClean="0">
                <a:solidFill>
                  <a:schemeClr val="bg1"/>
                </a:solidFill>
                <a:latin typeface="メイリオ" panose="020B0604030504040204" pitchFamily="50" charset="-128"/>
                <a:ea typeface="メイリオ" panose="020B0604030504040204" pitchFamily="50" charset="-128"/>
              </a:rPr>
              <a:t>Webinar</a:t>
            </a:r>
            <a:r>
              <a:rPr lang="ja-JP" altLang="en-US" sz="2000" b="1" dirty="0" smtClean="0">
                <a:solidFill>
                  <a:schemeClr val="bg1"/>
                </a:solidFill>
                <a:latin typeface="メイリオ" panose="020B0604030504040204" pitchFamily="50" charset="-128"/>
                <a:ea typeface="メイリオ" panose="020B0604030504040204" pitchFamily="50" charset="-128"/>
              </a:rPr>
              <a:t>による</a:t>
            </a:r>
            <a:r>
              <a:rPr lang="en-US" altLang="ja-JP" sz="2000" b="1" dirty="0" smtClean="0">
                <a:solidFill>
                  <a:schemeClr val="bg1"/>
                </a:solidFill>
                <a:latin typeface="メイリオ" panose="020B0604030504040204" pitchFamily="50" charset="-128"/>
                <a:ea typeface="メイリオ" panose="020B0604030504040204" pitchFamily="50" charset="-128"/>
              </a:rPr>
              <a:t>LIVE</a:t>
            </a:r>
            <a:r>
              <a:rPr lang="ja-JP" altLang="en-US" sz="2000" b="1" dirty="0" smtClean="0">
                <a:solidFill>
                  <a:schemeClr val="bg1"/>
                </a:solidFill>
                <a:latin typeface="メイリオ" panose="020B0604030504040204" pitchFamily="50" charset="-128"/>
                <a:ea typeface="メイリオ" panose="020B0604030504040204" pitchFamily="50" charset="-128"/>
              </a:rPr>
              <a:t>配信</a:t>
            </a:r>
            <a:r>
              <a:rPr lang="ja-JP" altLang="en-US" sz="2000" b="1" i="0" dirty="0" smtClean="0">
                <a:solidFill>
                  <a:schemeClr val="bg1"/>
                </a:solidFill>
                <a:effectLst/>
                <a:latin typeface="メイリオ" panose="020B0604030504040204" pitchFamily="50" charset="-128"/>
                <a:ea typeface="メイリオ" panose="020B0604030504040204" pitchFamily="50" charset="-128"/>
              </a:rPr>
              <a:t>）</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楕円 63">
            <a:extLst>
              <a:ext uri="{FF2B5EF4-FFF2-40B4-BE49-F238E27FC236}">
                <a16:creationId xmlns="" xmlns:a16="http://schemas.microsoft.com/office/drawing/2014/main" id="{AD5189F9-62DB-445C-A48C-0169478636A0}"/>
              </a:ext>
            </a:extLst>
          </p:cNvPr>
          <p:cNvSpPr/>
          <p:nvPr/>
        </p:nvSpPr>
        <p:spPr>
          <a:xfrm>
            <a:off x="6450353" y="124131"/>
            <a:ext cx="944880" cy="865584"/>
          </a:xfrm>
          <a:prstGeom prst="ellipse">
            <a:avLst/>
          </a:prstGeom>
          <a:solidFill>
            <a:srgbClr val="FFF462"/>
          </a:solidFill>
          <a:ln>
            <a:noFill/>
          </a:ln>
        </p:spPr>
        <p:txBody>
          <a:bodyPr wrap="square" lIns="0" tIns="0" rIns="0" bIns="0" rtlCol="0" anchor="ctr">
            <a:spAutoFit/>
          </a:bodyPr>
          <a:lstStyle/>
          <a:p>
            <a:pPr algn="ctr"/>
            <a:r>
              <a:rPr kumimoji="1" lang="ja-JP" altLang="en-US" sz="2000" b="1" dirty="0">
                <a:solidFill>
                  <a:srgbClr val="FF0000"/>
                </a:solidFill>
                <a:latin typeface="メイリオ" panose="020B0604030504040204" pitchFamily="50" charset="-128"/>
                <a:ea typeface="メイリオ" panose="020B0604030504040204" pitchFamily="50" charset="-128"/>
              </a:rPr>
              <a:t>参加</a:t>
            </a:r>
            <a:endParaRPr kumimoji="1" lang="en-US" altLang="ja-JP" sz="2000" b="1" dirty="0">
              <a:solidFill>
                <a:srgbClr val="FF0000"/>
              </a:solidFill>
              <a:latin typeface="メイリオ" panose="020B0604030504040204" pitchFamily="50" charset="-128"/>
              <a:ea typeface="メイリオ" panose="020B0604030504040204" pitchFamily="50" charset="-128"/>
            </a:endParaRPr>
          </a:p>
          <a:p>
            <a:pPr algn="ctr"/>
            <a:r>
              <a:rPr lang="ja-JP" altLang="en-US" sz="2000" b="1" dirty="0">
                <a:solidFill>
                  <a:srgbClr val="FF0000"/>
                </a:solidFill>
                <a:latin typeface="メイリオ" panose="020B0604030504040204" pitchFamily="50" charset="-128"/>
                <a:ea typeface="メイリオ" panose="020B0604030504040204" pitchFamily="50" charset="-128"/>
              </a:rPr>
              <a:t>無料</a:t>
            </a:r>
            <a:endParaRPr kumimoji="1" lang="ja-JP" altLang="en-US" sz="2000" b="1" dirty="0">
              <a:solidFill>
                <a:srgbClr val="FF0000"/>
              </a:solidFill>
              <a:latin typeface="メイリオ" panose="020B0604030504040204" pitchFamily="50" charset="-128"/>
              <a:ea typeface="メイリオ" panose="020B0604030504040204" pitchFamily="50" charset="-128"/>
            </a:endParaRPr>
          </a:p>
        </p:txBody>
      </p:sp>
      <p:pic>
        <p:nvPicPr>
          <p:cNvPr id="68" name="図 67">
            <a:extLst>
              <a:ext uri="{FF2B5EF4-FFF2-40B4-BE49-F238E27FC236}">
                <a16:creationId xmlns="" xmlns:a16="http://schemas.microsoft.com/office/drawing/2014/main" id="{67041110-3633-4A0F-998C-094E570DB1FC}"/>
              </a:ext>
            </a:extLst>
          </p:cNvPr>
          <p:cNvPicPr>
            <a:picLocks noChangeAspect="1"/>
          </p:cNvPicPr>
          <p:nvPr/>
        </p:nvPicPr>
        <p:blipFill>
          <a:blip r:embed="rId4">
            <a:duotone>
              <a:schemeClr val="accent6">
                <a:shade val="45000"/>
                <a:satMod val="135000"/>
              </a:schemeClr>
              <a:prstClr val="white"/>
            </a:duotone>
          </a:blip>
          <a:stretch>
            <a:fillRect/>
          </a:stretch>
        </p:blipFill>
        <p:spPr>
          <a:xfrm>
            <a:off x="111" y="5133044"/>
            <a:ext cx="7775464" cy="5592286"/>
          </a:xfrm>
          <a:prstGeom prst="rect">
            <a:avLst/>
          </a:prstGeom>
        </p:spPr>
      </p:pic>
      <p:pic>
        <p:nvPicPr>
          <p:cNvPr id="70" name="図 69">
            <a:extLst>
              <a:ext uri="{FF2B5EF4-FFF2-40B4-BE49-F238E27FC236}">
                <a16:creationId xmlns="" xmlns:a16="http://schemas.microsoft.com/office/drawing/2014/main" id="{A750DE2D-C281-4496-9C38-6C5D0C1B814E}"/>
              </a:ext>
            </a:extLst>
          </p:cNvPr>
          <p:cNvPicPr>
            <a:picLocks noChangeAspect="1"/>
          </p:cNvPicPr>
          <p:nvPr/>
        </p:nvPicPr>
        <p:blipFill>
          <a:blip r:embed="rId6"/>
          <a:stretch>
            <a:fillRect/>
          </a:stretch>
        </p:blipFill>
        <p:spPr>
          <a:xfrm>
            <a:off x="582865" y="10610357"/>
            <a:ext cx="7192599" cy="312597"/>
          </a:xfrm>
          <a:prstGeom prst="rect">
            <a:avLst/>
          </a:prstGeom>
        </p:spPr>
      </p:pic>
      <p:pic>
        <p:nvPicPr>
          <p:cNvPr id="72" name="図 71">
            <a:extLst>
              <a:ext uri="{FF2B5EF4-FFF2-40B4-BE49-F238E27FC236}">
                <a16:creationId xmlns="" xmlns:a16="http://schemas.microsoft.com/office/drawing/2014/main" id="{DAD6ED94-4B92-4CDA-B875-0D404262B883}"/>
              </a:ext>
            </a:extLst>
          </p:cNvPr>
          <p:cNvPicPr>
            <a:picLocks noChangeAspect="1"/>
          </p:cNvPicPr>
          <p:nvPr/>
        </p:nvPicPr>
        <p:blipFill>
          <a:blip r:embed="rId7"/>
          <a:stretch>
            <a:fillRect/>
          </a:stretch>
        </p:blipFill>
        <p:spPr>
          <a:xfrm>
            <a:off x="-7620" y="10595116"/>
            <a:ext cx="590374" cy="312597"/>
          </a:xfrm>
          <a:prstGeom prst="rect">
            <a:avLst/>
          </a:prstGeom>
        </p:spPr>
      </p:pic>
      <p:sp>
        <p:nvSpPr>
          <p:cNvPr id="83" name="正方形/長方形 82">
            <a:extLst>
              <a:ext uri="{FF2B5EF4-FFF2-40B4-BE49-F238E27FC236}">
                <a16:creationId xmlns="" xmlns:a16="http://schemas.microsoft.com/office/drawing/2014/main" id="{EF7C9267-21B6-4925-9787-C13C2EA17077}"/>
              </a:ext>
            </a:extLst>
          </p:cNvPr>
          <p:cNvSpPr/>
          <p:nvPr/>
        </p:nvSpPr>
        <p:spPr>
          <a:xfrm>
            <a:off x="1650255" y="3067951"/>
            <a:ext cx="5908284" cy="276999"/>
          </a:xfrm>
          <a:prstGeom prst="rect">
            <a:avLst/>
          </a:prstGeom>
        </p:spPr>
        <p:txBody>
          <a:bodyPr wrap="none" lIns="0" tIns="0" rIns="0" bIns="0" anchor="ctr" anchorCtr="0">
            <a:spAutoFit/>
          </a:bodyPr>
          <a:lstStyle/>
          <a:p>
            <a:pPr>
              <a:lnSpc>
                <a:spcPct val="90000"/>
              </a:lnSpc>
            </a:pP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オンライン（</a:t>
            </a:r>
            <a:r>
              <a:rPr lang="en-US" altLang="ja-JP"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Zoom</a:t>
            </a: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社</a:t>
            </a:r>
            <a:r>
              <a:rPr lang="en-US" altLang="ja-JP" sz="20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Webinar</a:t>
            </a:r>
            <a:r>
              <a:rPr lang="ja-JP" altLang="en-US" sz="20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を使用</a:t>
            </a: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した</a:t>
            </a:r>
            <a:r>
              <a:rPr lang="en-US" altLang="ja-JP"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LIVE</a:t>
            </a: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配信</a:t>
            </a:r>
            <a:r>
              <a:rPr lang="ja-JP" altLang="en-US" sz="20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9" name="正方形/長方形 88">
            <a:extLst>
              <a:ext uri="{FF2B5EF4-FFF2-40B4-BE49-F238E27FC236}">
                <a16:creationId xmlns="" xmlns:a16="http://schemas.microsoft.com/office/drawing/2014/main" id="{6B78168C-E5AA-458E-ABDA-0587F62FE8AA}"/>
              </a:ext>
            </a:extLst>
          </p:cNvPr>
          <p:cNvSpPr/>
          <p:nvPr/>
        </p:nvSpPr>
        <p:spPr>
          <a:xfrm>
            <a:off x="1628237" y="3473026"/>
            <a:ext cx="4098558" cy="276999"/>
          </a:xfrm>
          <a:prstGeom prst="rect">
            <a:avLst/>
          </a:prstGeom>
        </p:spPr>
        <p:txBody>
          <a:bodyPr wrap="none" lIns="0" tIns="0" rIns="0" bIns="0" anchor="ctr" anchorCtr="0">
            <a:spAutoFit/>
          </a:bodyPr>
          <a:lstStyle/>
          <a:p>
            <a:pPr>
              <a:lnSpc>
                <a:spcPct val="90000"/>
              </a:lnSpc>
            </a:pPr>
            <a:r>
              <a:rPr lang="ja-JP" altLang="en-US" sz="20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埼玉</a:t>
            </a: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県内中小製造業経営者</a:t>
            </a:r>
            <a:r>
              <a:rPr lang="ja-JP" altLang="en-US" sz="20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、実務者等</a:t>
            </a:r>
          </a:p>
        </p:txBody>
      </p:sp>
      <p:sp>
        <p:nvSpPr>
          <p:cNvPr id="93" name="正方形/長方形 92">
            <a:extLst>
              <a:ext uri="{FF2B5EF4-FFF2-40B4-BE49-F238E27FC236}">
                <a16:creationId xmlns="" xmlns:a16="http://schemas.microsoft.com/office/drawing/2014/main" id="{53BFDF26-092E-4DDF-B762-4BE31B6C2C1F}"/>
              </a:ext>
            </a:extLst>
          </p:cNvPr>
          <p:cNvSpPr/>
          <p:nvPr/>
        </p:nvSpPr>
        <p:spPr>
          <a:xfrm>
            <a:off x="1637300" y="3887521"/>
            <a:ext cx="1762021" cy="284693"/>
          </a:xfrm>
          <a:prstGeom prst="rect">
            <a:avLst/>
          </a:prstGeom>
        </p:spPr>
        <p:txBody>
          <a:bodyPr wrap="none" lIns="0" tIns="0" rIns="0" bIns="0" anchor="ctr" anchorCtr="0">
            <a:spAutoFit/>
          </a:bodyPr>
          <a:lstStyle/>
          <a:p>
            <a:pPr>
              <a:lnSpc>
                <a:spcPct val="90000"/>
              </a:lnSpc>
            </a:pPr>
            <a:r>
              <a:rPr lang="en-US" altLang="ja-JP" sz="20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20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名（先着順）</a:t>
            </a:r>
            <a:endParaRPr lang="ja-JP" altLang="en-US" sz="12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a:extLst>
              <a:ext uri="{FF2B5EF4-FFF2-40B4-BE49-F238E27FC236}">
                <a16:creationId xmlns="" xmlns:a16="http://schemas.microsoft.com/office/drawing/2014/main" id="{5F40BDC3-39E5-427E-B01D-BA8D721CBBD5}"/>
              </a:ext>
            </a:extLst>
          </p:cNvPr>
          <p:cNvSpPr/>
          <p:nvPr/>
        </p:nvSpPr>
        <p:spPr>
          <a:xfrm>
            <a:off x="3590082" y="3784200"/>
            <a:ext cx="4084773" cy="396000"/>
          </a:xfrm>
          <a:prstGeom prst="rect">
            <a:avLst/>
          </a:prstGeom>
          <a:solidFill>
            <a:srgbClr val="FFFFE1"/>
          </a:soli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94" name="テキスト ボックス 93">
            <a:extLst>
              <a:ext uri="{FF2B5EF4-FFF2-40B4-BE49-F238E27FC236}">
                <a16:creationId xmlns="" xmlns:a16="http://schemas.microsoft.com/office/drawing/2014/main" id="{32387748-6C14-49BE-8094-A6939E341A46}"/>
              </a:ext>
            </a:extLst>
          </p:cNvPr>
          <p:cNvSpPr txBox="1"/>
          <p:nvPr/>
        </p:nvSpPr>
        <p:spPr>
          <a:xfrm>
            <a:off x="3590082" y="3784674"/>
            <a:ext cx="4084773" cy="415498"/>
          </a:xfrm>
          <a:prstGeom prst="rect">
            <a:avLst/>
          </a:prstGeom>
          <a:noFill/>
        </p:spPr>
        <p:txBody>
          <a:bodyPr wrap="none" rtlCol="0">
            <a:spAutoFit/>
          </a:bodyPr>
          <a:lstStyle/>
          <a:p>
            <a:r>
              <a:rPr kumimoji="1" lang="ja-JP" altLang="en-US" sz="1050" dirty="0">
                <a:latin typeface="メイリオ" panose="020B0604030504040204" pitchFamily="50" charset="-128"/>
                <a:ea typeface="メイリオ" panose="020B0604030504040204" pitchFamily="50" charset="-128"/>
              </a:rPr>
              <a:t>申し込み後、開催日前日までにセミナー</a:t>
            </a:r>
            <a:r>
              <a:rPr kumimoji="1" lang="ja-JP" altLang="en-US" sz="1050" dirty="0" smtClean="0">
                <a:latin typeface="メイリオ" panose="020B0604030504040204" pitchFamily="50" charset="-128"/>
                <a:ea typeface="メイリオ" panose="020B0604030504040204" pitchFamily="50" charset="-128"/>
              </a:rPr>
              <a:t>の聴講に関する</a:t>
            </a:r>
            <a:r>
              <a:rPr kumimoji="1" lang="en-US" altLang="ja-JP" sz="1050" dirty="0" smtClean="0">
                <a:latin typeface="メイリオ" panose="020B0604030504040204" pitchFamily="50" charset="-128"/>
                <a:ea typeface="メイリオ" panose="020B0604030504040204" pitchFamily="50" charset="-128"/>
              </a:rPr>
              <a:t>URL</a:t>
            </a:r>
            <a:r>
              <a:rPr kumimoji="1" lang="ja-JP" altLang="en-US" sz="1050" dirty="0" smtClean="0">
                <a:latin typeface="メイリオ" panose="020B0604030504040204" pitchFamily="50" charset="-128"/>
                <a:ea typeface="メイリオ" panose="020B0604030504040204" pitchFamily="50" charset="-128"/>
              </a:rPr>
              <a:t>等を</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ご登録いただいたメールアドレスにお送りします。</a:t>
            </a:r>
            <a:endParaRPr kumimoji="1" lang="en-US" altLang="ja-JP" sz="1050" dirty="0">
              <a:latin typeface="メイリオ" panose="020B0604030504040204" pitchFamily="50" charset="-128"/>
              <a:ea typeface="メイリオ" panose="020B0604030504040204" pitchFamily="50" charset="-128"/>
            </a:endParaRPr>
          </a:p>
        </p:txBody>
      </p:sp>
      <p:pic>
        <p:nvPicPr>
          <p:cNvPr id="97" name="図 96">
            <a:extLst>
              <a:ext uri="{FF2B5EF4-FFF2-40B4-BE49-F238E27FC236}">
                <a16:creationId xmlns="" xmlns:a16="http://schemas.microsoft.com/office/drawing/2014/main" id="{4753329A-308A-4647-B3CF-C06FDCBD25D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481" y="4950660"/>
            <a:ext cx="7909560" cy="3061824"/>
          </a:xfrm>
          <a:prstGeom prst="rect">
            <a:avLst/>
          </a:prstGeom>
        </p:spPr>
      </p:pic>
      <p:pic>
        <p:nvPicPr>
          <p:cNvPr id="99" name="図 98">
            <a:extLst>
              <a:ext uri="{FF2B5EF4-FFF2-40B4-BE49-F238E27FC236}">
                <a16:creationId xmlns="" xmlns:a16="http://schemas.microsoft.com/office/drawing/2014/main" id="{C926ADBD-85E3-4142-B195-4402752BAB3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851" y="7801498"/>
            <a:ext cx="7909560" cy="2671629"/>
          </a:xfrm>
          <a:prstGeom prst="rect">
            <a:avLst/>
          </a:prstGeom>
        </p:spPr>
      </p:pic>
      <p:grpSp>
        <p:nvGrpSpPr>
          <p:cNvPr id="102" name="グループ化 101">
            <a:extLst>
              <a:ext uri="{FF2B5EF4-FFF2-40B4-BE49-F238E27FC236}">
                <a16:creationId xmlns="" xmlns:a16="http://schemas.microsoft.com/office/drawing/2014/main" id="{E8C02714-A18A-4EC5-AE5A-4FBB73667C1D}"/>
              </a:ext>
            </a:extLst>
          </p:cNvPr>
          <p:cNvGrpSpPr/>
          <p:nvPr/>
        </p:nvGrpSpPr>
        <p:grpSpPr>
          <a:xfrm>
            <a:off x="404753" y="5104312"/>
            <a:ext cx="588265" cy="588265"/>
            <a:chOff x="-727678" y="7057622"/>
            <a:chExt cx="588265" cy="588265"/>
          </a:xfrm>
        </p:grpSpPr>
        <p:pic>
          <p:nvPicPr>
            <p:cNvPr id="103" name="図 102">
              <a:extLst>
                <a:ext uri="{FF2B5EF4-FFF2-40B4-BE49-F238E27FC236}">
                  <a16:creationId xmlns="" xmlns:a16="http://schemas.microsoft.com/office/drawing/2014/main" id="{77CD5ABF-DDD4-4831-AFEF-38CC765CAC6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7678" y="7057622"/>
              <a:ext cx="588265" cy="588265"/>
            </a:xfrm>
            <a:prstGeom prst="rect">
              <a:avLst/>
            </a:prstGeom>
          </p:spPr>
        </p:pic>
        <p:sp>
          <p:nvSpPr>
            <p:cNvPr id="104" name="正方形/長方形 103">
              <a:extLst>
                <a:ext uri="{FF2B5EF4-FFF2-40B4-BE49-F238E27FC236}">
                  <a16:creationId xmlns="" xmlns:a16="http://schemas.microsoft.com/office/drawing/2014/main" id="{E1AEC61E-9AC3-49E7-8DB5-D7BC6773E4A4}"/>
                </a:ext>
              </a:extLst>
            </p:cNvPr>
            <p:cNvSpPr/>
            <p:nvPr/>
          </p:nvSpPr>
          <p:spPr>
            <a:xfrm>
              <a:off x="-613083" y="7267964"/>
              <a:ext cx="359074" cy="256480"/>
            </a:xfrm>
            <a:prstGeom prst="rect">
              <a:avLst/>
            </a:prstGeom>
          </p:spPr>
          <p:txBody>
            <a:bodyPr wrap="none" lIns="0" tIns="0" rIns="0" bIns="0" anchor="ctr" anchorCtr="0">
              <a:spAutoFit/>
            </a:bodyPr>
            <a:lstStyle/>
            <a:p>
              <a:pPr algn="ctr" fontAlgn="ctr">
                <a:lnSpc>
                  <a:spcPts val="2000"/>
                </a:lnSpc>
              </a:pPr>
              <a:r>
                <a:rPr lang="ja-JP" altLang="en-US" sz="2800" b="1" dirty="0" smtClean="0">
                  <a:solidFill>
                    <a:schemeClr val="accent1">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１</a:t>
              </a:r>
              <a:endParaRPr lang="ja-JP" altLang="en-US" sz="2800" b="1" dirty="0">
                <a:solidFill>
                  <a:schemeClr val="accent1">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05" name="正方形/長方形 104">
            <a:extLst>
              <a:ext uri="{FF2B5EF4-FFF2-40B4-BE49-F238E27FC236}">
                <a16:creationId xmlns="" xmlns:a16="http://schemas.microsoft.com/office/drawing/2014/main" id="{C0578343-B40F-4C22-B79A-01A09D2EE766}"/>
              </a:ext>
            </a:extLst>
          </p:cNvPr>
          <p:cNvSpPr/>
          <p:nvPr/>
        </p:nvSpPr>
        <p:spPr>
          <a:xfrm>
            <a:off x="404753" y="5743970"/>
            <a:ext cx="705321" cy="461665"/>
          </a:xfrm>
          <a:prstGeom prst="rect">
            <a:avLst/>
          </a:prstGeom>
        </p:spPr>
        <p:txBody>
          <a:bodyPr wrap="none" lIns="0" tIns="0" rIns="0" bIns="0" anchor="ctr" anchorCtr="0">
            <a:spAutoFit/>
          </a:bodyPr>
          <a:lstStyle/>
          <a:p>
            <a:pPr fontAlgn="ctr">
              <a:lnSpc>
                <a:spcPts val="1800"/>
              </a:lnSpc>
            </a:pPr>
            <a:r>
              <a:rPr lang="en-US" altLang="ja-JP" sz="1400" dirty="0" smtClean="0">
                <a:latin typeface="メイリオ" panose="020B0604030504040204" pitchFamily="50" charset="-128"/>
                <a:ea typeface="メイリオ" panose="020B0604030504040204" pitchFamily="50" charset="-128"/>
              </a:rPr>
              <a:t>14:0</a:t>
            </a:r>
            <a:r>
              <a:rPr lang="en-US" altLang="ja-JP" sz="1400" dirty="0">
                <a:latin typeface="メイリオ" panose="020B0604030504040204" pitchFamily="50" charset="-128"/>
                <a:ea typeface="メイリオ" panose="020B0604030504040204" pitchFamily="50" charset="-128"/>
              </a:rPr>
              <a:t>0</a:t>
            </a:r>
            <a:endParaRPr lang="en-US" altLang="ja-JP" sz="1400" dirty="0" smtClean="0">
              <a:latin typeface="メイリオ" panose="020B0604030504040204" pitchFamily="50" charset="-128"/>
              <a:ea typeface="メイリオ" panose="020B0604030504040204" pitchFamily="50" charset="-128"/>
            </a:endParaRPr>
          </a:p>
          <a:p>
            <a:pPr fontAlgn="ctr">
              <a:lnSpc>
                <a:spcPts val="1800"/>
              </a:lnSpc>
            </a:pPr>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15:00</a:t>
            </a:r>
            <a:endParaRPr lang="ja-JP" altLang="en-US" sz="1400" dirty="0">
              <a:latin typeface="メイリオ" panose="020B0604030504040204" pitchFamily="50" charset="-128"/>
              <a:ea typeface="メイリオ" panose="020B0604030504040204" pitchFamily="50" charset="-128"/>
            </a:endParaRPr>
          </a:p>
        </p:txBody>
      </p:sp>
      <p:sp>
        <p:nvSpPr>
          <p:cNvPr id="111" name="正方形/長方形 110">
            <a:extLst>
              <a:ext uri="{FF2B5EF4-FFF2-40B4-BE49-F238E27FC236}">
                <a16:creationId xmlns="" xmlns:a16="http://schemas.microsoft.com/office/drawing/2014/main" id="{68896ABA-4BF5-4229-90C2-58857A8C8EBB}"/>
              </a:ext>
            </a:extLst>
          </p:cNvPr>
          <p:cNvSpPr/>
          <p:nvPr/>
        </p:nvSpPr>
        <p:spPr>
          <a:xfrm>
            <a:off x="528724" y="6334688"/>
            <a:ext cx="693420" cy="216000"/>
          </a:xfrm>
          <a:prstGeom prst="rect">
            <a:avLst/>
          </a:prstGeom>
          <a:solidFill>
            <a:schemeClr val="tx2">
              <a:lumMod val="50000"/>
            </a:schemeClr>
          </a:solidFill>
          <a:ln>
            <a:noFill/>
          </a:ln>
        </p:spPr>
        <p:txBody>
          <a:bodyPr wrap="square" lIns="0" tIns="0" rIns="0" bIns="0" rtlCol="0" anchor="ctr">
            <a:sp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講演内容</a:t>
            </a:r>
          </a:p>
        </p:txBody>
      </p:sp>
      <p:sp>
        <p:nvSpPr>
          <p:cNvPr id="115" name="楕円 114">
            <a:extLst>
              <a:ext uri="{FF2B5EF4-FFF2-40B4-BE49-F238E27FC236}">
                <a16:creationId xmlns="" xmlns:a16="http://schemas.microsoft.com/office/drawing/2014/main" id="{E62BF0EF-1B71-45F5-9DCF-4759681614D5}"/>
              </a:ext>
            </a:extLst>
          </p:cNvPr>
          <p:cNvSpPr/>
          <p:nvPr/>
        </p:nvSpPr>
        <p:spPr>
          <a:xfrm>
            <a:off x="1456359" y="5864672"/>
            <a:ext cx="599326" cy="346234"/>
          </a:xfrm>
          <a:prstGeom prst="ellipse">
            <a:avLst/>
          </a:prstGeom>
          <a:solidFill>
            <a:schemeClr val="tx2">
              <a:lumMod val="50000"/>
            </a:schemeClr>
          </a:solidFill>
        </p:spPr>
        <p:txBody>
          <a:bodyPr wrap="square" lIns="0" tIns="0" rIns="0" bIns="0" rtlCol="0" anchor="ctr">
            <a:spAutoFit/>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rPr>
              <a:t>プロフィール</a:t>
            </a:r>
          </a:p>
        </p:txBody>
      </p:sp>
      <p:sp>
        <p:nvSpPr>
          <p:cNvPr id="120" name="正方形/長方形 119">
            <a:extLst>
              <a:ext uri="{FF2B5EF4-FFF2-40B4-BE49-F238E27FC236}">
                <a16:creationId xmlns="" xmlns:a16="http://schemas.microsoft.com/office/drawing/2014/main" id="{31EBCDF6-D141-4793-A351-55A563008347}"/>
              </a:ext>
            </a:extLst>
          </p:cNvPr>
          <p:cNvSpPr/>
          <p:nvPr/>
        </p:nvSpPr>
        <p:spPr>
          <a:xfrm>
            <a:off x="1243588" y="5101369"/>
            <a:ext cx="6156176" cy="612000"/>
          </a:xfrm>
          <a:prstGeom prst="rect">
            <a:avLst/>
          </a:prstGeom>
          <a:solidFill>
            <a:schemeClr val="accent1">
              <a:lumMod val="20000"/>
              <a:lumOff val="80000"/>
            </a:schemeClr>
          </a:soli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grpSp>
        <p:nvGrpSpPr>
          <p:cNvPr id="121" name="グループ化 120">
            <a:extLst>
              <a:ext uri="{FF2B5EF4-FFF2-40B4-BE49-F238E27FC236}">
                <a16:creationId xmlns="" xmlns:a16="http://schemas.microsoft.com/office/drawing/2014/main" id="{4993B0C1-9E0C-4574-9524-2294E0F0A9A2}"/>
              </a:ext>
            </a:extLst>
          </p:cNvPr>
          <p:cNvGrpSpPr/>
          <p:nvPr/>
        </p:nvGrpSpPr>
        <p:grpSpPr>
          <a:xfrm>
            <a:off x="424490" y="7960384"/>
            <a:ext cx="588265" cy="588265"/>
            <a:chOff x="-727678" y="7057622"/>
            <a:chExt cx="588265" cy="588265"/>
          </a:xfrm>
        </p:grpSpPr>
        <p:pic>
          <p:nvPicPr>
            <p:cNvPr id="122" name="図 121">
              <a:extLst>
                <a:ext uri="{FF2B5EF4-FFF2-40B4-BE49-F238E27FC236}">
                  <a16:creationId xmlns="" xmlns:a16="http://schemas.microsoft.com/office/drawing/2014/main" id="{0A845D0D-5201-492B-ACF7-EC3927A6AD1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7678" y="7057622"/>
              <a:ext cx="588265" cy="588265"/>
            </a:xfrm>
            <a:prstGeom prst="rect">
              <a:avLst/>
            </a:prstGeom>
          </p:spPr>
        </p:pic>
        <p:sp>
          <p:nvSpPr>
            <p:cNvPr id="123" name="正方形/長方形 122">
              <a:extLst>
                <a:ext uri="{FF2B5EF4-FFF2-40B4-BE49-F238E27FC236}">
                  <a16:creationId xmlns="" xmlns:a16="http://schemas.microsoft.com/office/drawing/2014/main" id="{C6E3886B-BCDE-4859-B48C-FCD49FE4C641}"/>
                </a:ext>
              </a:extLst>
            </p:cNvPr>
            <p:cNvSpPr/>
            <p:nvPr/>
          </p:nvSpPr>
          <p:spPr>
            <a:xfrm>
              <a:off x="-613083" y="7258863"/>
              <a:ext cx="359073" cy="300082"/>
            </a:xfrm>
            <a:prstGeom prst="rect">
              <a:avLst/>
            </a:prstGeom>
          </p:spPr>
          <p:txBody>
            <a:bodyPr wrap="none" lIns="0" tIns="0" rIns="0" bIns="0" anchor="ctr" anchorCtr="0">
              <a:spAutoFit/>
            </a:bodyPr>
            <a:lstStyle/>
            <a:p>
              <a:pPr algn="ctr" fontAlgn="ctr">
                <a:lnSpc>
                  <a:spcPts val="2000"/>
                </a:lnSpc>
              </a:pPr>
              <a:r>
                <a:rPr lang="ja-JP" altLang="en-US" sz="2800" b="1" dirty="0" smtClean="0">
                  <a:solidFill>
                    <a:schemeClr val="accent1">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２</a:t>
              </a:r>
              <a:endParaRPr lang="ja-JP" altLang="en-US" sz="2800" b="1" dirty="0">
                <a:solidFill>
                  <a:schemeClr val="accent1">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24" name="正方形/長方形 123">
            <a:extLst>
              <a:ext uri="{FF2B5EF4-FFF2-40B4-BE49-F238E27FC236}">
                <a16:creationId xmlns="" xmlns:a16="http://schemas.microsoft.com/office/drawing/2014/main" id="{AECD3C89-93AC-46AA-A2E1-0AC2BA4301D0}"/>
              </a:ext>
            </a:extLst>
          </p:cNvPr>
          <p:cNvSpPr/>
          <p:nvPr/>
        </p:nvSpPr>
        <p:spPr>
          <a:xfrm>
            <a:off x="368904" y="8598922"/>
            <a:ext cx="705321" cy="461665"/>
          </a:xfrm>
          <a:prstGeom prst="rect">
            <a:avLst/>
          </a:prstGeom>
        </p:spPr>
        <p:txBody>
          <a:bodyPr wrap="none" lIns="0" tIns="0" rIns="0" bIns="0" anchor="ctr" anchorCtr="0">
            <a:spAutoFit/>
          </a:bodyPr>
          <a:lstStyle/>
          <a:p>
            <a:pPr fontAlgn="ctr">
              <a:lnSpc>
                <a:spcPts val="1800"/>
              </a:lnSpc>
            </a:pPr>
            <a:r>
              <a:rPr lang="en-US" altLang="ja-JP" sz="1400" dirty="0" smtClean="0">
                <a:latin typeface="メイリオ" panose="020B0604030504040204" pitchFamily="50" charset="-128"/>
                <a:ea typeface="メイリオ" panose="020B0604030504040204" pitchFamily="50" charset="-128"/>
              </a:rPr>
              <a:t>15:05</a:t>
            </a:r>
            <a:endParaRPr lang="en-US" altLang="ja-JP" sz="1400" dirty="0">
              <a:latin typeface="メイリオ" panose="020B0604030504040204" pitchFamily="50" charset="-128"/>
              <a:ea typeface="メイリオ" panose="020B0604030504040204" pitchFamily="50" charset="-128"/>
            </a:endParaRPr>
          </a:p>
          <a:p>
            <a:pPr fontAlgn="ctr">
              <a:lnSpc>
                <a:spcPts val="1800"/>
              </a:lnSpc>
            </a:pPr>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16:00</a:t>
            </a:r>
            <a:endParaRPr lang="ja-JP" altLang="en-US" sz="1400" dirty="0">
              <a:latin typeface="メイリオ" panose="020B0604030504040204" pitchFamily="50" charset="-128"/>
              <a:ea typeface="メイリオ" panose="020B0604030504040204" pitchFamily="50" charset="-128"/>
            </a:endParaRPr>
          </a:p>
        </p:txBody>
      </p:sp>
      <p:sp>
        <p:nvSpPr>
          <p:cNvPr id="126" name="正方形/長方形 125">
            <a:extLst>
              <a:ext uri="{FF2B5EF4-FFF2-40B4-BE49-F238E27FC236}">
                <a16:creationId xmlns="" xmlns:a16="http://schemas.microsoft.com/office/drawing/2014/main" id="{BB9A6AC9-35A6-4914-A4D5-AB2B1EF2A063}"/>
              </a:ext>
            </a:extLst>
          </p:cNvPr>
          <p:cNvSpPr/>
          <p:nvPr/>
        </p:nvSpPr>
        <p:spPr>
          <a:xfrm>
            <a:off x="1323247" y="7970167"/>
            <a:ext cx="6071985" cy="612000"/>
          </a:xfrm>
          <a:prstGeom prst="rect">
            <a:avLst/>
          </a:prstGeom>
          <a:solidFill>
            <a:schemeClr val="accent1">
              <a:lumMod val="20000"/>
              <a:lumOff val="80000"/>
            </a:schemeClr>
          </a:soli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134" name="正方形/長方形 133">
            <a:extLst>
              <a:ext uri="{FF2B5EF4-FFF2-40B4-BE49-F238E27FC236}">
                <a16:creationId xmlns="" xmlns:a16="http://schemas.microsoft.com/office/drawing/2014/main" id="{281D9D83-848D-41D2-BC98-F05D5FF9F5F7}"/>
              </a:ext>
            </a:extLst>
          </p:cNvPr>
          <p:cNvSpPr/>
          <p:nvPr/>
        </p:nvSpPr>
        <p:spPr>
          <a:xfrm>
            <a:off x="550168" y="9071476"/>
            <a:ext cx="693420" cy="216000"/>
          </a:xfrm>
          <a:prstGeom prst="rect">
            <a:avLst/>
          </a:prstGeom>
          <a:solidFill>
            <a:schemeClr val="tx2">
              <a:lumMod val="50000"/>
            </a:schemeClr>
          </a:solidFill>
          <a:ln>
            <a:noFill/>
          </a:ln>
        </p:spPr>
        <p:txBody>
          <a:bodyPr wrap="square" lIns="0" tIns="0" rIns="0" bIns="0" rtlCol="0" anchor="ctr">
            <a:sp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講演内容</a:t>
            </a:r>
          </a:p>
        </p:txBody>
      </p:sp>
      <p:sp>
        <p:nvSpPr>
          <p:cNvPr id="136" name="テキスト ボックス 135">
            <a:extLst>
              <a:ext uri="{FF2B5EF4-FFF2-40B4-BE49-F238E27FC236}">
                <a16:creationId xmlns="" xmlns:a16="http://schemas.microsoft.com/office/drawing/2014/main" id="{4029D577-855D-405A-8983-011235F76DDB}"/>
              </a:ext>
            </a:extLst>
          </p:cNvPr>
          <p:cNvSpPr txBox="1"/>
          <p:nvPr/>
        </p:nvSpPr>
        <p:spPr>
          <a:xfrm>
            <a:off x="683919" y="9469606"/>
            <a:ext cx="6789954" cy="253916"/>
          </a:xfrm>
          <a:prstGeom prst="rect">
            <a:avLst/>
          </a:prstGeom>
          <a:noFill/>
        </p:spPr>
        <p:txBody>
          <a:bodyPr wrap="square" rtlCol="0">
            <a:spAutoFit/>
          </a:bodyPr>
          <a:lstStyle/>
          <a:p>
            <a:endParaRPr kumimoji="1" lang="ja-JP" altLang="en-US" sz="105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 xmlns:a16="http://schemas.microsoft.com/office/drawing/2014/main" id="{99B172B7-8171-476B-A445-1E3B2660D1AD}"/>
              </a:ext>
            </a:extLst>
          </p:cNvPr>
          <p:cNvSpPr txBox="1"/>
          <p:nvPr/>
        </p:nvSpPr>
        <p:spPr>
          <a:xfrm>
            <a:off x="0" y="10368352"/>
            <a:ext cx="7775464" cy="253916"/>
          </a:xfrm>
          <a:prstGeom prst="rect">
            <a:avLst/>
          </a:prstGeom>
          <a:noFill/>
        </p:spPr>
        <p:txBody>
          <a:bodyPr wrap="square" rtlCol="0">
            <a:spAutoFit/>
          </a:bodyPr>
          <a:lstStyle/>
          <a:p>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主催、お問合せ</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（公財）埼玉県産業振興公社　</a:t>
            </a:r>
            <a:r>
              <a:rPr kumimoji="1" lang="en-US" altLang="ja-JP" sz="1050" b="1" dirty="0">
                <a:latin typeface="メイリオ" panose="020B0604030504040204" pitchFamily="50" charset="-128"/>
                <a:ea typeface="メイリオ" panose="020B0604030504040204" pitchFamily="50" charset="-128"/>
              </a:rPr>
              <a:t>IoT</a:t>
            </a:r>
            <a:r>
              <a:rPr kumimoji="1" lang="ja-JP" altLang="en-US" sz="1050" b="1" dirty="0">
                <a:latin typeface="メイリオ" panose="020B0604030504040204" pitchFamily="50" charset="-128"/>
                <a:ea typeface="メイリオ" panose="020B0604030504040204" pitchFamily="50" charset="-128"/>
              </a:rPr>
              <a:t>・技術支援グループ　</a:t>
            </a:r>
            <a:r>
              <a:rPr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048-621-7051</a:t>
            </a:r>
            <a:r>
              <a:rPr kumimoji="1" lang="ja-JP" altLang="en-US" sz="1050" b="1" dirty="0">
                <a:latin typeface="メイリオ" panose="020B0604030504040204" pitchFamily="50" charset="-128"/>
                <a:ea typeface="メイリオ" panose="020B0604030504040204" pitchFamily="50" charset="-128"/>
              </a:rPr>
              <a:t>　✉</a:t>
            </a:r>
            <a:r>
              <a:rPr kumimoji="1" lang="en-US" altLang="ja-JP" sz="1050" b="1" dirty="0">
                <a:latin typeface="メイリオ" panose="020B0604030504040204" pitchFamily="50" charset="-128"/>
                <a:ea typeface="メイリオ" panose="020B0604030504040204" pitchFamily="50" charset="-128"/>
              </a:rPr>
              <a:t>iot@saitama-j.or.jp</a:t>
            </a:r>
            <a:endParaRPr kumimoji="1" lang="ja-JP" altLang="en-US" sz="1050" b="1" dirty="0">
              <a:latin typeface="メイリオ" panose="020B0604030504040204" pitchFamily="50" charset="-128"/>
              <a:ea typeface="メイリオ" panose="020B0604030504040204" pitchFamily="50" charset="-128"/>
            </a:endParaRPr>
          </a:p>
        </p:txBody>
      </p:sp>
      <p:sp>
        <p:nvSpPr>
          <p:cNvPr id="58" name="楕円 114">
            <a:extLst>
              <a:ext uri="{FF2B5EF4-FFF2-40B4-BE49-F238E27FC236}">
                <a16:creationId xmlns="" xmlns:a16="http://schemas.microsoft.com/office/drawing/2014/main" id="{E62BF0EF-1B71-45F5-9DCF-4759681614D5}"/>
              </a:ext>
            </a:extLst>
          </p:cNvPr>
          <p:cNvSpPr/>
          <p:nvPr/>
        </p:nvSpPr>
        <p:spPr>
          <a:xfrm>
            <a:off x="1456359" y="8794409"/>
            <a:ext cx="599326" cy="346234"/>
          </a:xfrm>
          <a:prstGeom prst="ellipse">
            <a:avLst/>
          </a:prstGeom>
          <a:solidFill>
            <a:schemeClr val="tx2">
              <a:lumMod val="50000"/>
            </a:schemeClr>
          </a:solidFill>
        </p:spPr>
        <p:txBody>
          <a:bodyPr wrap="square" lIns="0" tIns="0" rIns="0" bIns="0" rtlCol="0" anchor="ctr">
            <a:spAutoFit/>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rPr>
              <a:t>プロフィール</a:t>
            </a:r>
          </a:p>
        </p:txBody>
      </p:sp>
      <p:grpSp>
        <p:nvGrpSpPr>
          <p:cNvPr id="5" name="グループ化 4"/>
          <p:cNvGrpSpPr/>
          <p:nvPr/>
        </p:nvGrpSpPr>
        <p:grpSpPr>
          <a:xfrm>
            <a:off x="482482" y="2587103"/>
            <a:ext cx="840766" cy="335160"/>
            <a:chOff x="-1150183" y="2636019"/>
            <a:chExt cx="840766" cy="335160"/>
          </a:xfrm>
        </p:grpSpPr>
        <p:sp>
          <p:nvSpPr>
            <p:cNvPr id="4" name="角丸四角形 3"/>
            <p:cNvSpPr/>
            <p:nvPr/>
          </p:nvSpPr>
          <p:spPr>
            <a:xfrm>
              <a:off x="-1150183" y="2636019"/>
              <a:ext cx="840766" cy="335160"/>
            </a:xfrm>
            <a:prstGeom prst="roundRect">
              <a:avLst>
                <a:gd name="adj" fmla="val 35880"/>
              </a:avLst>
            </a:prstGeom>
            <a:solidFill>
              <a:srgbClr val="455145"/>
            </a:solidFill>
          </p:spPr>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76" name="正方形/長方形 75">
              <a:extLst>
                <a:ext uri="{FF2B5EF4-FFF2-40B4-BE49-F238E27FC236}">
                  <a16:creationId xmlns="" xmlns:a16="http://schemas.microsoft.com/office/drawing/2014/main" id="{DDDE0031-A66B-40AB-AE5E-801D3DD27B94}"/>
                </a:ext>
              </a:extLst>
            </p:cNvPr>
            <p:cNvSpPr/>
            <p:nvPr/>
          </p:nvSpPr>
          <p:spPr>
            <a:xfrm>
              <a:off x="-960633" y="2700867"/>
              <a:ext cx="461665" cy="242374"/>
            </a:xfrm>
            <a:prstGeom prst="rect">
              <a:avLst/>
            </a:prstGeom>
            <a:solidFill>
              <a:srgbClr val="003300"/>
            </a:solidFill>
          </p:spPr>
          <p:txBody>
            <a:bodyPr wrap="none" lIns="0" tIns="0" rIns="0" bIns="0" anchor="ctr" anchorCtr="0">
              <a:spAutoFit/>
            </a:bodyPr>
            <a:lstStyle/>
            <a:p>
              <a:pPr algn="ctr" fontAlgn="ctr">
                <a:lnSpc>
                  <a:spcPts val="1800"/>
                </a:lnSpc>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日時</a:t>
              </a:r>
            </a:p>
          </p:txBody>
        </p:sp>
      </p:grpSp>
      <p:grpSp>
        <p:nvGrpSpPr>
          <p:cNvPr id="63" name="グループ化 62"/>
          <p:cNvGrpSpPr/>
          <p:nvPr/>
        </p:nvGrpSpPr>
        <p:grpSpPr>
          <a:xfrm>
            <a:off x="492601" y="2984712"/>
            <a:ext cx="840766" cy="335160"/>
            <a:chOff x="-1150183" y="2636019"/>
            <a:chExt cx="840766" cy="335160"/>
          </a:xfrm>
        </p:grpSpPr>
        <p:sp>
          <p:nvSpPr>
            <p:cNvPr id="65" name="角丸四角形 64"/>
            <p:cNvSpPr/>
            <p:nvPr/>
          </p:nvSpPr>
          <p:spPr>
            <a:xfrm>
              <a:off x="-1150183" y="2636019"/>
              <a:ext cx="840766" cy="335160"/>
            </a:xfrm>
            <a:prstGeom prst="roundRect">
              <a:avLst>
                <a:gd name="adj" fmla="val 35880"/>
              </a:avLst>
            </a:prstGeom>
            <a:solidFill>
              <a:srgbClr val="455145"/>
            </a:solidFill>
          </p:spPr>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67" name="正方形/長方形 66">
              <a:extLst>
                <a:ext uri="{FF2B5EF4-FFF2-40B4-BE49-F238E27FC236}">
                  <a16:creationId xmlns="" xmlns:a16="http://schemas.microsoft.com/office/drawing/2014/main" id="{DDDE0031-A66B-40AB-AE5E-801D3DD27B94}"/>
                </a:ext>
              </a:extLst>
            </p:cNvPr>
            <p:cNvSpPr/>
            <p:nvPr/>
          </p:nvSpPr>
          <p:spPr>
            <a:xfrm>
              <a:off x="-960634" y="2700867"/>
              <a:ext cx="461665" cy="242374"/>
            </a:xfrm>
            <a:prstGeom prst="rect">
              <a:avLst/>
            </a:prstGeom>
            <a:solidFill>
              <a:srgbClr val="003300"/>
            </a:solidFill>
          </p:spPr>
          <p:txBody>
            <a:bodyPr wrap="none" lIns="0" tIns="0" rIns="0" bIns="0" anchor="ctr" anchorCtr="0">
              <a:spAutoFit/>
            </a:bodyPr>
            <a:lstStyle/>
            <a:p>
              <a:pPr algn="ctr" fontAlgn="ctr">
                <a:lnSpc>
                  <a:spcPts val="1800"/>
                </a:lnSpc>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方式</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69" name="グループ化 68"/>
          <p:cNvGrpSpPr/>
          <p:nvPr/>
        </p:nvGrpSpPr>
        <p:grpSpPr>
          <a:xfrm>
            <a:off x="502219" y="3396979"/>
            <a:ext cx="840766" cy="335160"/>
            <a:chOff x="-1150183" y="2636019"/>
            <a:chExt cx="840766" cy="335160"/>
          </a:xfrm>
        </p:grpSpPr>
        <p:sp>
          <p:nvSpPr>
            <p:cNvPr id="71" name="角丸四角形 70"/>
            <p:cNvSpPr/>
            <p:nvPr/>
          </p:nvSpPr>
          <p:spPr>
            <a:xfrm>
              <a:off x="-1150183" y="2636019"/>
              <a:ext cx="840766" cy="335160"/>
            </a:xfrm>
            <a:prstGeom prst="roundRect">
              <a:avLst>
                <a:gd name="adj" fmla="val 35880"/>
              </a:avLst>
            </a:prstGeom>
            <a:solidFill>
              <a:srgbClr val="455145"/>
            </a:solidFill>
          </p:spPr>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74" name="正方形/長方形 73">
              <a:extLst>
                <a:ext uri="{FF2B5EF4-FFF2-40B4-BE49-F238E27FC236}">
                  <a16:creationId xmlns="" xmlns:a16="http://schemas.microsoft.com/office/drawing/2014/main" id="{DDDE0031-A66B-40AB-AE5E-801D3DD27B94}"/>
                </a:ext>
              </a:extLst>
            </p:cNvPr>
            <p:cNvSpPr/>
            <p:nvPr/>
          </p:nvSpPr>
          <p:spPr>
            <a:xfrm>
              <a:off x="-960634" y="2700867"/>
              <a:ext cx="461665" cy="242374"/>
            </a:xfrm>
            <a:prstGeom prst="rect">
              <a:avLst/>
            </a:prstGeom>
            <a:solidFill>
              <a:srgbClr val="003300"/>
            </a:solidFill>
          </p:spPr>
          <p:txBody>
            <a:bodyPr wrap="none" lIns="0" tIns="0" rIns="0" bIns="0" anchor="ctr" anchorCtr="0">
              <a:spAutoFit/>
            </a:bodyPr>
            <a:lstStyle/>
            <a:p>
              <a:pPr algn="ctr" fontAlgn="ctr">
                <a:lnSpc>
                  <a:spcPts val="1800"/>
                </a:lnSpc>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77" name="グループ化 76"/>
          <p:cNvGrpSpPr/>
          <p:nvPr/>
        </p:nvGrpSpPr>
        <p:grpSpPr>
          <a:xfrm>
            <a:off x="492601" y="3814724"/>
            <a:ext cx="840766" cy="335160"/>
            <a:chOff x="-1150183" y="2636019"/>
            <a:chExt cx="840766" cy="335160"/>
          </a:xfrm>
        </p:grpSpPr>
        <p:sp>
          <p:nvSpPr>
            <p:cNvPr id="78" name="角丸四角形 77"/>
            <p:cNvSpPr/>
            <p:nvPr/>
          </p:nvSpPr>
          <p:spPr>
            <a:xfrm>
              <a:off x="-1150183" y="2636019"/>
              <a:ext cx="840766" cy="335160"/>
            </a:xfrm>
            <a:prstGeom prst="roundRect">
              <a:avLst>
                <a:gd name="adj" fmla="val 35880"/>
              </a:avLst>
            </a:prstGeom>
            <a:solidFill>
              <a:srgbClr val="455145"/>
            </a:solidFill>
          </p:spPr>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80" name="正方形/長方形 79">
              <a:extLst>
                <a:ext uri="{FF2B5EF4-FFF2-40B4-BE49-F238E27FC236}">
                  <a16:creationId xmlns="" xmlns:a16="http://schemas.microsoft.com/office/drawing/2014/main" id="{DDDE0031-A66B-40AB-AE5E-801D3DD27B94}"/>
                </a:ext>
              </a:extLst>
            </p:cNvPr>
            <p:cNvSpPr/>
            <p:nvPr/>
          </p:nvSpPr>
          <p:spPr>
            <a:xfrm>
              <a:off x="-960634" y="2700867"/>
              <a:ext cx="461665" cy="242374"/>
            </a:xfrm>
            <a:prstGeom prst="rect">
              <a:avLst/>
            </a:prstGeom>
            <a:solidFill>
              <a:srgbClr val="003300"/>
            </a:solidFill>
          </p:spPr>
          <p:txBody>
            <a:bodyPr wrap="none" lIns="0" tIns="0" rIns="0" bIns="0" anchor="ctr" anchorCtr="0">
              <a:spAutoFit/>
            </a:bodyPr>
            <a:lstStyle/>
            <a:p>
              <a:pPr algn="ctr" fontAlgn="ctr">
                <a:lnSpc>
                  <a:spcPts val="1800"/>
                </a:lnSpc>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定員</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82" name="正方形/長方形 81">
            <a:extLst>
              <a:ext uri="{FF2B5EF4-FFF2-40B4-BE49-F238E27FC236}">
                <a16:creationId xmlns="" xmlns:a16="http://schemas.microsoft.com/office/drawing/2014/main" id="{26254B99-4EE2-4C7B-A823-96E9C33391F0}"/>
              </a:ext>
            </a:extLst>
          </p:cNvPr>
          <p:cNvSpPr/>
          <p:nvPr/>
        </p:nvSpPr>
        <p:spPr>
          <a:xfrm>
            <a:off x="1637300" y="2571423"/>
            <a:ext cx="5430974" cy="443198"/>
          </a:xfrm>
          <a:prstGeom prst="rect">
            <a:avLst/>
          </a:prstGeom>
        </p:spPr>
        <p:txBody>
          <a:bodyPr wrap="none" lIns="0" tIns="0" rIns="0" bIns="0" anchor="ctr" anchorCtr="0">
            <a:spAutoFit/>
          </a:bodyPr>
          <a:lstStyle/>
          <a:p>
            <a:pPr>
              <a:lnSpc>
                <a:spcPct val="90000"/>
              </a:lnSpc>
            </a:pP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3200" b="1" spc="-120" dirty="0" smtClean="0">
                <a:solidFill>
                  <a:srgbClr val="33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3200" b="1" spc="-120" dirty="0" smtClean="0">
                <a:solidFill>
                  <a:srgbClr val="33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日（木）　</a:t>
            </a:r>
            <a:r>
              <a:rPr lang="en-US" altLang="ja-JP" sz="24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14:00</a:t>
            </a:r>
            <a:r>
              <a:rPr lang="ja-JP" altLang="en-US" sz="24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16:00</a:t>
            </a:r>
            <a:endParaRPr lang="ja-JP" altLang="en-US" sz="24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a:extLst>
              <a:ext uri="{FF2B5EF4-FFF2-40B4-BE49-F238E27FC236}">
                <a16:creationId xmlns="" xmlns:a16="http://schemas.microsoft.com/office/drawing/2014/main" id="{F0298574-6579-411D-9C13-D27ACC5A139F}"/>
              </a:ext>
            </a:extLst>
          </p:cNvPr>
          <p:cNvSpPr/>
          <p:nvPr/>
        </p:nvSpPr>
        <p:spPr>
          <a:xfrm>
            <a:off x="1456359" y="5206543"/>
            <a:ext cx="4892926" cy="246221"/>
          </a:xfrm>
          <a:prstGeom prst="rect">
            <a:avLst/>
          </a:prstGeom>
        </p:spPr>
        <p:txBody>
          <a:bodyPr wrap="square" lIns="0" tIns="0" rIns="0" bIns="0" anchor="ctr" anchorCtr="0">
            <a:sp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「データ</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を活用した新たな機械加工に挑戦！</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a:extLst>
              <a:ext uri="{FF2B5EF4-FFF2-40B4-BE49-F238E27FC236}">
                <a16:creationId xmlns="" xmlns:a16="http://schemas.microsoft.com/office/drawing/2014/main" id="{5B21A392-4179-4460-8425-445BCC1B9464}"/>
              </a:ext>
            </a:extLst>
          </p:cNvPr>
          <p:cNvSpPr/>
          <p:nvPr/>
        </p:nvSpPr>
        <p:spPr>
          <a:xfrm>
            <a:off x="1997989" y="5500562"/>
            <a:ext cx="4699030" cy="215444"/>
          </a:xfrm>
          <a:prstGeom prst="rect">
            <a:avLst/>
          </a:prstGeom>
        </p:spPr>
        <p:txBody>
          <a:bodyPr wrap="square" lIns="0" tIns="0" rIns="0" bIns="0" anchor="ctr" anchorCtr="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株式会社山本金属製作所　代表取締役社長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山本 憲吾 氏</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テキスト ボックス 50">
            <a:extLst>
              <a:ext uri="{FF2B5EF4-FFF2-40B4-BE49-F238E27FC236}">
                <a16:creationId xmlns="" xmlns:a16="http://schemas.microsoft.com/office/drawing/2014/main" id="{909715FF-F073-46AE-9307-9C001693BECB}"/>
              </a:ext>
            </a:extLst>
          </p:cNvPr>
          <p:cNvSpPr txBox="1"/>
          <p:nvPr/>
        </p:nvSpPr>
        <p:spPr>
          <a:xfrm>
            <a:off x="2063416" y="5780013"/>
            <a:ext cx="5318355" cy="800219"/>
          </a:xfrm>
          <a:prstGeom prst="rect">
            <a:avLst/>
          </a:prstGeom>
          <a:noFill/>
        </p:spPr>
        <p:txBody>
          <a:bodyPr wrap="square" rtlCol="0">
            <a:spAutoFit/>
          </a:bodyPr>
          <a:lstStyle/>
          <a:p>
            <a:r>
              <a:rPr lang="ja-JP" altLang="en-US" sz="900" dirty="0" smtClean="0">
                <a:latin typeface="メイリオ" panose="020B0604030504040204" pitchFamily="50" charset="-128"/>
                <a:ea typeface="メイリオ" panose="020B0604030504040204" pitchFamily="50" charset="-128"/>
              </a:rPr>
              <a:t>　</a:t>
            </a:r>
            <a:r>
              <a:rPr lang="ja-JP" altLang="ja-JP" sz="900" dirty="0" smtClean="0">
                <a:latin typeface="メイリオ" panose="020B0604030504040204" pitchFamily="50" charset="-128"/>
                <a:ea typeface="メイリオ" panose="020B0604030504040204" pitchFamily="50" charset="-128"/>
              </a:rPr>
              <a:t>昭和</a:t>
            </a:r>
            <a:r>
              <a:rPr lang="en-US" altLang="ja-JP" sz="900" dirty="0">
                <a:latin typeface="メイリオ" panose="020B0604030504040204" pitchFamily="50" charset="-128"/>
                <a:ea typeface="メイリオ" panose="020B0604030504040204" pitchFamily="50" charset="-128"/>
              </a:rPr>
              <a:t>47 </a:t>
            </a:r>
            <a:r>
              <a:rPr lang="ja-JP" altLang="ja-JP" sz="900" dirty="0">
                <a:latin typeface="メイリオ" panose="020B0604030504040204" pitchFamily="50" charset="-128"/>
                <a:ea typeface="メイリオ" panose="020B0604030504040204" pitchFamily="50" charset="-128"/>
              </a:rPr>
              <a:t>年 大阪府大阪市生まれ</a:t>
            </a:r>
          </a:p>
          <a:p>
            <a:r>
              <a:rPr lang="ja-JP" altLang="ja-JP" sz="900" dirty="0">
                <a:latin typeface="メイリオ" panose="020B0604030504040204" pitchFamily="50" charset="-128"/>
                <a:ea typeface="メイリオ" panose="020B0604030504040204" pitchFamily="50" charset="-128"/>
              </a:rPr>
              <a:t>　</a:t>
            </a:r>
            <a:r>
              <a:rPr lang="ja-JP" altLang="ja-JP" sz="900" dirty="0" smtClean="0">
                <a:latin typeface="メイリオ" panose="020B0604030504040204" pitchFamily="50" charset="-128"/>
                <a:ea typeface="メイリオ" panose="020B0604030504040204" pitchFamily="50" charset="-128"/>
              </a:rPr>
              <a:t>平成</a:t>
            </a:r>
            <a:r>
              <a:rPr lang="ja-JP" altLang="en-US" sz="900" dirty="0" smtClean="0">
                <a:latin typeface="メイリオ" panose="020B0604030504040204" pitchFamily="50" charset="-128"/>
                <a:ea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rPr>
              <a:t>8 </a:t>
            </a:r>
            <a:r>
              <a:rPr lang="ja-JP" altLang="ja-JP" sz="900" dirty="0">
                <a:latin typeface="メイリオ" panose="020B0604030504040204" pitchFamily="50" charset="-128"/>
                <a:ea typeface="メイリオ" panose="020B0604030504040204" pitchFamily="50" charset="-128"/>
              </a:rPr>
              <a:t>年 株式会社山本金属製作所 入社</a:t>
            </a:r>
          </a:p>
          <a:p>
            <a:r>
              <a:rPr lang="ja-JP" altLang="ja-JP" sz="900" dirty="0">
                <a:latin typeface="メイリオ" panose="020B0604030504040204" pitchFamily="50" charset="-128"/>
                <a:ea typeface="メイリオ" panose="020B0604030504040204" pitchFamily="50" charset="-128"/>
              </a:rPr>
              <a:t>　平成</a:t>
            </a:r>
            <a:r>
              <a:rPr lang="en-US" altLang="ja-JP" sz="900" dirty="0">
                <a:latin typeface="メイリオ" panose="020B0604030504040204" pitchFamily="50" charset="-128"/>
                <a:ea typeface="メイリオ" panose="020B0604030504040204" pitchFamily="50" charset="-128"/>
              </a:rPr>
              <a:t>21 </a:t>
            </a:r>
            <a:r>
              <a:rPr lang="ja-JP" altLang="ja-JP" sz="900" dirty="0">
                <a:latin typeface="メイリオ" panose="020B0604030504040204" pitchFamily="50" charset="-128"/>
                <a:ea typeface="メイリオ" panose="020B0604030504040204" pitchFamily="50" charset="-128"/>
              </a:rPr>
              <a:t>年 株式会社山本金属製作所 代表取締役社長に就任</a:t>
            </a:r>
          </a:p>
          <a:p>
            <a:r>
              <a:rPr lang="ja-JP" altLang="ja-JP" sz="900" dirty="0">
                <a:latin typeface="メイリオ" panose="020B0604030504040204" pitchFamily="50" charset="-128"/>
                <a:ea typeface="メイリオ" panose="020B0604030504040204" pitchFamily="50" charset="-128"/>
              </a:rPr>
              <a:t>　平成</a:t>
            </a:r>
            <a:r>
              <a:rPr lang="en-US" altLang="ja-JP" sz="900" dirty="0">
                <a:latin typeface="メイリオ" panose="020B0604030504040204" pitchFamily="50" charset="-128"/>
                <a:ea typeface="メイリオ" panose="020B0604030504040204" pitchFamily="50" charset="-128"/>
              </a:rPr>
              <a:t>24 </a:t>
            </a:r>
            <a:r>
              <a:rPr lang="ja-JP" altLang="ja-JP" sz="900" dirty="0">
                <a:latin typeface="メイリオ" panose="020B0604030504040204" pitchFamily="50" charset="-128"/>
                <a:ea typeface="メイリオ" panose="020B0604030504040204" pitchFamily="50" charset="-128"/>
              </a:rPr>
              <a:t>年 岡山研究開発センターを設立 同センター長を兼務</a:t>
            </a:r>
          </a:p>
          <a:p>
            <a:r>
              <a:rPr lang="ja-JP" altLang="ja-JP"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a:t>
            </a:r>
            <a:r>
              <a:rPr lang="ja-JP" altLang="ja-JP" sz="900" dirty="0" smtClean="0">
                <a:latin typeface="メイリオ" panose="020B0604030504040204" pitchFamily="50" charset="-128"/>
                <a:ea typeface="メイリオ" panose="020B0604030504040204" pitchFamily="50" charset="-128"/>
              </a:rPr>
              <a:t>精密</a:t>
            </a:r>
            <a:r>
              <a:rPr lang="ja-JP" altLang="ja-JP" sz="900" dirty="0">
                <a:latin typeface="メイリオ" panose="020B0604030504040204" pitchFamily="50" charset="-128"/>
                <a:ea typeface="メイリオ" panose="020B0604030504040204" pitchFamily="50" charset="-128"/>
              </a:rPr>
              <a:t>加工技術の高度化、計測・評価技術の高度化研究に</a:t>
            </a:r>
            <a:r>
              <a:rPr lang="ja-JP" altLang="ja-JP" sz="900" dirty="0" smtClean="0">
                <a:latin typeface="メイリオ" panose="020B0604030504040204" pitchFamily="50" charset="-128"/>
                <a:ea typeface="メイリオ" panose="020B0604030504040204" pitchFamily="50" charset="-128"/>
              </a:rPr>
              <a:t>取組む</a:t>
            </a:r>
            <a:endParaRPr lang="ja-JP" altLang="ja-JP" sz="900" dirty="0">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 xmlns:a16="http://schemas.microsoft.com/office/drawing/2014/main" id="{11BAEDC6-856B-4CDF-BAFD-A18EB725FE11}"/>
              </a:ext>
            </a:extLst>
          </p:cNvPr>
          <p:cNvSpPr txBox="1"/>
          <p:nvPr/>
        </p:nvSpPr>
        <p:spPr>
          <a:xfrm>
            <a:off x="424490" y="6597401"/>
            <a:ext cx="7079753" cy="1223412"/>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　</a:t>
            </a:r>
            <a:r>
              <a:rPr lang="ja-JP" altLang="ja-JP" sz="1050" dirty="0" smtClean="0">
                <a:latin typeface="メイリオ" panose="020B0604030504040204" pitchFamily="50" charset="-128"/>
                <a:ea typeface="メイリオ" panose="020B0604030504040204" pitchFamily="50" charset="-128"/>
              </a:rPr>
              <a:t>当社</a:t>
            </a:r>
            <a:r>
              <a:rPr lang="ja-JP" altLang="ja-JP" sz="1050" dirty="0">
                <a:latin typeface="メイリオ" panose="020B0604030504040204" pitchFamily="50" charset="-128"/>
                <a:ea typeface="メイリオ" panose="020B0604030504040204" pitchFamily="50" charset="-128"/>
              </a:rPr>
              <a:t>は創業以来、航空機・医療分野等の部品加工を通して機械加工技術の高度化に取り組んできており</a:t>
            </a:r>
            <a:r>
              <a:rPr lang="ja-JP"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更</a:t>
            </a:r>
            <a:r>
              <a:rPr lang="ja-JP" altLang="ja-JP" sz="1050" dirty="0" smtClean="0">
                <a:latin typeface="メイリオ" panose="020B0604030504040204" pitchFamily="50" charset="-128"/>
                <a:ea typeface="メイリオ" panose="020B0604030504040204" pitchFamily="50" charset="-128"/>
              </a:rPr>
              <a:t>なる</a:t>
            </a:r>
            <a:r>
              <a:rPr lang="ja-JP" altLang="ja-JP" sz="1050" dirty="0">
                <a:latin typeface="メイリオ" panose="020B0604030504040204" pitchFamily="50" charset="-128"/>
                <a:ea typeface="メイリオ" panose="020B0604030504040204" pitchFamily="50" charset="-128"/>
              </a:rPr>
              <a:t>向上のため、加工中の加工現象の計測評価技術の開発にも注力して</a:t>
            </a:r>
            <a:r>
              <a:rPr lang="ja-JP" altLang="ja-JP" sz="1050" dirty="0" smtClean="0">
                <a:latin typeface="メイリオ" panose="020B0604030504040204" pitchFamily="50" charset="-128"/>
                <a:ea typeface="メイリオ" panose="020B0604030504040204" pitchFamily="50" charset="-128"/>
              </a:rPr>
              <a:t>き</a:t>
            </a:r>
            <a:r>
              <a:rPr lang="ja-JP" altLang="en-US" sz="1050" dirty="0" smtClean="0">
                <a:latin typeface="メイリオ" panose="020B0604030504040204" pitchFamily="50" charset="-128"/>
                <a:ea typeface="メイリオ" panose="020B0604030504040204" pitchFamily="50" charset="-128"/>
              </a:rPr>
              <a:t>まし</a:t>
            </a:r>
            <a:r>
              <a:rPr lang="ja-JP" altLang="ja-JP" sz="1050" dirty="0" smtClean="0">
                <a:latin typeface="メイリオ" panose="020B0604030504040204" pitchFamily="50" charset="-128"/>
                <a:ea typeface="メイリオ" panose="020B0604030504040204" pitchFamily="50" charset="-128"/>
              </a:rPr>
              <a:t>た。計測</a:t>
            </a:r>
            <a:r>
              <a:rPr lang="ja-JP" altLang="ja-JP" sz="1050" dirty="0">
                <a:latin typeface="メイリオ" panose="020B0604030504040204" pitchFamily="50" charset="-128"/>
                <a:ea typeface="メイリオ" panose="020B0604030504040204" pitchFamily="50" charset="-128"/>
              </a:rPr>
              <a:t>評価技術の高度化のためには</a:t>
            </a:r>
            <a:r>
              <a:rPr lang="ja-JP" altLang="ja-JP" sz="1050" dirty="0" smtClean="0">
                <a:latin typeface="メイリオ" panose="020B0604030504040204" pitchFamily="50" charset="-128"/>
                <a:ea typeface="メイリオ" panose="020B0604030504040204" pitchFamily="50" charset="-128"/>
              </a:rPr>
              <a:t>、切削</a:t>
            </a:r>
            <a:r>
              <a:rPr lang="ja-JP" altLang="ja-JP" sz="1050" dirty="0">
                <a:latin typeface="メイリオ" panose="020B0604030504040204" pitchFamily="50" charset="-128"/>
                <a:ea typeface="メイリオ" panose="020B0604030504040204" pitchFamily="50" charset="-128"/>
              </a:rPr>
              <a:t>加工の良否を決める重要な物理現象（切削力，切削温度，振動）</a:t>
            </a:r>
            <a:r>
              <a:rPr lang="ja-JP" altLang="ja-JP" sz="1050" dirty="0" smtClean="0">
                <a:latin typeface="メイリオ" panose="020B0604030504040204" pitchFamily="50" charset="-128"/>
                <a:ea typeface="メイリオ" panose="020B0604030504040204" pitchFamily="50" charset="-128"/>
              </a:rPr>
              <a:t>を精確</a:t>
            </a:r>
            <a:r>
              <a:rPr lang="ja-JP" altLang="ja-JP" sz="1050" dirty="0">
                <a:latin typeface="メイリオ" panose="020B0604030504040204" pitchFamily="50" charset="-128"/>
                <a:ea typeface="メイリオ" panose="020B0604030504040204" pitchFamily="50" charset="-128"/>
              </a:rPr>
              <a:t>に計測できるデバイスが必要と考え、リアルタイムにそれら物理現象をセンシング</a:t>
            </a:r>
            <a:r>
              <a:rPr lang="ja-JP" altLang="ja-JP" sz="1050" dirty="0" smtClean="0">
                <a:latin typeface="メイリオ" panose="020B0604030504040204" pitchFamily="50" charset="-128"/>
                <a:ea typeface="メイリオ" panose="020B0604030504040204" pitchFamily="50" charset="-128"/>
              </a:rPr>
              <a:t>できる</a:t>
            </a:r>
            <a:r>
              <a:rPr lang="en-US" altLang="ja-JP" sz="1050" dirty="0" smtClean="0">
                <a:latin typeface="メイリオ" panose="020B0604030504040204" pitchFamily="50" charset="-128"/>
                <a:ea typeface="メイリオ" panose="020B0604030504040204" pitchFamily="50" charset="-128"/>
              </a:rPr>
              <a:t>IoT</a:t>
            </a:r>
            <a:r>
              <a:rPr lang="ja-JP" altLang="en-US" sz="1050" dirty="0" smtClean="0">
                <a:latin typeface="メイリオ" panose="020B0604030504040204" pitchFamily="50" charset="-128"/>
                <a:ea typeface="メイリオ" panose="020B0604030504040204" pitchFamily="50" charset="-128"/>
              </a:rPr>
              <a:t>技術を活用した</a:t>
            </a:r>
            <a:r>
              <a:rPr lang="ja-JP" altLang="ja-JP" sz="1050" dirty="0" smtClean="0">
                <a:latin typeface="メイリオ" panose="020B0604030504040204" pitchFamily="50" charset="-128"/>
                <a:ea typeface="メイリオ" panose="020B0604030504040204" pitchFamily="50" charset="-128"/>
              </a:rPr>
              <a:t>ツール</a:t>
            </a:r>
            <a:r>
              <a:rPr lang="ja-JP" altLang="ja-JP" sz="1050" dirty="0">
                <a:latin typeface="メイリオ" panose="020B0604030504040204" pitchFamily="50" charset="-128"/>
                <a:ea typeface="メイリオ" panose="020B0604030504040204" pitchFamily="50" charset="-128"/>
              </a:rPr>
              <a:t>を開発</a:t>
            </a:r>
            <a:r>
              <a:rPr lang="ja-JP" altLang="ja-JP" sz="1050" dirty="0" smtClean="0">
                <a:latin typeface="メイリオ" panose="020B0604030504040204" pitchFamily="50" charset="-128"/>
                <a:ea typeface="メイリオ" panose="020B0604030504040204" pitchFamily="50" charset="-128"/>
              </a:rPr>
              <a:t>し</a:t>
            </a:r>
            <a:r>
              <a:rPr lang="ja-JP" altLang="en-US" sz="1050" dirty="0" smtClean="0">
                <a:latin typeface="メイリオ" panose="020B0604030504040204" pitchFamily="50" charset="-128"/>
                <a:ea typeface="メイリオ" panose="020B0604030504040204" pitchFamily="50" charset="-128"/>
              </a:rPr>
              <a:t>まし</a:t>
            </a:r>
            <a:r>
              <a:rPr lang="ja-JP" altLang="ja-JP" sz="1050" dirty="0" smtClean="0">
                <a:latin typeface="メイリオ" panose="020B0604030504040204" pitchFamily="50" charset="-128"/>
                <a:ea typeface="メイリオ" panose="020B0604030504040204" pitchFamily="50" charset="-128"/>
              </a:rPr>
              <a:t>た。</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ja-JP" sz="1050" dirty="0" smtClean="0">
                <a:latin typeface="メイリオ" panose="020B0604030504040204" pitchFamily="50" charset="-128"/>
                <a:ea typeface="メイリオ" panose="020B0604030504040204" pitchFamily="50" charset="-128"/>
              </a:rPr>
              <a:t>近年</a:t>
            </a:r>
            <a:r>
              <a:rPr lang="ja-JP" altLang="ja-JP" sz="1050" dirty="0">
                <a:latin typeface="メイリオ" panose="020B0604030504040204" pitchFamily="50" charset="-128"/>
                <a:ea typeface="メイリオ" panose="020B0604030504040204" pitchFamily="50" charset="-128"/>
              </a:rPr>
              <a:t>はセンシングデータを基に工作機械</a:t>
            </a:r>
            <a:r>
              <a:rPr lang="en-US" altLang="ja-JP" sz="1050" dirty="0">
                <a:latin typeface="メイリオ" panose="020B0604030504040204" pitchFamily="50" charset="-128"/>
                <a:ea typeface="メイリオ" panose="020B0604030504040204" pitchFamily="50" charset="-128"/>
              </a:rPr>
              <a:t>CNC</a:t>
            </a:r>
            <a:r>
              <a:rPr lang="ja-JP" altLang="ja-JP" sz="1050" dirty="0">
                <a:latin typeface="メイリオ" panose="020B0604030504040204" pitchFamily="50" charset="-128"/>
                <a:ea typeface="メイリオ" panose="020B0604030504040204" pitchFamily="50" charset="-128"/>
              </a:rPr>
              <a:t>にフィードバックできるシステムも開発し</a:t>
            </a:r>
            <a:r>
              <a:rPr lang="ja-JP" altLang="ja-JP" sz="1050" dirty="0" smtClean="0">
                <a:latin typeface="メイリオ" panose="020B0604030504040204" pitchFamily="50" charset="-128"/>
                <a:ea typeface="メイリオ" panose="020B0604030504040204" pitchFamily="50" charset="-128"/>
              </a:rPr>
              <a:t>、加工</a:t>
            </a:r>
            <a:r>
              <a:rPr lang="ja-JP" altLang="ja-JP" sz="1050" dirty="0">
                <a:latin typeface="メイリオ" panose="020B0604030504040204" pitchFamily="50" charset="-128"/>
                <a:ea typeface="メイリオ" panose="020B0604030504040204" pitchFamily="50" charset="-128"/>
              </a:rPr>
              <a:t>制御にも取り組んで</a:t>
            </a:r>
            <a:r>
              <a:rPr lang="ja-JP" altLang="ja-JP" sz="1050" dirty="0" smtClean="0">
                <a:latin typeface="メイリオ" panose="020B0604030504040204" pitchFamily="50" charset="-128"/>
                <a:ea typeface="メイリオ" panose="020B0604030504040204" pitchFamily="50" charset="-128"/>
              </a:rPr>
              <a:t>い</a:t>
            </a:r>
            <a:r>
              <a:rPr lang="ja-JP" altLang="en-US" sz="1050" dirty="0" smtClean="0">
                <a:latin typeface="メイリオ" panose="020B0604030504040204" pitchFamily="50" charset="-128"/>
                <a:ea typeface="メイリオ" panose="020B0604030504040204" pitchFamily="50" charset="-128"/>
              </a:rPr>
              <a:t>ます</a:t>
            </a:r>
            <a:r>
              <a:rPr lang="ja-JP" altLang="ja-JP" sz="1050" dirty="0" smtClean="0">
                <a:latin typeface="メイリオ" panose="020B0604030504040204" pitchFamily="50" charset="-128"/>
                <a:ea typeface="メイリオ" panose="020B0604030504040204" pitchFamily="50" charset="-128"/>
              </a:rPr>
              <a:t>。</a:t>
            </a:r>
            <a:r>
              <a:rPr lang="ja-JP" altLang="ja-JP" sz="1050" dirty="0">
                <a:latin typeface="メイリオ" panose="020B0604030504040204" pitchFamily="50" charset="-128"/>
                <a:ea typeface="メイリオ" panose="020B0604030504040204" pitchFamily="50" charset="-128"/>
              </a:rPr>
              <a:t>機械加工の現場に面白さ、ワクワク感を取り戻し</a:t>
            </a:r>
            <a:r>
              <a:rPr lang="ja-JP" altLang="ja-JP" sz="1050" dirty="0" smtClean="0">
                <a:latin typeface="メイリオ" panose="020B0604030504040204" pitchFamily="50" charset="-128"/>
                <a:ea typeface="メイリオ" panose="020B0604030504040204" pitchFamily="50" charset="-128"/>
              </a:rPr>
              <a:t>、イノベーション</a:t>
            </a:r>
            <a:r>
              <a:rPr lang="ja-JP" altLang="ja-JP" sz="1050" dirty="0">
                <a:latin typeface="メイリオ" panose="020B0604030504040204" pitchFamily="50" charset="-128"/>
                <a:ea typeface="メイリオ" panose="020B0604030504040204" pitchFamily="50" charset="-128"/>
              </a:rPr>
              <a:t>を起こすべく、弊社の取組みを</a:t>
            </a:r>
            <a:r>
              <a:rPr lang="ja-JP" altLang="ja-JP" sz="1050" dirty="0" smtClean="0">
                <a:latin typeface="メイリオ" panose="020B0604030504040204" pitchFamily="50" charset="-128"/>
                <a:ea typeface="メイリオ" panose="020B0604030504040204" pitchFamily="50" charset="-128"/>
              </a:rPr>
              <a:t>ご紹介</a:t>
            </a:r>
            <a:r>
              <a:rPr lang="ja-JP" altLang="en-US" sz="1050" dirty="0" smtClean="0">
                <a:latin typeface="メイリオ" panose="020B0604030504040204" pitchFamily="50" charset="-128"/>
                <a:ea typeface="メイリオ" panose="020B0604030504040204" pitchFamily="50" charset="-128"/>
              </a:rPr>
              <a:t>します</a:t>
            </a:r>
            <a:r>
              <a:rPr lang="ja-JP"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sp>
        <p:nvSpPr>
          <p:cNvPr id="53" name="正方形/長方形 52">
            <a:extLst>
              <a:ext uri="{FF2B5EF4-FFF2-40B4-BE49-F238E27FC236}">
                <a16:creationId xmlns="" xmlns:a16="http://schemas.microsoft.com/office/drawing/2014/main" id="{F0298574-6579-411D-9C13-D27ACC5A139F}"/>
              </a:ext>
            </a:extLst>
          </p:cNvPr>
          <p:cNvSpPr/>
          <p:nvPr/>
        </p:nvSpPr>
        <p:spPr>
          <a:xfrm>
            <a:off x="1259297" y="8031774"/>
            <a:ext cx="6199883" cy="223138"/>
          </a:xfrm>
          <a:prstGeom prst="rect">
            <a:avLst/>
          </a:prstGeom>
        </p:spPr>
        <p:txBody>
          <a:bodyPr wrap="square" lIns="0" tIns="0" rIns="0" bIns="0" anchor="ctr" anchorCtr="0">
            <a:spAutoFit/>
          </a:bodyPr>
          <a:lstStyle/>
          <a:p>
            <a:pPr algn="ctr"/>
            <a:r>
              <a:rPr lang="ja-JP" altLang="en-US" sz="1450" b="1" dirty="0">
                <a:latin typeface="メイリオ" panose="020B0604030504040204" pitchFamily="50" charset="-128"/>
                <a:ea typeface="メイリオ" panose="020B0604030504040204" pitchFamily="50" charset="-128"/>
                <a:cs typeface="メイリオ" panose="020B0604030504040204" pitchFamily="50" charset="-128"/>
              </a:rPr>
              <a:t>「オープンソースで始める</a:t>
            </a:r>
            <a:r>
              <a:rPr lang="ja-JP" altLang="en-US" sz="1450" b="1" dirty="0" smtClean="0">
                <a:latin typeface="メイリオ" panose="020B0604030504040204" pitchFamily="50" charset="-128"/>
                <a:ea typeface="メイリオ" panose="020B0604030504040204" pitchFamily="50" charset="-128"/>
                <a:cs typeface="メイリオ" panose="020B0604030504040204" pitchFamily="50" charset="-128"/>
              </a:rPr>
              <a:t>ボトムアップ型スマートファクトリー</a:t>
            </a:r>
            <a:r>
              <a:rPr lang="ja-JP" altLang="en-US" sz="145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50" b="1" dirty="0" smtClean="0">
                <a:latin typeface="メイリオ" panose="020B0604030504040204" pitchFamily="50" charset="-128"/>
                <a:ea typeface="メイリオ" panose="020B0604030504040204" pitchFamily="50" charset="-128"/>
                <a:cs typeface="メイリオ" panose="020B0604030504040204" pitchFamily="50" charset="-128"/>
              </a:rPr>
              <a:t>提案」</a:t>
            </a:r>
            <a:endParaRPr lang="ja-JP" altLang="en-US" sz="14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a:extLst>
              <a:ext uri="{FF2B5EF4-FFF2-40B4-BE49-F238E27FC236}">
                <a16:creationId xmlns="" xmlns:a16="http://schemas.microsoft.com/office/drawing/2014/main" id="{5B21A392-4179-4460-8425-445BCC1B9464}"/>
              </a:ext>
            </a:extLst>
          </p:cNvPr>
          <p:cNvSpPr/>
          <p:nvPr/>
        </p:nvSpPr>
        <p:spPr>
          <a:xfrm>
            <a:off x="2005717" y="8305748"/>
            <a:ext cx="3794209" cy="215444"/>
          </a:xfrm>
          <a:prstGeom prst="rect">
            <a:avLst/>
          </a:prstGeom>
        </p:spPr>
        <p:txBody>
          <a:bodyPr wrap="square" lIns="0" tIns="0" rIns="0" bIns="0" anchor="ctr" anchorCtr="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株式</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会社</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GRIPS</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代表取締役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森田 康氏</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a:extLst>
              <a:ext uri="{FF2B5EF4-FFF2-40B4-BE49-F238E27FC236}">
                <a16:creationId xmlns="" xmlns:a16="http://schemas.microsoft.com/office/drawing/2014/main" id="{909715FF-F073-46AE-9307-9C001693BECB}"/>
              </a:ext>
            </a:extLst>
          </p:cNvPr>
          <p:cNvSpPr txBox="1"/>
          <p:nvPr/>
        </p:nvSpPr>
        <p:spPr>
          <a:xfrm>
            <a:off x="2043593" y="8686706"/>
            <a:ext cx="5460650" cy="646331"/>
          </a:xfrm>
          <a:prstGeom prst="rect">
            <a:avLst/>
          </a:prstGeom>
          <a:noFill/>
        </p:spPr>
        <p:txBody>
          <a:bodyPr wrap="square" rtlCol="0">
            <a:spAutoFit/>
          </a:bodyPr>
          <a:lstStyle/>
          <a:p>
            <a:r>
              <a:rPr lang="ja-JP" altLang="en-US" sz="900" dirty="0" smtClean="0">
                <a:latin typeface="メイリオ" panose="020B0604030504040204" pitchFamily="50" charset="-128"/>
                <a:ea typeface="メイリオ" panose="020B0604030504040204" pitchFamily="50" charset="-128"/>
              </a:rPr>
              <a:t>　</a:t>
            </a:r>
            <a:r>
              <a:rPr lang="ja-JP" altLang="ja-JP" sz="900" dirty="0" smtClean="0">
                <a:latin typeface="メイリオ" panose="020B0604030504040204" pitchFamily="50" charset="-128"/>
                <a:ea typeface="メイリオ" panose="020B0604030504040204" pitchFamily="50" charset="-128"/>
              </a:rPr>
              <a:t>東京</a:t>
            </a:r>
            <a:r>
              <a:rPr lang="ja-JP" altLang="ja-JP" sz="900" dirty="0">
                <a:latin typeface="メイリオ" panose="020B0604030504040204" pitchFamily="50" charset="-128"/>
                <a:ea typeface="メイリオ" panose="020B0604030504040204" pitchFamily="50" charset="-128"/>
              </a:rPr>
              <a:t>理科大学大学院修了（工学修士、経営工学修士）</a:t>
            </a:r>
            <a:r>
              <a:rPr lang="ja-JP" altLang="ja-JP" sz="900" dirty="0" smtClean="0">
                <a:latin typeface="メイリオ" panose="020B0604030504040204" pitchFamily="50" charset="-128"/>
                <a:ea typeface="メイリオ" panose="020B0604030504040204" pitchFamily="50" charset="-128"/>
              </a:rPr>
              <a:t>。（</a:t>
            </a:r>
            <a:r>
              <a:rPr lang="ja-JP" altLang="ja-JP" sz="900" dirty="0">
                <a:latin typeface="メイリオ" panose="020B0604030504040204" pitchFamily="50" charset="-128"/>
                <a:ea typeface="メイリオ" panose="020B0604030504040204" pitchFamily="50" charset="-128"/>
              </a:rPr>
              <a:t>仏）</a:t>
            </a:r>
            <a:r>
              <a:rPr lang="en-US" altLang="ja-JP" sz="900" dirty="0">
                <a:latin typeface="メイリオ" panose="020B0604030504040204" pitchFamily="50" charset="-128"/>
                <a:ea typeface="メイリオ" panose="020B0604030504040204" pitchFamily="50" charset="-128"/>
              </a:rPr>
              <a:t>GEM</a:t>
            </a:r>
            <a:r>
              <a:rPr lang="ja-JP" altLang="ja-JP"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MBA/executive</a:t>
            </a:r>
            <a:r>
              <a:rPr lang="ja-JP" altLang="ja-JP" sz="900" dirty="0">
                <a:latin typeface="メイリオ" panose="020B0604030504040204" pitchFamily="50" charset="-128"/>
                <a:ea typeface="メイリオ" panose="020B0604030504040204" pitchFamily="50" charset="-128"/>
              </a:rPr>
              <a:t>コース</a:t>
            </a:r>
            <a:r>
              <a:rPr lang="ja-JP" altLang="ja-JP" sz="900" dirty="0" smtClean="0">
                <a:latin typeface="メイリオ" panose="020B0604030504040204" pitchFamily="50" charset="-128"/>
                <a:ea typeface="メイリオ" panose="020B0604030504040204" pitchFamily="50" charset="-128"/>
              </a:rPr>
              <a:t>単位</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　</a:t>
            </a:r>
            <a:r>
              <a:rPr lang="ja-JP" altLang="ja-JP" sz="900" dirty="0" smtClean="0">
                <a:latin typeface="メイリオ" panose="020B0604030504040204" pitchFamily="50" charset="-128"/>
                <a:ea typeface="メイリオ" panose="020B0604030504040204" pitchFamily="50" charset="-128"/>
              </a:rPr>
              <a:t>取得。米</a:t>
            </a:r>
            <a:r>
              <a:rPr lang="ja-JP" altLang="ja-JP" sz="900" dirty="0">
                <a:latin typeface="メイリオ" panose="020B0604030504040204" pitchFamily="50" charset="-128"/>
                <a:ea typeface="メイリオ" panose="020B0604030504040204" pitchFamily="50" charset="-128"/>
              </a:rPr>
              <a:t>、独の半導体、組込みソフトウェアメーカにて技術、マーケティングを経験</a:t>
            </a:r>
            <a:r>
              <a:rPr lang="ja-JP" altLang="ja-JP" sz="900" dirty="0" smtClean="0">
                <a:latin typeface="メイリオ" panose="020B0604030504040204" pitchFamily="50" charset="-128"/>
                <a:ea typeface="メイリオ" panose="020B0604030504040204" pitchFamily="50" charset="-128"/>
              </a:rPr>
              <a:t>、国内メーカー</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　</a:t>
            </a:r>
            <a:r>
              <a:rPr lang="ja-JP" altLang="ja-JP" sz="900" dirty="0" smtClean="0">
                <a:latin typeface="メイリオ" panose="020B0604030504040204" pitchFamily="50" charset="-128"/>
                <a:ea typeface="メイリオ" panose="020B0604030504040204" pitchFamily="50" charset="-128"/>
              </a:rPr>
              <a:t>にて</a:t>
            </a:r>
            <a:r>
              <a:rPr lang="ja-JP" altLang="ja-JP" sz="900" dirty="0">
                <a:latin typeface="メイリオ" panose="020B0604030504040204" pitchFamily="50" charset="-128"/>
                <a:ea typeface="メイリオ" panose="020B0604030504040204" pitchFamily="50" charset="-128"/>
              </a:rPr>
              <a:t>、</a:t>
            </a:r>
            <a:r>
              <a:rPr lang="ja-JP" altLang="ja-JP" sz="900" dirty="0" smtClean="0">
                <a:latin typeface="メイリオ" panose="020B0604030504040204" pitchFamily="50" charset="-128"/>
                <a:ea typeface="メイリオ" panose="020B0604030504040204" pitchFamily="50" charset="-128"/>
              </a:rPr>
              <a:t>ロボット事業部</a:t>
            </a:r>
            <a:r>
              <a:rPr lang="ja-JP" altLang="ja-JP" sz="900" dirty="0">
                <a:latin typeface="メイリオ" panose="020B0604030504040204" pitchFamily="50" charset="-128"/>
                <a:ea typeface="メイリオ" panose="020B0604030504040204" pitchFamily="50" charset="-128"/>
              </a:rPr>
              <a:t>を立ち上げ、生産技術分野</a:t>
            </a:r>
            <a:r>
              <a:rPr lang="ja-JP" altLang="ja-JP" sz="900" dirty="0" smtClean="0">
                <a:latin typeface="メイリオ" panose="020B0604030504040204" pitchFamily="50" charset="-128"/>
                <a:ea typeface="メイリオ" panose="020B0604030504040204" pitchFamily="50" charset="-128"/>
              </a:rPr>
              <a:t>の小規模</a:t>
            </a:r>
            <a:r>
              <a:rPr lang="ja-JP" altLang="ja-JP" sz="900" dirty="0">
                <a:latin typeface="メイリオ" panose="020B0604030504040204" pitchFamily="50" charset="-128"/>
                <a:ea typeface="メイリオ" panose="020B0604030504040204" pitchFamily="50" charset="-128"/>
              </a:rPr>
              <a:t>改善を</a:t>
            </a:r>
            <a:r>
              <a:rPr lang="ja-JP" altLang="ja-JP" sz="900" dirty="0" smtClean="0">
                <a:latin typeface="メイリオ" panose="020B0604030504040204" pitchFamily="50" charset="-128"/>
                <a:ea typeface="メイリオ" panose="020B0604030504040204" pitchFamily="50" charset="-128"/>
              </a:rPr>
              <a:t>提案</a:t>
            </a:r>
            <a:r>
              <a:rPr lang="ja-JP" altLang="en-US" sz="900" dirty="0">
                <a:latin typeface="メイリオ" panose="020B0604030504040204" pitchFamily="50" charset="-128"/>
                <a:ea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　令和元年に</a:t>
            </a:r>
            <a:r>
              <a:rPr lang="ja-JP" altLang="ja-JP" sz="900" dirty="0" smtClean="0">
                <a:latin typeface="メイリオ" panose="020B0604030504040204" pitchFamily="50" charset="-128"/>
                <a:ea typeface="メイリオ" panose="020B0604030504040204" pitchFamily="50" charset="-128"/>
              </a:rPr>
              <a:t>株式</a:t>
            </a:r>
            <a:r>
              <a:rPr lang="ja-JP" altLang="ja-JP" sz="900" dirty="0">
                <a:latin typeface="メイリオ" panose="020B0604030504040204" pitchFamily="50" charset="-128"/>
                <a:ea typeface="メイリオ" panose="020B0604030504040204" pitchFamily="50" charset="-128"/>
              </a:rPr>
              <a:t>会社</a:t>
            </a:r>
            <a:r>
              <a:rPr lang="en-US" altLang="ja-JP" sz="900" dirty="0">
                <a:latin typeface="メイリオ" panose="020B0604030504040204" pitchFamily="50" charset="-128"/>
                <a:ea typeface="メイリオ" panose="020B0604030504040204" pitchFamily="50" charset="-128"/>
              </a:rPr>
              <a:t>GRIPS</a:t>
            </a:r>
            <a:r>
              <a:rPr lang="ja-JP" altLang="ja-JP" sz="900" dirty="0">
                <a:latin typeface="メイリオ" panose="020B0604030504040204" pitchFamily="50" charset="-128"/>
                <a:ea typeface="メイリオ" panose="020B0604030504040204" pitchFamily="50" charset="-128"/>
              </a:rPr>
              <a:t>を起業、現在に至る</a:t>
            </a:r>
            <a:r>
              <a:rPr lang="ja-JP" altLang="ja-JP" sz="900" dirty="0" smtClean="0">
                <a:latin typeface="メイリオ" panose="020B0604030504040204" pitchFamily="50" charset="-128"/>
                <a:ea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 xmlns:a16="http://schemas.microsoft.com/office/drawing/2014/main" id="{11BAEDC6-856B-4CDF-BAFD-A18EB725FE11}"/>
              </a:ext>
            </a:extLst>
          </p:cNvPr>
          <p:cNvSpPr txBox="1"/>
          <p:nvPr/>
        </p:nvSpPr>
        <p:spPr>
          <a:xfrm>
            <a:off x="482482" y="9331631"/>
            <a:ext cx="7087466" cy="900246"/>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　コロナ</a:t>
            </a:r>
            <a:r>
              <a:rPr lang="ja-JP" altLang="en-US" sz="1050" dirty="0">
                <a:latin typeface="メイリオ" panose="020B0604030504040204" pitchFamily="50" charset="-128"/>
                <a:ea typeface="メイリオ" panose="020B0604030504040204" pitchFamily="50" charset="-128"/>
              </a:rPr>
              <a:t>禍以前から</a:t>
            </a:r>
            <a:r>
              <a:rPr lang="ja-JP" altLang="en-US" sz="1050" dirty="0" smtClean="0">
                <a:latin typeface="メイリオ" panose="020B0604030504040204" pitchFamily="50" charset="-128"/>
                <a:ea typeface="メイリオ" panose="020B0604030504040204" pitchFamily="50" charset="-128"/>
              </a:rPr>
              <a:t>、「スマートファクトリー」、</a:t>
            </a:r>
            <a:r>
              <a:rPr lang="en-US" altLang="ja-JP" sz="1050" dirty="0" smtClean="0">
                <a:latin typeface="メイリオ" panose="020B0604030504040204" pitchFamily="50" charset="-128"/>
                <a:ea typeface="メイリオ" panose="020B0604030504040204" pitchFamily="50" charset="-128"/>
              </a:rPr>
              <a:t>｢Industrie4.0</a:t>
            </a:r>
            <a:r>
              <a:rPr lang="ja-JP" altLang="en-US" sz="1050" dirty="0" smtClean="0">
                <a:latin typeface="メイリオ" panose="020B0604030504040204" pitchFamily="50" charset="-128"/>
                <a:ea typeface="メイリオ" panose="020B0604030504040204" pitchFamily="50" charset="-128"/>
              </a:rPr>
              <a:t>」と</a:t>
            </a:r>
            <a:r>
              <a:rPr lang="ja-JP" altLang="en-US" sz="1050" dirty="0">
                <a:latin typeface="メイリオ" panose="020B0604030504040204" pitchFamily="50" charset="-128"/>
                <a:ea typeface="メイリオ" panose="020B0604030504040204" pitchFamily="50" charset="-128"/>
              </a:rPr>
              <a:t>いうキーワードは製造業界</a:t>
            </a:r>
            <a:r>
              <a:rPr lang="ja-JP" altLang="en-US" sz="1050" dirty="0" smtClean="0">
                <a:latin typeface="メイリオ" panose="020B0604030504040204" pitchFamily="50" charset="-128"/>
                <a:ea typeface="メイリオ" panose="020B0604030504040204" pitchFamily="50" charset="-128"/>
              </a:rPr>
              <a:t>でバズワード化</a:t>
            </a:r>
            <a:r>
              <a:rPr lang="ja-JP" altLang="en-US" sz="1050" dirty="0">
                <a:latin typeface="メイリオ" panose="020B0604030504040204" pitchFamily="50" charset="-128"/>
                <a:ea typeface="メイリオ" panose="020B0604030504040204" pitchFamily="50" charset="-128"/>
              </a:rPr>
              <a:t>され、今年はこれに「製造業における</a:t>
            </a:r>
            <a:r>
              <a:rPr lang="en-US" altLang="ja-JP" sz="1050" dirty="0">
                <a:latin typeface="メイリオ" panose="020B0604030504040204" pitchFamily="50" charset="-128"/>
                <a:ea typeface="メイリオ" panose="020B0604030504040204" pitchFamily="50" charset="-128"/>
              </a:rPr>
              <a:t>DX</a:t>
            </a:r>
            <a:r>
              <a:rPr lang="ja-JP" altLang="en-US" sz="1050" dirty="0">
                <a:latin typeface="メイリオ" panose="020B0604030504040204" pitchFamily="50" charset="-128"/>
                <a:ea typeface="メイリオ" panose="020B0604030504040204" pitchFamily="50" charset="-128"/>
              </a:rPr>
              <a:t>」という新しい言葉が</a:t>
            </a:r>
            <a:r>
              <a:rPr lang="ja-JP" altLang="en-US" sz="1050" dirty="0" smtClean="0">
                <a:latin typeface="メイリオ" panose="020B0604030504040204" pitchFamily="50" charset="-128"/>
                <a:ea typeface="メイリオ" panose="020B0604030504040204" pitchFamily="50" charset="-128"/>
              </a:rPr>
              <a:t>加わりました。しかし</a:t>
            </a:r>
            <a:r>
              <a:rPr lang="ja-JP" altLang="en-US" sz="1050" dirty="0">
                <a:latin typeface="メイリオ" panose="020B0604030504040204" pitchFamily="50" charset="-128"/>
                <a:ea typeface="メイリオ" panose="020B0604030504040204" pitchFamily="50" charset="-128"/>
              </a:rPr>
              <a:t>、実際に取り組める具体的</a:t>
            </a:r>
            <a:r>
              <a:rPr lang="ja-JP" altLang="en-US" sz="1050" dirty="0" smtClean="0">
                <a:latin typeface="メイリオ" panose="020B0604030504040204" pitchFamily="50" charset="-128"/>
                <a:ea typeface="メイリオ" panose="020B0604030504040204" pitchFamily="50" charset="-128"/>
              </a:rPr>
              <a:t>な内容と</a:t>
            </a:r>
            <a:r>
              <a:rPr lang="ja-JP" altLang="en-US" sz="1050" dirty="0">
                <a:latin typeface="メイリオ" panose="020B0604030504040204" pitchFamily="50" charset="-128"/>
                <a:ea typeface="メイリオ" panose="020B0604030504040204" pitchFamily="50" charset="-128"/>
              </a:rPr>
              <a:t>なるとその実装手段の具現化は</a:t>
            </a:r>
            <a:r>
              <a:rPr lang="ja-JP" altLang="en-US" sz="1050" dirty="0" smtClean="0">
                <a:latin typeface="メイリオ" panose="020B0604030504040204" pitchFamily="50" charset="-128"/>
                <a:ea typeface="メイリオ" panose="020B0604030504040204" pitchFamily="50" charset="-128"/>
              </a:rPr>
              <a:t>難しく、一方</a:t>
            </a:r>
            <a:r>
              <a:rPr lang="ja-JP" altLang="en-US" sz="1050" dirty="0">
                <a:latin typeface="メイリオ" panose="020B0604030504040204" pitchFamily="50" charset="-128"/>
                <a:ea typeface="メイリオ" panose="020B0604030504040204" pitchFamily="50" charset="-128"/>
              </a:rPr>
              <a:t>、モノづくりの現場では顕在化している小さな課題が</a:t>
            </a:r>
            <a:r>
              <a:rPr lang="ja-JP" altLang="en-US" sz="1050" dirty="0" smtClean="0">
                <a:latin typeface="メイリオ" panose="020B0604030504040204" pitchFamily="50" charset="-128"/>
                <a:ea typeface="メイリオ" panose="020B0604030504040204" pitchFamily="50" charset="-128"/>
              </a:rPr>
              <a:t>実在します。</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トップダウン型</a:t>
            </a:r>
            <a:r>
              <a:rPr lang="ja-JP" altLang="en-US" sz="1050" dirty="0">
                <a:latin typeface="メイリオ" panose="020B0604030504040204" pitchFamily="50" charset="-128"/>
                <a:ea typeface="メイリオ" panose="020B0604030504040204" pitchFamily="50" charset="-128"/>
              </a:rPr>
              <a:t>とは</a:t>
            </a:r>
            <a:r>
              <a:rPr lang="ja-JP" altLang="en-US" sz="1050" dirty="0" smtClean="0">
                <a:latin typeface="メイリオ" panose="020B0604030504040204" pitchFamily="50" charset="-128"/>
                <a:ea typeface="メイリオ" panose="020B0604030504040204" pitchFamily="50" charset="-128"/>
              </a:rPr>
              <a:t>異なる</a:t>
            </a:r>
            <a:r>
              <a:rPr lang="en-US" altLang="ja-JP" sz="1050" dirty="0">
                <a:latin typeface="メイリオ" panose="020B0604030504040204" pitchFamily="50" charset="-128"/>
                <a:ea typeface="メイリオ" panose="020B0604030504040204" pitchFamily="50" charset="-128"/>
              </a:rPr>
              <a:t>AI</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IoT</a:t>
            </a:r>
            <a:r>
              <a:rPr lang="ja-JP" altLang="en-US" sz="1050" dirty="0">
                <a:latin typeface="メイリオ" panose="020B0604030504040204" pitchFamily="50" charset="-128"/>
                <a:ea typeface="メイリオ" panose="020B0604030504040204" pitchFamily="50" charset="-128"/>
              </a:rPr>
              <a:t>と</a:t>
            </a:r>
            <a:r>
              <a:rPr lang="ja-JP" altLang="en-US" sz="1050" dirty="0" smtClean="0">
                <a:latin typeface="メイリオ" panose="020B0604030504040204" pitchFamily="50" charset="-128"/>
                <a:ea typeface="メイリオ" panose="020B0604030504040204" pitchFamily="50" charset="-128"/>
              </a:rPr>
              <a:t>ロボットを連繋させたボトムアップ型</a:t>
            </a:r>
            <a:r>
              <a:rPr lang="ja-JP" altLang="en-US" sz="1050" dirty="0">
                <a:latin typeface="メイリオ" panose="020B0604030504040204" pitchFamily="50" charset="-128"/>
                <a:ea typeface="メイリオ" panose="020B0604030504040204" pitchFamily="50" charset="-128"/>
              </a:rPr>
              <a:t>の工場のスマート化に取り組むことで、大規模投資を伴わない生産性</a:t>
            </a:r>
            <a:r>
              <a:rPr lang="ja-JP" altLang="en-US" sz="1050" dirty="0" smtClean="0">
                <a:latin typeface="メイリオ" panose="020B0604030504040204" pitchFamily="50" charset="-128"/>
                <a:ea typeface="メイリオ" panose="020B0604030504040204" pitchFamily="50" charset="-128"/>
              </a:rPr>
              <a:t>向上が可能となる「</a:t>
            </a:r>
            <a:r>
              <a:rPr lang="ja-JP" altLang="en-US" sz="1050" dirty="0">
                <a:latin typeface="メイリオ" panose="020B0604030504040204" pitchFamily="50" charset="-128"/>
                <a:ea typeface="メイリオ" panose="020B0604030504040204" pitchFamily="50" charset="-128"/>
              </a:rPr>
              <a:t>オープンソース技術」を切り口</a:t>
            </a:r>
            <a:r>
              <a:rPr lang="ja-JP" altLang="en-US" sz="1050" dirty="0" smtClean="0">
                <a:latin typeface="メイリオ" panose="020B0604030504040204" pitchFamily="50" charset="-128"/>
                <a:ea typeface="メイリオ" panose="020B0604030504040204" pitchFamily="50" charset="-128"/>
              </a:rPr>
              <a:t>に要素技術や</a:t>
            </a:r>
            <a:r>
              <a:rPr lang="ja-JP" altLang="en-US" sz="1050" dirty="0">
                <a:latin typeface="メイリオ" panose="020B0604030504040204" pitchFamily="50" charset="-128"/>
                <a:ea typeface="メイリオ" panose="020B0604030504040204" pitchFamily="50" charset="-128"/>
              </a:rPr>
              <a:t>事例を</a:t>
            </a:r>
            <a:r>
              <a:rPr lang="ja-JP" altLang="en-US" sz="1050" dirty="0" smtClean="0">
                <a:latin typeface="メイリオ" panose="020B0604030504040204" pitchFamily="50" charset="-128"/>
                <a:ea typeface="メイリオ" panose="020B0604030504040204" pitchFamily="50" charset="-128"/>
              </a:rPr>
              <a:t>紹介します。</a:t>
            </a:r>
            <a:endParaRPr lang="ja-JP" altLang="en-US" sz="1050" dirty="0">
              <a:latin typeface="メイリオ" panose="020B0604030504040204" pitchFamily="50" charset="-128"/>
              <a:ea typeface="メイリオ" panose="020B0604030504040204" pitchFamily="50" charset="-128"/>
            </a:endParaRPr>
          </a:p>
        </p:txBody>
      </p:sp>
      <p:grpSp>
        <p:nvGrpSpPr>
          <p:cNvPr id="61" name="グループ化 60"/>
          <p:cNvGrpSpPr/>
          <p:nvPr/>
        </p:nvGrpSpPr>
        <p:grpSpPr>
          <a:xfrm>
            <a:off x="492601" y="4229670"/>
            <a:ext cx="840766" cy="335160"/>
            <a:chOff x="-1150183" y="2636019"/>
            <a:chExt cx="840766" cy="335160"/>
          </a:xfrm>
        </p:grpSpPr>
        <p:sp>
          <p:nvSpPr>
            <p:cNvPr id="73" name="角丸四角形 72"/>
            <p:cNvSpPr/>
            <p:nvPr/>
          </p:nvSpPr>
          <p:spPr>
            <a:xfrm>
              <a:off x="-1150183" y="2636019"/>
              <a:ext cx="840766" cy="335160"/>
            </a:xfrm>
            <a:prstGeom prst="roundRect">
              <a:avLst>
                <a:gd name="adj" fmla="val 35880"/>
              </a:avLst>
            </a:prstGeom>
            <a:solidFill>
              <a:srgbClr val="455145"/>
            </a:solidFill>
          </p:spPr>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75" name="正方形/長方形 74">
              <a:extLst>
                <a:ext uri="{FF2B5EF4-FFF2-40B4-BE49-F238E27FC236}">
                  <a16:creationId xmlns="" xmlns:a16="http://schemas.microsoft.com/office/drawing/2014/main" id="{DDDE0031-A66B-40AB-AE5E-801D3DD27B94}"/>
                </a:ext>
              </a:extLst>
            </p:cNvPr>
            <p:cNvSpPr/>
            <p:nvPr/>
          </p:nvSpPr>
          <p:spPr>
            <a:xfrm>
              <a:off x="-960635" y="2700867"/>
              <a:ext cx="461665" cy="242374"/>
            </a:xfrm>
            <a:prstGeom prst="rect">
              <a:avLst/>
            </a:prstGeom>
            <a:solidFill>
              <a:srgbClr val="003300"/>
            </a:solidFill>
          </p:spPr>
          <p:txBody>
            <a:bodyPr wrap="none" lIns="0" tIns="0" rIns="0" bIns="0" anchor="ctr" anchorCtr="0">
              <a:spAutoFit/>
            </a:bodyPr>
            <a:lstStyle/>
            <a:p>
              <a:pPr algn="ctr" fontAlgn="ctr">
                <a:lnSpc>
                  <a:spcPts val="1800"/>
                </a:lnSpc>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申込</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79" name="正方形/長方形 78">
            <a:extLst>
              <a:ext uri="{FF2B5EF4-FFF2-40B4-BE49-F238E27FC236}">
                <a16:creationId xmlns="" xmlns:a16="http://schemas.microsoft.com/office/drawing/2014/main" id="{6B78168C-E5AA-458E-ABDA-0587F62FE8AA}"/>
              </a:ext>
            </a:extLst>
          </p:cNvPr>
          <p:cNvSpPr/>
          <p:nvPr/>
        </p:nvSpPr>
        <p:spPr>
          <a:xfrm>
            <a:off x="1637300" y="4255362"/>
            <a:ext cx="6618607" cy="256224"/>
          </a:xfrm>
          <a:prstGeom prst="rect">
            <a:avLst/>
          </a:prstGeom>
        </p:spPr>
        <p:txBody>
          <a:bodyPr wrap="none" lIns="0" tIns="0" rIns="0" bIns="0" anchor="ctr" anchorCtr="0">
            <a:spAutoFit/>
          </a:bodyPr>
          <a:lstStyle/>
          <a:p>
            <a:pPr>
              <a:lnSpc>
                <a:spcPct val="90000"/>
              </a:lnSpc>
            </a:pPr>
            <a:r>
              <a:rPr lang="en-US" altLang="ja-JP" sz="18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https://www.saitama-j.or.jp/seminar/iot-20201210iot</a:t>
            </a:r>
            <a:r>
              <a:rPr lang="ja-JP" altLang="en-US" sz="1800" b="1" spc="-120" dirty="0" smtClean="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800" b="1" spc="-12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Picture 2" descr="https://qr.quel.jp/tmp/3188f7ea16fe7d066231c85957ef6b26f20ff7ff.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1261" y="4494451"/>
            <a:ext cx="859012" cy="859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363138"/>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149</Words>
  <Application>Microsoft Office PowerPoint</Application>
  <PresentationFormat>ユーザー設定</PresentationFormat>
  <Paragraphs>45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ＭＳ Ｐゴシック</vt:lpstr>
      <vt:lpstr>メイリオ</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2016-12-20T12:02:20Z</dcterms:created>
  <dcterms:modified xsi:type="dcterms:W3CDTF">2020-11-13T07:48:03Z</dcterms:modified>
</cp:coreProperties>
</file>