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7561263" cy="10693400"/>
  <p:notesSz cx="7099300" cy="10231438"/>
  <p:defaultTextStyle>
    <a:defPPr>
      <a:defRPr lang="ja-JP"/>
    </a:defPPr>
    <a:lvl1pPr marL="0" algn="l" defTabSz="995183" rtl="0" eaLnBrk="1" latinLnBrk="0" hangingPunct="1">
      <a:defRPr kumimoji="1" sz="2000" kern="1200">
        <a:solidFill>
          <a:schemeClr val="tx1"/>
        </a:solidFill>
        <a:latin typeface="+mn-lt"/>
        <a:ea typeface="+mn-ea"/>
        <a:cs typeface="+mn-cs"/>
      </a:defRPr>
    </a:lvl1pPr>
    <a:lvl2pPr marL="497592" algn="l" defTabSz="995183" rtl="0" eaLnBrk="1" latinLnBrk="0" hangingPunct="1">
      <a:defRPr kumimoji="1" sz="2000" kern="1200">
        <a:solidFill>
          <a:schemeClr val="tx1"/>
        </a:solidFill>
        <a:latin typeface="+mn-lt"/>
        <a:ea typeface="+mn-ea"/>
        <a:cs typeface="+mn-cs"/>
      </a:defRPr>
    </a:lvl2pPr>
    <a:lvl3pPr marL="995183" algn="l" defTabSz="995183" rtl="0" eaLnBrk="1" latinLnBrk="0" hangingPunct="1">
      <a:defRPr kumimoji="1" sz="2000" kern="1200">
        <a:solidFill>
          <a:schemeClr val="tx1"/>
        </a:solidFill>
        <a:latin typeface="+mn-lt"/>
        <a:ea typeface="+mn-ea"/>
        <a:cs typeface="+mn-cs"/>
      </a:defRPr>
    </a:lvl3pPr>
    <a:lvl4pPr marL="1492774" algn="l" defTabSz="995183" rtl="0" eaLnBrk="1" latinLnBrk="0" hangingPunct="1">
      <a:defRPr kumimoji="1" sz="2000" kern="1200">
        <a:solidFill>
          <a:schemeClr val="tx1"/>
        </a:solidFill>
        <a:latin typeface="+mn-lt"/>
        <a:ea typeface="+mn-ea"/>
        <a:cs typeface="+mn-cs"/>
      </a:defRPr>
    </a:lvl4pPr>
    <a:lvl5pPr marL="1990365" algn="l" defTabSz="995183" rtl="0" eaLnBrk="1" latinLnBrk="0" hangingPunct="1">
      <a:defRPr kumimoji="1" sz="2000" kern="1200">
        <a:solidFill>
          <a:schemeClr val="tx1"/>
        </a:solidFill>
        <a:latin typeface="+mn-lt"/>
        <a:ea typeface="+mn-ea"/>
        <a:cs typeface="+mn-cs"/>
      </a:defRPr>
    </a:lvl5pPr>
    <a:lvl6pPr marL="2487958" algn="l" defTabSz="995183" rtl="0" eaLnBrk="1" latinLnBrk="0" hangingPunct="1">
      <a:defRPr kumimoji="1" sz="2000" kern="1200">
        <a:solidFill>
          <a:schemeClr val="tx1"/>
        </a:solidFill>
        <a:latin typeface="+mn-lt"/>
        <a:ea typeface="+mn-ea"/>
        <a:cs typeface="+mn-cs"/>
      </a:defRPr>
    </a:lvl6pPr>
    <a:lvl7pPr marL="2985548" algn="l" defTabSz="995183" rtl="0" eaLnBrk="1" latinLnBrk="0" hangingPunct="1">
      <a:defRPr kumimoji="1" sz="2000" kern="1200">
        <a:solidFill>
          <a:schemeClr val="tx1"/>
        </a:solidFill>
        <a:latin typeface="+mn-lt"/>
        <a:ea typeface="+mn-ea"/>
        <a:cs typeface="+mn-cs"/>
      </a:defRPr>
    </a:lvl7pPr>
    <a:lvl8pPr marL="3483140" algn="l" defTabSz="995183" rtl="0" eaLnBrk="1" latinLnBrk="0" hangingPunct="1">
      <a:defRPr kumimoji="1" sz="2000" kern="1200">
        <a:solidFill>
          <a:schemeClr val="tx1"/>
        </a:solidFill>
        <a:latin typeface="+mn-lt"/>
        <a:ea typeface="+mn-ea"/>
        <a:cs typeface="+mn-cs"/>
      </a:defRPr>
    </a:lvl8pPr>
    <a:lvl9pPr marL="3980730" algn="l" defTabSz="995183"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FFFF"/>
    <a:srgbClr val="004620"/>
    <a:srgbClr val="0000FF"/>
    <a:srgbClr val="99FF66"/>
    <a:srgbClr val="0066CC"/>
    <a:srgbClr val="84FF47"/>
    <a:srgbClr val="92FF5B"/>
    <a:srgbClr val="99FF33"/>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598" autoAdjust="0"/>
  </p:normalViewPr>
  <p:slideViewPr>
    <p:cSldViewPr snapToGrid="0">
      <p:cViewPr varScale="1">
        <p:scale>
          <a:sx n="44" d="100"/>
          <a:sy n="44" d="100"/>
        </p:scale>
        <p:origin x="2352" y="48"/>
      </p:cViewPr>
      <p:guideLst>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3076575" cy="511016"/>
          </a:xfrm>
          <a:prstGeom prst="rect">
            <a:avLst/>
          </a:prstGeom>
        </p:spPr>
        <p:txBody>
          <a:bodyPr vert="horz" lIns="91323" tIns="45663" rIns="91323" bIns="45663"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141" y="8"/>
            <a:ext cx="3076575" cy="511016"/>
          </a:xfrm>
          <a:prstGeom prst="rect">
            <a:avLst/>
          </a:prstGeom>
        </p:spPr>
        <p:txBody>
          <a:bodyPr vert="horz" lIns="91323" tIns="45663" rIns="91323" bIns="45663" rtlCol="0"/>
          <a:lstStyle>
            <a:lvl1pPr algn="r">
              <a:defRPr sz="1200"/>
            </a:lvl1pPr>
          </a:lstStyle>
          <a:p>
            <a:fld id="{A014AC44-3B80-4B88-828F-7DF39158468C}" type="datetimeFigureOut">
              <a:rPr kumimoji="1" lang="ja-JP" altLang="en-US" smtClean="0"/>
              <a:t>2020/7/30</a:t>
            </a:fld>
            <a:endParaRPr kumimoji="1" lang="ja-JP" altLang="en-US"/>
          </a:p>
        </p:txBody>
      </p:sp>
      <p:sp>
        <p:nvSpPr>
          <p:cNvPr id="4" name="スライド イメージ プレースホルダー 3"/>
          <p:cNvSpPr>
            <a:spLocks noGrp="1" noRot="1" noChangeAspect="1"/>
          </p:cNvSpPr>
          <p:nvPr>
            <p:ph type="sldImg" idx="2"/>
          </p:nvPr>
        </p:nvSpPr>
        <p:spPr>
          <a:xfrm>
            <a:off x="2195513" y="768350"/>
            <a:ext cx="2708275" cy="3833813"/>
          </a:xfrm>
          <a:prstGeom prst="rect">
            <a:avLst/>
          </a:prstGeom>
          <a:noFill/>
          <a:ln w="12700">
            <a:solidFill>
              <a:prstClr val="black"/>
            </a:solidFill>
          </a:ln>
        </p:spPr>
        <p:txBody>
          <a:bodyPr vert="horz" lIns="91323" tIns="45663" rIns="91323" bIns="45663" rtlCol="0" anchor="ctr"/>
          <a:lstStyle/>
          <a:p>
            <a:endParaRPr lang="ja-JP" altLang="en-US"/>
          </a:p>
        </p:txBody>
      </p:sp>
      <p:sp>
        <p:nvSpPr>
          <p:cNvPr id="5" name="ノート プレースホルダー 4"/>
          <p:cNvSpPr>
            <a:spLocks noGrp="1"/>
          </p:cNvSpPr>
          <p:nvPr>
            <p:ph type="body" sz="quarter" idx="3"/>
          </p:nvPr>
        </p:nvSpPr>
        <p:spPr>
          <a:xfrm>
            <a:off x="709620" y="4859418"/>
            <a:ext cx="5680075" cy="4603910"/>
          </a:xfrm>
          <a:prstGeom prst="rect">
            <a:avLst/>
          </a:prstGeom>
        </p:spPr>
        <p:txBody>
          <a:bodyPr vert="horz" lIns="91323" tIns="45663" rIns="91323" bIns="456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18842"/>
            <a:ext cx="3076575" cy="511016"/>
          </a:xfrm>
          <a:prstGeom prst="rect">
            <a:avLst/>
          </a:prstGeom>
        </p:spPr>
        <p:txBody>
          <a:bodyPr vert="horz" lIns="91323" tIns="45663" rIns="91323" bIns="4566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141" y="9718842"/>
            <a:ext cx="3076575" cy="511016"/>
          </a:xfrm>
          <a:prstGeom prst="rect">
            <a:avLst/>
          </a:prstGeom>
        </p:spPr>
        <p:txBody>
          <a:bodyPr vert="horz" lIns="91323" tIns="45663" rIns="91323" bIns="45663" rtlCol="0" anchor="b"/>
          <a:lstStyle>
            <a:lvl1pPr algn="r">
              <a:defRPr sz="1200"/>
            </a:lvl1pPr>
          </a:lstStyle>
          <a:p>
            <a:fld id="{5FF130B8-BE27-4F87-B4BF-104A5EE670B8}" type="slidenum">
              <a:rPr kumimoji="1" lang="ja-JP" altLang="en-US" smtClean="0"/>
              <a:t>‹#›</a:t>
            </a:fld>
            <a:endParaRPr kumimoji="1" lang="ja-JP" altLang="en-US"/>
          </a:p>
        </p:txBody>
      </p:sp>
    </p:spTree>
    <p:extLst>
      <p:ext uri="{BB962C8B-B14F-4D97-AF65-F5344CB8AC3E}">
        <p14:creationId xmlns:p14="http://schemas.microsoft.com/office/powerpoint/2010/main" val="1463841588"/>
      </p:ext>
    </p:extLst>
  </p:cSld>
  <p:clrMap bg1="lt1" tx1="dk1" bg2="lt2" tx2="dk2" accent1="accent1" accent2="accent2" accent3="accent3" accent4="accent4" accent5="accent5" accent6="accent6" hlink="hlink" folHlink="folHlink"/>
  <p:notesStyle>
    <a:lvl1pPr marL="0" algn="l" defTabSz="995281" rtl="0" eaLnBrk="1" latinLnBrk="0" hangingPunct="1">
      <a:defRPr kumimoji="1" sz="1300" kern="1200">
        <a:solidFill>
          <a:schemeClr val="tx1"/>
        </a:solidFill>
        <a:latin typeface="+mn-lt"/>
        <a:ea typeface="+mn-ea"/>
        <a:cs typeface="+mn-cs"/>
      </a:defRPr>
    </a:lvl1pPr>
    <a:lvl2pPr marL="497642" algn="l" defTabSz="995281" rtl="0" eaLnBrk="1" latinLnBrk="0" hangingPunct="1">
      <a:defRPr kumimoji="1" sz="1300" kern="1200">
        <a:solidFill>
          <a:schemeClr val="tx1"/>
        </a:solidFill>
        <a:latin typeface="+mn-lt"/>
        <a:ea typeface="+mn-ea"/>
        <a:cs typeface="+mn-cs"/>
      </a:defRPr>
    </a:lvl2pPr>
    <a:lvl3pPr marL="995281" algn="l" defTabSz="995281" rtl="0" eaLnBrk="1" latinLnBrk="0" hangingPunct="1">
      <a:defRPr kumimoji="1" sz="1300" kern="1200">
        <a:solidFill>
          <a:schemeClr val="tx1"/>
        </a:solidFill>
        <a:latin typeface="+mn-lt"/>
        <a:ea typeface="+mn-ea"/>
        <a:cs typeface="+mn-cs"/>
      </a:defRPr>
    </a:lvl3pPr>
    <a:lvl4pPr marL="1492924" algn="l" defTabSz="995281" rtl="0" eaLnBrk="1" latinLnBrk="0" hangingPunct="1">
      <a:defRPr kumimoji="1" sz="1300" kern="1200">
        <a:solidFill>
          <a:schemeClr val="tx1"/>
        </a:solidFill>
        <a:latin typeface="+mn-lt"/>
        <a:ea typeface="+mn-ea"/>
        <a:cs typeface="+mn-cs"/>
      </a:defRPr>
    </a:lvl4pPr>
    <a:lvl5pPr marL="1990564" algn="l" defTabSz="995281" rtl="0" eaLnBrk="1" latinLnBrk="0" hangingPunct="1">
      <a:defRPr kumimoji="1" sz="1300" kern="1200">
        <a:solidFill>
          <a:schemeClr val="tx1"/>
        </a:solidFill>
        <a:latin typeface="+mn-lt"/>
        <a:ea typeface="+mn-ea"/>
        <a:cs typeface="+mn-cs"/>
      </a:defRPr>
    </a:lvl5pPr>
    <a:lvl6pPr marL="2488205" algn="l" defTabSz="995281" rtl="0" eaLnBrk="1" latinLnBrk="0" hangingPunct="1">
      <a:defRPr kumimoji="1" sz="1300" kern="1200">
        <a:solidFill>
          <a:schemeClr val="tx1"/>
        </a:solidFill>
        <a:latin typeface="+mn-lt"/>
        <a:ea typeface="+mn-ea"/>
        <a:cs typeface="+mn-cs"/>
      </a:defRPr>
    </a:lvl6pPr>
    <a:lvl7pPr marL="2985844" algn="l" defTabSz="995281" rtl="0" eaLnBrk="1" latinLnBrk="0" hangingPunct="1">
      <a:defRPr kumimoji="1" sz="1300" kern="1200">
        <a:solidFill>
          <a:schemeClr val="tx1"/>
        </a:solidFill>
        <a:latin typeface="+mn-lt"/>
        <a:ea typeface="+mn-ea"/>
        <a:cs typeface="+mn-cs"/>
      </a:defRPr>
    </a:lvl7pPr>
    <a:lvl8pPr marL="3483488" algn="l" defTabSz="995281" rtl="0" eaLnBrk="1" latinLnBrk="0" hangingPunct="1">
      <a:defRPr kumimoji="1" sz="1300" kern="1200">
        <a:solidFill>
          <a:schemeClr val="tx1"/>
        </a:solidFill>
        <a:latin typeface="+mn-lt"/>
        <a:ea typeface="+mn-ea"/>
        <a:cs typeface="+mn-cs"/>
      </a:defRPr>
    </a:lvl8pPr>
    <a:lvl9pPr marL="3981128" algn="l" defTabSz="995281"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5513" y="768350"/>
            <a:ext cx="2708275" cy="38338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FF130B8-BE27-4F87-B4BF-104A5EE670B8}" type="slidenum">
              <a:rPr kumimoji="1" lang="ja-JP" altLang="en-US" smtClean="0"/>
              <a:t>1</a:t>
            </a:fld>
            <a:endParaRPr kumimoji="1" lang="ja-JP" altLang="en-US"/>
          </a:p>
        </p:txBody>
      </p:sp>
    </p:spTree>
    <p:extLst>
      <p:ext uri="{BB962C8B-B14F-4D97-AF65-F5344CB8AC3E}">
        <p14:creationId xmlns:p14="http://schemas.microsoft.com/office/powerpoint/2010/main" val="937755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7" y="3321895"/>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2" y="6059599"/>
            <a:ext cx="5292884" cy="2732757"/>
          </a:xfrm>
        </p:spPr>
        <p:txBody>
          <a:bodyPr/>
          <a:lstStyle>
            <a:lvl1pPr marL="0" indent="0" algn="ctr">
              <a:buNone/>
              <a:defRPr>
                <a:solidFill>
                  <a:schemeClr val="tx1">
                    <a:tint val="75000"/>
                  </a:schemeClr>
                </a:solidFill>
              </a:defRPr>
            </a:lvl1pPr>
            <a:lvl2pPr marL="497592" indent="0" algn="ctr">
              <a:buNone/>
              <a:defRPr>
                <a:solidFill>
                  <a:schemeClr val="tx1">
                    <a:tint val="75000"/>
                  </a:schemeClr>
                </a:solidFill>
              </a:defRPr>
            </a:lvl2pPr>
            <a:lvl3pPr marL="995183" indent="0" algn="ctr">
              <a:buNone/>
              <a:defRPr>
                <a:solidFill>
                  <a:schemeClr val="tx1">
                    <a:tint val="75000"/>
                  </a:schemeClr>
                </a:solidFill>
              </a:defRPr>
            </a:lvl3pPr>
            <a:lvl4pPr marL="1492774" indent="0" algn="ctr">
              <a:buNone/>
              <a:defRPr>
                <a:solidFill>
                  <a:schemeClr val="tx1">
                    <a:tint val="75000"/>
                  </a:schemeClr>
                </a:solidFill>
              </a:defRPr>
            </a:lvl4pPr>
            <a:lvl5pPr marL="1990365" indent="0" algn="ctr">
              <a:buNone/>
              <a:defRPr>
                <a:solidFill>
                  <a:schemeClr val="tx1">
                    <a:tint val="75000"/>
                  </a:schemeClr>
                </a:solidFill>
              </a:defRPr>
            </a:lvl5pPr>
            <a:lvl6pPr marL="2487958" indent="0" algn="ctr">
              <a:buNone/>
              <a:defRPr>
                <a:solidFill>
                  <a:schemeClr val="tx1">
                    <a:tint val="75000"/>
                  </a:schemeClr>
                </a:solidFill>
              </a:defRPr>
            </a:lvl6pPr>
            <a:lvl7pPr marL="2985548" indent="0" algn="ctr">
              <a:buNone/>
              <a:defRPr>
                <a:solidFill>
                  <a:schemeClr val="tx1">
                    <a:tint val="75000"/>
                  </a:schemeClr>
                </a:solidFill>
              </a:defRPr>
            </a:lvl7pPr>
            <a:lvl8pPr marL="3483140" indent="0" algn="ctr">
              <a:buNone/>
              <a:defRPr>
                <a:solidFill>
                  <a:schemeClr val="tx1">
                    <a:tint val="75000"/>
                  </a:schemeClr>
                </a:solidFill>
              </a:defRPr>
            </a:lvl8pPr>
            <a:lvl9pPr marL="398073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289190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3976934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9"/>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58" y="571809"/>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262665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2470879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90" y="6871502"/>
            <a:ext cx="6427074"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90" y="4532325"/>
            <a:ext cx="6427074" cy="2339180"/>
          </a:xfrm>
        </p:spPr>
        <p:txBody>
          <a:bodyPr anchor="b"/>
          <a:lstStyle>
            <a:lvl1pPr marL="0" indent="0">
              <a:buNone/>
              <a:defRPr sz="2200">
                <a:solidFill>
                  <a:schemeClr val="tx1">
                    <a:tint val="75000"/>
                  </a:schemeClr>
                </a:solidFill>
              </a:defRPr>
            </a:lvl1pPr>
            <a:lvl2pPr marL="497592" indent="0">
              <a:buNone/>
              <a:defRPr sz="2000">
                <a:solidFill>
                  <a:schemeClr val="tx1">
                    <a:tint val="75000"/>
                  </a:schemeClr>
                </a:solidFill>
              </a:defRPr>
            </a:lvl2pPr>
            <a:lvl3pPr marL="995183" indent="0">
              <a:buNone/>
              <a:defRPr sz="1700">
                <a:solidFill>
                  <a:schemeClr val="tx1">
                    <a:tint val="75000"/>
                  </a:schemeClr>
                </a:solidFill>
              </a:defRPr>
            </a:lvl3pPr>
            <a:lvl4pPr marL="1492774" indent="0">
              <a:buNone/>
              <a:defRPr sz="1500">
                <a:solidFill>
                  <a:schemeClr val="tx1">
                    <a:tint val="75000"/>
                  </a:schemeClr>
                </a:solidFill>
              </a:defRPr>
            </a:lvl4pPr>
            <a:lvl5pPr marL="1990365" indent="0">
              <a:buNone/>
              <a:defRPr sz="1500">
                <a:solidFill>
                  <a:schemeClr val="tx1">
                    <a:tint val="75000"/>
                  </a:schemeClr>
                </a:solidFill>
              </a:defRPr>
            </a:lvl5pPr>
            <a:lvl6pPr marL="2487958" indent="0">
              <a:buNone/>
              <a:defRPr sz="1500">
                <a:solidFill>
                  <a:schemeClr val="tx1">
                    <a:tint val="75000"/>
                  </a:schemeClr>
                </a:solidFill>
              </a:defRPr>
            </a:lvl6pPr>
            <a:lvl7pPr marL="2985548" indent="0">
              <a:buNone/>
              <a:defRPr sz="1500">
                <a:solidFill>
                  <a:schemeClr val="tx1">
                    <a:tint val="75000"/>
                  </a:schemeClr>
                </a:solidFill>
              </a:defRPr>
            </a:lvl7pPr>
            <a:lvl8pPr marL="3483140" indent="0">
              <a:buNone/>
              <a:defRPr sz="1500">
                <a:solidFill>
                  <a:schemeClr val="tx1">
                    <a:tint val="75000"/>
                  </a:schemeClr>
                </a:solidFill>
              </a:defRPr>
            </a:lvl8pPr>
            <a:lvl9pPr marL="3980730"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390784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60" y="332684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96" y="3326846"/>
            <a:ext cx="2488916" cy="940870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234293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8" y="428236"/>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72" y="2393644"/>
            <a:ext cx="3340871" cy="997555"/>
          </a:xfrm>
        </p:spPr>
        <p:txBody>
          <a:bodyPr anchor="b"/>
          <a:lstStyle>
            <a:lvl1pPr marL="0" indent="0">
              <a:buNone/>
              <a:defRPr sz="2600" b="1"/>
            </a:lvl1pPr>
            <a:lvl2pPr marL="497592" indent="0">
              <a:buNone/>
              <a:defRPr sz="2200" b="1"/>
            </a:lvl2pPr>
            <a:lvl3pPr marL="995183" indent="0">
              <a:buNone/>
              <a:defRPr sz="2000" b="1"/>
            </a:lvl3pPr>
            <a:lvl4pPr marL="1492774" indent="0">
              <a:buNone/>
              <a:defRPr sz="1700" b="1"/>
            </a:lvl4pPr>
            <a:lvl5pPr marL="1990365" indent="0">
              <a:buNone/>
              <a:defRPr sz="1700" b="1"/>
            </a:lvl5pPr>
            <a:lvl6pPr marL="2487958" indent="0">
              <a:buNone/>
              <a:defRPr sz="1700" b="1"/>
            </a:lvl6pPr>
            <a:lvl7pPr marL="2985548" indent="0">
              <a:buNone/>
              <a:defRPr sz="1700" b="1"/>
            </a:lvl7pPr>
            <a:lvl8pPr marL="3483140" indent="0">
              <a:buNone/>
              <a:defRPr sz="1700" b="1"/>
            </a:lvl8pPr>
            <a:lvl9pPr marL="3980730"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72"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28" y="2393644"/>
            <a:ext cx="3342183" cy="997555"/>
          </a:xfrm>
        </p:spPr>
        <p:txBody>
          <a:bodyPr anchor="b"/>
          <a:lstStyle>
            <a:lvl1pPr marL="0" indent="0">
              <a:buNone/>
              <a:defRPr sz="2600" b="1"/>
            </a:lvl1pPr>
            <a:lvl2pPr marL="497592" indent="0">
              <a:buNone/>
              <a:defRPr sz="2200" b="1"/>
            </a:lvl2pPr>
            <a:lvl3pPr marL="995183" indent="0">
              <a:buNone/>
              <a:defRPr sz="2000" b="1"/>
            </a:lvl3pPr>
            <a:lvl4pPr marL="1492774" indent="0">
              <a:buNone/>
              <a:defRPr sz="1700" b="1"/>
            </a:lvl4pPr>
            <a:lvl5pPr marL="1990365" indent="0">
              <a:buNone/>
              <a:defRPr sz="1700" b="1"/>
            </a:lvl5pPr>
            <a:lvl6pPr marL="2487958" indent="0">
              <a:buNone/>
              <a:defRPr sz="1700" b="1"/>
            </a:lvl6pPr>
            <a:lvl7pPr marL="2985548" indent="0">
              <a:buNone/>
              <a:defRPr sz="1700" b="1"/>
            </a:lvl7pPr>
            <a:lvl8pPr marL="3483140" indent="0">
              <a:buNone/>
              <a:defRPr sz="1700" b="1"/>
            </a:lvl8pPr>
            <a:lvl9pPr marL="3980730"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28"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339829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182817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59719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74" y="425763"/>
            <a:ext cx="2487604"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58" y="425768"/>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74" y="2237695"/>
            <a:ext cx="2487604" cy="7314584"/>
          </a:xfrm>
        </p:spPr>
        <p:txBody>
          <a:bodyPr/>
          <a:lstStyle>
            <a:lvl1pPr marL="0" indent="0">
              <a:buNone/>
              <a:defRPr sz="1500"/>
            </a:lvl1pPr>
            <a:lvl2pPr marL="497592" indent="0">
              <a:buNone/>
              <a:defRPr sz="1300"/>
            </a:lvl2pPr>
            <a:lvl3pPr marL="995183" indent="0">
              <a:buNone/>
              <a:defRPr sz="1100"/>
            </a:lvl3pPr>
            <a:lvl4pPr marL="1492774" indent="0">
              <a:buNone/>
              <a:defRPr sz="1000"/>
            </a:lvl4pPr>
            <a:lvl5pPr marL="1990365" indent="0">
              <a:buNone/>
              <a:defRPr sz="1000"/>
            </a:lvl5pPr>
            <a:lvl6pPr marL="2487958" indent="0">
              <a:buNone/>
              <a:defRPr sz="1000"/>
            </a:lvl6pPr>
            <a:lvl7pPr marL="2985548" indent="0">
              <a:buNone/>
              <a:defRPr sz="1000"/>
            </a:lvl7pPr>
            <a:lvl8pPr marL="3483140" indent="0">
              <a:buNone/>
              <a:defRPr sz="1000"/>
            </a:lvl8pPr>
            <a:lvl9pPr marL="398073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159325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5"/>
            <a:ext cx="4536758"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8"/>
            <a:ext cx="4536758" cy="6416040"/>
          </a:xfrm>
        </p:spPr>
        <p:txBody>
          <a:bodyPr/>
          <a:lstStyle>
            <a:lvl1pPr marL="0" indent="0">
              <a:buNone/>
              <a:defRPr sz="3500"/>
            </a:lvl1pPr>
            <a:lvl2pPr marL="497592" indent="0">
              <a:buNone/>
              <a:defRPr sz="3000"/>
            </a:lvl2pPr>
            <a:lvl3pPr marL="995183" indent="0">
              <a:buNone/>
              <a:defRPr sz="2600"/>
            </a:lvl3pPr>
            <a:lvl4pPr marL="1492774" indent="0">
              <a:buNone/>
              <a:defRPr sz="2200"/>
            </a:lvl4pPr>
            <a:lvl5pPr marL="1990365" indent="0">
              <a:buNone/>
              <a:defRPr sz="2200"/>
            </a:lvl5pPr>
            <a:lvl6pPr marL="2487958" indent="0">
              <a:buNone/>
              <a:defRPr sz="2200"/>
            </a:lvl6pPr>
            <a:lvl7pPr marL="2985548" indent="0">
              <a:buNone/>
              <a:defRPr sz="2200"/>
            </a:lvl7pPr>
            <a:lvl8pPr marL="3483140" indent="0">
              <a:buNone/>
              <a:defRPr sz="2200"/>
            </a:lvl8pPr>
            <a:lvl9pPr marL="3980730"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8"/>
            <a:ext cx="4536758" cy="1254988"/>
          </a:xfrm>
        </p:spPr>
        <p:txBody>
          <a:bodyPr/>
          <a:lstStyle>
            <a:lvl1pPr marL="0" indent="0">
              <a:buNone/>
              <a:defRPr sz="1500"/>
            </a:lvl1pPr>
            <a:lvl2pPr marL="497592" indent="0">
              <a:buNone/>
              <a:defRPr sz="1300"/>
            </a:lvl2pPr>
            <a:lvl3pPr marL="995183" indent="0">
              <a:buNone/>
              <a:defRPr sz="1100"/>
            </a:lvl3pPr>
            <a:lvl4pPr marL="1492774" indent="0">
              <a:buNone/>
              <a:defRPr sz="1000"/>
            </a:lvl4pPr>
            <a:lvl5pPr marL="1990365" indent="0">
              <a:buNone/>
              <a:defRPr sz="1000"/>
            </a:lvl5pPr>
            <a:lvl6pPr marL="2487958" indent="0">
              <a:buNone/>
              <a:defRPr sz="1000"/>
            </a:lvl6pPr>
            <a:lvl7pPr marL="2985548" indent="0">
              <a:buNone/>
              <a:defRPr sz="1000"/>
            </a:lvl7pPr>
            <a:lvl8pPr marL="3483140" indent="0">
              <a:buNone/>
              <a:defRPr sz="1000"/>
            </a:lvl8pPr>
            <a:lvl9pPr marL="398073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EB4D4F-1EAD-4FB1-A8EB-8C9CE049DD02}" type="datetimeFigureOut">
              <a:rPr kumimoji="1" lang="ja-JP" altLang="en-US" smtClean="0"/>
              <a:t>2020/7/30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329466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8" y="428236"/>
            <a:ext cx="6805137" cy="1782233"/>
          </a:xfrm>
          <a:prstGeom prst="rect">
            <a:avLst/>
          </a:prstGeom>
        </p:spPr>
        <p:txBody>
          <a:bodyPr vert="horz" lIns="99518" tIns="49759" rIns="99518" bIns="49759"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8" y="2495135"/>
            <a:ext cx="6805137" cy="7057150"/>
          </a:xfrm>
          <a:prstGeom prst="rect">
            <a:avLst/>
          </a:prstGeom>
        </p:spPr>
        <p:txBody>
          <a:bodyPr vert="horz" lIns="99518" tIns="49759" rIns="99518" bIns="49759"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6" y="9911201"/>
            <a:ext cx="1764295" cy="569324"/>
          </a:xfrm>
          <a:prstGeom prst="rect">
            <a:avLst/>
          </a:prstGeom>
        </p:spPr>
        <p:txBody>
          <a:bodyPr vert="horz" lIns="99518" tIns="49759" rIns="99518" bIns="49759" rtlCol="0" anchor="ctr"/>
          <a:lstStyle>
            <a:lvl1pPr algn="l">
              <a:defRPr sz="1300">
                <a:solidFill>
                  <a:schemeClr val="tx1">
                    <a:tint val="75000"/>
                  </a:schemeClr>
                </a:solidFill>
              </a:defRPr>
            </a:lvl1pPr>
          </a:lstStyle>
          <a:p>
            <a:fld id="{FAEB4D4F-1EAD-4FB1-A8EB-8C9CE049DD02}" type="datetimeFigureOut">
              <a:rPr kumimoji="1" lang="ja-JP" altLang="en-US" smtClean="0"/>
              <a:t>2020/7/30</a:t>
            </a:fld>
            <a:endParaRPr kumimoji="1" lang="ja-JP" altLang="en-US"/>
          </a:p>
        </p:txBody>
      </p:sp>
      <p:sp>
        <p:nvSpPr>
          <p:cNvPr id="5" name="フッター プレースホルダー 4"/>
          <p:cNvSpPr>
            <a:spLocks noGrp="1"/>
          </p:cNvSpPr>
          <p:nvPr>
            <p:ph type="ftr" sz="quarter" idx="3"/>
          </p:nvPr>
        </p:nvSpPr>
        <p:spPr>
          <a:xfrm>
            <a:off x="2583436" y="9911201"/>
            <a:ext cx="2394400" cy="569324"/>
          </a:xfrm>
          <a:prstGeom prst="rect">
            <a:avLst/>
          </a:prstGeom>
        </p:spPr>
        <p:txBody>
          <a:bodyPr vert="horz" lIns="99518" tIns="49759" rIns="99518" bIns="49759"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8" y="9911201"/>
            <a:ext cx="1764295" cy="569324"/>
          </a:xfrm>
          <a:prstGeom prst="rect">
            <a:avLst/>
          </a:prstGeom>
        </p:spPr>
        <p:txBody>
          <a:bodyPr vert="horz" lIns="99518" tIns="49759" rIns="99518" bIns="49759" rtlCol="0" anchor="ctr"/>
          <a:lstStyle>
            <a:lvl1pPr algn="r">
              <a:defRPr sz="1300">
                <a:solidFill>
                  <a:schemeClr val="tx1">
                    <a:tint val="75000"/>
                  </a:schemeClr>
                </a:solidFill>
              </a:defRPr>
            </a:lvl1pPr>
          </a:lstStyle>
          <a:p>
            <a:fld id="{C909B358-9ECD-409F-A397-3AB1FAAA7753}" type="slidenum">
              <a:rPr kumimoji="1" lang="ja-JP" altLang="en-US" smtClean="0"/>
              <a:t>‹#›</a:t>
            </a:fld>
            <a:endParaRPr kumimoji="1" lang="ja-JP" altLang="en-US"/>
          </a:p>
        </p:txBody>
      </p:sp>
    </p:spTree>
    <p:extLst>
      <p:ext uri="{BB962C8B-B14F-4D97-AF65-F5344CB8AC3E}">
        <p14:creationId xmlns:p14="http://schemas.microsoft.com/office/powerpoint/2010/main" val="3183534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183" rtl="0" eaLnBrk="1" latinLnBrk="0" hangingPunct="1">
        <a:spcBef>
          <a:spcPct val="0"/>
        </a:spcBef>
        <a:buNone/>
        <a:defRPr kumimoji="1" sz="4800" kern="1200">
          <a:solidFill>
            <a:schemeClr val="tx1"/>
          </a:solidFill>
          <a:latin typeface="+mj-lt"/>
          <a:ea typeface="+mj-ea"/>
          <a:cs typeface="+mj-cs"/>
        </a:defRPr>
      </a:lvl1pPr>
    </p:titleStyle>
    <p:bodyStyle>
      <a:lvl1pPr marL="373195" indent="-373195" algn="l" defTabSz="995183"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586" indent="-310995" algn="l" defTabSz="99518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3979" indent="-248796" algn="l" defTabSz="995183"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568" indent="-248796" algn="l" defTabSz="995183"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161" indent="-248796" algn="l" defTabSz="995183"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6754" indent="-248796" algn="l" defTabSz="995183"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4345" indent="-248796" algn="l" defTabSz="995183"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1937" indent="-248796" algn="l" defTabSz="995183"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29527" indent="-248796" algn="l" defTabSz="995183"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183" rtl="0" eaLnBrk="1" latinLnBrk="0" hangingPunct="1">
        <a:defRPr kumimoji="1" sz="2000" kern="1200">
          <a:solidFill>
            <a:schemeClr val="tx1"/>
          </a:solidFill>
          <a:latin typeface="+mn-lt"/>
          <a:ea typeface="+mn-ea"/>
          <a:cs typeface="+mn-cs"/>
        </a:defRPr>
      </a:lvl1pPr>
      <a:lvl2pPr marL="497592" algn="l" defTabSz="995183" rtl="0" eaLnBrk="1" latinLnBrk="0" hangingPunct="1">
        <a:defRPr kumimoji="1" sz="2000" kern="1200">
          <a:solidFill>
            <a:schemeClr val="tx1"/>
          </a:solidFill>
          <a:latin typeface="+mn-lt"/>
          <a:ea typeface="+mn-ea"/>
          <a:cs typeface="+mn-cs"/>
        </a:defRPr>
      </a:lvl2pPr>
      <a:lvl3pPr marL="995183" algn="l" defTabSz="995183" rtl="0" eaLnBrk="1" latinLnBrk="0" hangingPunct="1">
        <a:defRPr kumimoji="1" sz="2000" kern="1200">
          <a:solidFill>
            <a:schemeClr val="tx1"/>
          </a:solidFill>
          <a:latin typeface="+mn-lt"/>
          <a:ea typeface="+mn-ea"/>
          <a:cs typeface="+mn-cs"/>
        </a:defRPr>
      </a:lvl3pPr>
      <a:lvl4pPr marL="1492774" algn="l" defTabSz="995183" rtl="0" eaLnBrk="1" latinLnBrk="0" hangingPunct="1">
        <a:defRPr kumimoji="1" sz="2000" kern="1200">
          <a:solidFill>
            <a:schemeClr val="tx1"/>
          </a:solidFill>
          <a:latin typeface="+mn-lt"/>
          <a:ea typeface="+mn-ea"/>
          <a:cs typeface="+mn-cs"/>
        </a:defRPr>
      </a:lvl4pPr>
      <a:lvl5pPr marL="1990365" algn="l" defTabSz="995183" rtl="0" eaLnBrk="1" latinLnBrk="0" hangingPunct="1">
        <a:defRPr kumimoji="1" sz="2000" kern="1200">
          <a:solidFill>
            <a:schemeClr val="tx1"/>
          </a:solidFill>
          <a:latin typeface="+mn-lt"/>
          <a:ea typeface="+mn-ea"/>
          <a:cs typeface="+mn-cs"/>
        </a:defRPr>
      </a:lvl5pPr>
      <a:lvl6pPr marL="2487958" algn="l" defTabSz="995183" rtl="0" eaLnBrk="1" latinLnBrk="0" hangingPunct="1">
        <a:defRPr kumimoji="1" sz="2000" kern="1200">
          <a:solidFill>
            <a:schemeClr val="tx1"/>
          </a:solidFill>
          <a:latin typeface="+mn-lt"/>
          <a:ea typeface="+mn-ea"/>
          <a:cs typeface="+mn-cs"/>
        </a:defRPr>
      </a:lvl6pPr>
      <a:lvl7pPr marL="2985548" algn="l" defTabSz="995183" rtl="0" eaLnBrk="1" latinLnBrk="0" hangingPunct="1">
        <a:defRPr kumimoji="1" sz="2000" kern="1200">
          <a:solidFill>
            <a:schemeClr val="tx1"/>
          </a:solidFill>
          <a:latin typeface="+mn-lt"/>
          <a:ea typeface="+mn-ea"/>
          <a:cs typeface="+mn-cs"/>
        </a:defRPr>
      </a:lvl7pPr>
      <a:lvl8pPr marL="3483140" algn="l" defTabSz="995183" rtl="0" eaLnBrk="1" latinLnBrk="0" hangingPunct="1">
        <a:defRPr kumimoji="1" sz="2000" kern="1200">
          <a:solidFill>
            <a:schemeClr val="tx1"/>
          </a:solidFill>
          <a:latin typeface="+mn-lt"/>
          <a:ea typeface="+mn-ea"/>
          <a:cs typeface="+mn-cs"/>
        </a:defRPr>
      </a:lvl8pPr>
      <a:lvl9pPr marL="3980730" algn="l" defTabSz="99518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080856">
            <a:off x="5321838" y="1817763"/>
            <a:ext cx="1151060" cy="1222907"/>
          </a:xfrm>
          <a:prstGeom prst="rect">
            <a:avLst/>
          </a:prstGeom>
        </p:spPr>
      </p:pic>
      <p:graphicFrame>
        <p:nvGraphicFramePr>
          <p:cNvPr id="6" name="表 5"/>
          <p:cNvGraphicFramePr>
            <a:graphicFrameLocks noGrp="1"/>
          </p:cNvGraphicFramePr>
          <p:nvPr>
            <p:extLst>
              <p:ext uri="{D42A27DB-BD31-4B8C-83A1-F6EECF244321}">
                <p14:modId xmlns:p14="http://schemas.microsoft.com/office/powerpoint/2010/main" val="2882331154"/>
              </p:ext>
            </p:extLst>
          </p:nvPr>
        </p:nvGraphicFramePr>
        <p:xfrm>
          <a:off x="132510" y="8305800"/>
          <a:ext cx="7225148" cy="1176694"/>
        </p:xfrm>
        <a:graphic>
          <a:graphicData uri="http://schemas.openxmlformats.org/drawingml/2006/table">
            <a:tbl>
              <a:tblPr firstRow="1" bandRow="1">
                <a:tableStyleId>{5C22544A-7EE6-4342-B048-85BDC9FD1C3A}</a:tableStyleId>
              </a:tblPr>
              <a:tblGrid>
                <a:gridCol w="2281285">
                  <a:extLst>
                    <a:ext uri="{9D8B030D-6E8A-4147-A177-3AD203B41FA5}">
                      <a16:colId xmlns:a16="http://schemas.microsoft.com/office/drawing/2014/main" val="20000"/>
                    </a:ext>
                  </a:extLst>
                </a:gridCol>
                <a:gridCol w="4943863">
                  <a:extLst>
                    <a:ext uri="{9D8B030D-6E8A-4147-A177-3AD203B41FA5}">
                      <a16:colId xmlns:a16="http://schemas.microsoft.com/office/drawing/2014/main" val="20001"/>
                    </a:ext>
                  </a:extLst>
                </a:gridCol>
              </a:tblGrid>
              <a:tr h="1176694">
                <a:tc>
                  <a:txBody>
                    <a:bodyPr/>
                    <a:lstStyle/>
                    <a:p>
                      <a:pPr algn="l"/>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埼玉大学 大学院理工学研究科 </a:t>
                      </a:r>
                    </a:p>
                    <a:p>
                      <a:pPr algn="l"/>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数理電子情報部門 </a:t>
                      </a:r>
                    </a:p>
                    <a:p>
                      <a:pPr algn="l"/>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工学部 情報工学科 准教授</a:t>
                      </a:r>
                      <a:endParaRPr kumimoji="1" lang="en-US" altLang="ja-JP" sz="400" b="0" dirty="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400" b="0" dirty="0">
                        <a:solidFill>
                          <a:schemeClr val="tx1"/>
                        </a:solidFill>
                        <a:latin typeface="HG丸ｺﾞｼｯｸM-PRO" panose="020F0600000000000000" pitchFamily="50" charset="-128"/>
                        <a:ea typeface="HG丸ｺﾞｼｯｸM-PRO" panose="020F0600000000000000" pitchFamily="50" charset="-128"/>
                      </a:endParaRPr>
                    </a:p>
                    <a:p>
                      <a:pPr marL="0" marR="0" indent="0" algn="ctr" defTabSz="995183"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小室　孝　氏</a:t>
                      </a:r>
                      <a:endParaRPr kumimoji="1" lang="en-US" altLang="ja-JP" sz="800" b="0" dirty="0">
                        <a:solidFill>
                          <a:schemeClr val="tx1"/>
                        </a:solidFill>
                        <a:latin typeface="HG丸ｺﾞｼｯｸM-PRO" panose="020F0600000000000000" pitchFamily="50" charset="-128"/>
                        <a:ea typeface="HG丸ｺﾞｼｯｸM-PRO" panose="020F0600000000000000" pitchFamily="50" charset="-128"/>
                      </a:endParaRPr>
                    </a:p>
                    <a:p>
                      <a:pPr marL="0" marR="0" indent="0" algn="l" defTabSz="995183" rtl="0" eaLnBrk="1" fontAlgn="auto" latinLnBrk="0" hangingPunct="1">
                        <a:lnSpc>
                          <a:spcPct val="100000"/>
                        </a:lnSpc>
                        <a:spcBef>
                          <a:spcPts val="0"/>
                        </a:spcBef>
                        <a:spcAft>
                          <a:spcPts val="0"/>
                        </a:spcAft>
                        <a:buClrTx/>
                        <a:buSzTx/>
                        <a:buFontTx/>
                        <a:buNone/>
                        <a:tabLst/>
                        <a:defRPr/>
                      </a:pPr>
                      <a:endParaRPr kumimoji="1" lang="en-US" altLang="ja-JP" sz="400" b="0"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株式会社テクノスコープ</a:t>
                      </a:r>
                      <a:r>
                        <a:rPr kumimoji="1" lang="ja-JP" altLang="en-US" sz="900" b="0" baseline="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900" b="0" dirty="0">
                          <a:solidFill>
                            <a:schemeClr val="tx1"/>
                          </a:solidFill>
                          <a:latin typeface="HG丸ｺﾞｼｯｸM-PRO" panose="020F0600000000000000" pitchFamily="50" charset="-128"/>
                          <a:ea typeface="HG丸ｺﾞｼｯｸM-PRO" panose="020F0600000000000000" pitchFamily="50" charset="-128"/>
                        </a:rPr>
                        <a:t>代表取締役 </a:t>
                      </a:r>
                      <a:endParaRPr kumimoji="1" lang="en-US" altLang="ja-JP" sz="900" b="0" dirty="0">
                        <a:solidFill>
                          <a:schemeClr val="tx1"/>
                        </a:solidFill>
                        <a:latin typeface="HG丸ｺﾞｼｯｸM-PRO" panose="020F0600000000000000" pitchFamily="50" charset="-128"/>
                        <a:ea typeface="HG丸ｺﾞｼｯｸM-PRO" panose="020F0600000000000000" pitchFamily="50" charset="-128"/>
                      </a:endParaRPr>
                    </a:p>
                    <a:p>
                      <a:pPr marL="0" marR="0" indent="0" algn="ctr" defTabSz="995183" rtl="0" eaLnBrk="1" fontAlgn="auto" latinLnBrk="0" hangingPunct="1">
                        <a:lnSpc>
                          <a:spcPct val="100000"/>
                        </a:lnSpc>
                        <a:spcBef>
                          <a:spcPts val="0"/>
                        </a:spcBef>
                        <a:spcAft>
                          <a:spcPts val="0"/>
                        </a:spcAft>
                        <a:buClrTx/>
                        <a:buSzTx/>
                        <a:buFontTx/>
                        <a:buNone/>
                        <a:tabLst/>
                        <a:defRPr/>
                      </a:pPr>
                      <a:endParaRPr kumimoji="1" lang="en-US" altLang="ja-JP" sz="400" b="0" dirty="0">
                        <a:solidFill>
                          <a:schemeClr val="tx1"/>
                        </a:solidFill>
                        <a:latin typeface="HG丸ｺﾞｼｯｸM-PRO" panose="020F0600000000000000" pitchFamily="50" charset="-128"/>
                        <a:ea typeface="HG丸ｺﾞｼｯｸM-PRO" panose="020F0600000000000000" pitchFamily="50" charset="-128"/>
                      </a:endParaRPr>
                    </a:p>
                    <a:p>
                      <a:pPr marL="0" marR="0" indent="0" algn="ctr" defTabSz="995183"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白川　進　氏</a:t>
                      </a:r>
                    </a:p>
                  </a:txBody>
                  <a:tcPr>
                    <a:solidFill>
                      <a:schemeClr val="accent4">
                        <a:lumMod val="40000"/>
                        <a:lumOff val="60000"/>
                      </a:schemeClr>
                    </a:solidFill>
                  </a:tcPr>
                </a:tc>
                <a:tc>
                  <a:txBody>
                    <a:bodyPr/>
                    <a:lstStyle/>
                    <a:p>
                      <a:pPr algn="l"/>
                      <a:endParaRPr kumimoji="1" lang="en-US" altLang="ja-JP" sz="400" b="1"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画像処理技術の産業利用</a:t>
                      </a:r>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および</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非破壊検査に必要なトンネル内等の巨大画像用記録装置と</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省エネ照明装置の開発</a:t>
                      </a:r>
                      <a:r>
                        <a:rPr kumimoji="1" lang="en-US" altLang="ja-JP" sz="1200" b="1" dirty="0">
                          <a:solidFill>
                            <a:schemeClr val="tx1"/>
                          </a:solidFill>
                          <a:latin typeface="HG丸ｺﾞｼｯｸM-PRO" panose="020F0600000000000000" pitchFamily="50" charset="-128"/>
                          <a:ea typeface="HG丸ｺﾞｼｯｸM-PRO" panose="020F0600000000000000" pitchFamily="50" charset="-128"/>
                        </a:rPr>
                        <a:t>】</a:t>
                      </a:r>
                    </a:p>
                  </a:txBody>
                  <a:tcPr>
                    <a:solidFill>
                      <a:schemeClr val="accent4">
                        <a:lumMod val="40000"/>
                        <a:lumOff val="60000"/>
                      </a:schemeClr>
                    </a:solid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2221472" y="1116295"/>
            <a:ext cx="418700" cy="36843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金</a:t>
            </a:r>
          </a:p>
        </p:txBody>
      </p:sp>
      <p:sp>
        <p:nvSpPr>
          <p:cNvPr id="48" name="正方形/長方形 47"/>
          <p:cNvSpPr/>
          <p:nvPr/>
        </p:nvSpPr>
        <p:spPr>
          <a:xfrm>
            <a:off x="394861" y="2493177"/>
            <a:ext cx="4019780" cy="51528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99535" tIns="49768" rIns="99535" bIns="49768" rtlCol="0" anchor="ctr"/>
          <a:lstStyle/>
          <a:p>
            <a:pPr algn="ctr"/>
            <a:endParaRPr kumimoji="1" lang="ja-JP" altLang="en-US"/>
          </a:p>
        </p:txBody>
      </p:sp>
      <p:cxnSp>
        <p:nvCxnSpPr>
          <p:cNvPr id="59" name="直線コネクタ 58"/>
          <p:cNvCxnSpPr/>
          <p:nvPr/>
        </p:nvCxnSpPr>
        <p:spPr bwMode="auto">
          <a:xfrm>
            <a:off x="371545" y="2471531"/>
            <a:ext cx="4015582" cy="0"/>
          </a:xfrm>
          <a:prstGeom prst="line">
            <a:avLst/>
          </a:prstGeom>
          <a:solidFill>
            <a:srgbClr val="FFFFCC">
              <a:alpha val="70000"/>
            </a:srgbClr>
          </a:solidFill>
          <a:ln w="53975"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bwMode="auto">
          <a:xfrm>
            <a:off x="367346" y="3063070"/>
            <a:ext cx="4019781" cy="0"/>
          </a:xfrm>
          <a:prstGeom prst="line">
            <a:avLst/>
          </a:prstGeom>
          <a:solidFill>
            <a:srgbClr val="FFFFCC">
              <a:alpha val="70000"/>
            </a:srgbClr>
          </a:solidFill>
          <a:ln w="53975" cmpd="thinThick">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テキスト ボックス 23"/>
          <p:cNvSpPr txBox="1">
            <a:spLocks noChangeArrowheads="1"/>
          </p:cNvSpPr>
          <p:nvPr/>
        </p:nvSpPr>
        <p:spPr bwMode="auto">
          <a:xfrm>
            <a:off x="131670" y="3842812"/>
            <a:ext cx="3589825" cy="324303"/>
          </a:xfrm>
          <a:prstGeom prst="rect">
            <a:avLst/>
          </a:prstGeom>
          <a:solidFill>
            <a:srgbClr val="002060"/>
          </a:solidFill>
          <a:ln>
            <a:noFill/>
          </a:ln>
          <a:extLst/>
        </p:spPr>
        <p:txBody>
          <a:bodyPr lIns="99535" tIns="49768" rIns="99535" bIns="49768" anchor="ctr"/>
          <a:lstStyle>
            <a:defPPr>
              <a:defRPr lang="ja-JP"/>
            </a:defPPr>
            <a:lvl1pPr algn="ctr">
              <a:spcBef>
                <a:spcPct val="50000"/>
              </a:spcBef>
              <a:defRPr sz="1800" b="1">
                <a:solidFill>
                  <a:srgbClr val="000066"/>
                </a:solidFill>
                <a:latin typeface="+mj-ea"/>
                <a:ea typeface="+mj-ea"/>
              </a:defRPr>
            </a:lvl1pPr>
            <a:lvl2pPr marL="742950" indent="-285750" eaLnBrk="0" hangingPunct="0">
              <a:defRPr sz="800">
                <a:latin typeface="Arial" charset="0"/>
                <a:ea typeface="ＭＳ Ｐゴシック" pitchFamily="50" charset="-128"/>
              </a:defRPr>
            </a:lvl2pPr>
            <a:lvl3pPr marL="1143000" indent="-228600" eaLnBrk="0" hangingPunct="0">
              <a:defRPr sz="800">
                <a:latin typeface="Arial" charset="0"/>
                <a:ea typeface="ＭＳ Ｐゴシック" pitchFamily="50" charset="-128"/>
              </a:defRPr>
            </a:lvl3pPr>
            <a:lvl4pPr marL="1600200" indent="-228600" eaLnBrk="0" hangingPunct="0">
              <a:defRPr sz="800">
                <a:latin typeface="Arial" charset="0"/>
                <a:ea typeface="ＭＳ Ｐゴシック" pitchFamily="50" charset="-128"/>
              </a:defRPr>
            </a:lvl4pPr>
            <a:lvl5pPr marL="2057400" indent="-228600" eaLnBrk="0" hangingPunct="0">
              <a:defRPr sz="800">
                <a:latin typeface="Arial" charset="0"/>
                <a:ea typeface="ＭＳ Ｐゴシック" pitchFamily="50" charset="-128"/>
              </a:defRPr>
            </a:lvl5pPr>
            <a:lvl6pPr marL="2514600" indent="-228600" eaLnBrk="0" fontAlgn="base" hangingPunct="0">
              <a:spcBef>
                <a:spcPct val="0"/>
              </a:spcBef>
              <a:spcAft>
                <a:spcPct val="0"/>
              </a:spcAft>
              <a:defRPr sz="800">
                <a:latin typeface="Arial" charset="0"/>
                <a:ea typeface="ＭＳ Ｐゴシック" pitchFamily="50" charset="-128"/>
              </a:defRPr>
            </a:lvl6pPr>
            <a:lvl7pPr marL="2971800" indent="-228600" eaLnBrk="0" fontAlgn="base" hangingPunct="0">
              <a:spcBef>
                <a:spcPct val="0"/>
              </a:spcBef>
              <a:spcAft>
                <a:spcPct val="0"/>
              </a:spcAft>
              <a:defRPr sz="800">
                <a:latin typeface="Arial" charset="0"/>
                <a:ea typeface="ＭＳ Ｐゴシック" pitchFamily="50" charset="-128"/>
              </a:defRPr>
            </a:lvl7pPr>
            <a:lvl8pPr marL="3429000" indent="-228600" eaLnBrk="0" fontAlgn="base" hangingPunct="0">
              <a:spcBef>
                <a:spcPct val="0"/>
              </a:spcBef>
              <a:spcAft>
                <a:spcPct val="0"/>
              </a:spcAft>
              <a:defRPr sz="800">
                <a:latin typeface="Arial" charset="0"/>
                <a:ea typeface="ＭＳ Ｐゴシック" pitchFamily="50" charset="-128"/>
              </a:defRPr>
            </a:lvl8pPr>
            <a:lvl9pPr marL="3886200" indent="-228600" eaLnBrk="0" fontAlgn="base" hangingPunct="0">
              <a:spcBef>
                <a:spcPct val="0"/>
              </a:spcBef>
              <a:spcAft>
                <a:spcPct val="0"/>
              </a:spcAft>
              <a:defRPr sz="800">
                <a:latin typeface="Arial" charset="0"/>
                <a:ea typeface="ＭＳ Ｐゴシック" pitchFamily="50" charset="-128"/>
              </a:defRPr>
            </a:lvl9pPr>
          </a:lstStyle>
          <a:p>
            <a:pPr algn="l"/>
            <a:r>
              <a:rPr lang="ja-JP" altLang="en-US" sz="1600" dirty="0">
                <a:solidFill>
                  <a:schemeClr val="bg1"/>
                </a:solidFill>
                <a:latin typeface="HG丸ｺﾞｼｯｸM-PRO" panose="020F0600000000000000" pitchFamily="50" charset="-128"/>
                <a:ea typeface="HG丸ｺﾞｼｯｸM-PRO" panose="020F0600000000000000" pitchFamily="50" charset="-128"/>
              </a:rPr>
              <a:t>●発表プログラム</a:t>
            </a:r>
            <a:r>
              <a:rPr lang="ja-JP" altLang="en-US" sz="1400" dirty="0">
                <a:solidFill>
                  <a:schemeClr val="bg1"/>
                </a:solidFill>
              </a:rPr>
              <a:t>　</a:t>
            </a:r>
            <a:r>
              <a:rPr lang="ja-JP" altLang="en-US" sz="1400" dirty="0">
                <a:solidFill>
                  <a:schemeClr val="bg1"/>
                </a:solidFill>
                <a:latin typeface="HG丸ｺﾞｼｯｸM-PRO" panose="020F0600000000000000" pitchFamily="50" charset="-128"/>
                <a:ea typeface="HG丸ｺﾞｼｯｸM-PRO" panose="020F0600000000000000" pitchFamily="50" charset="-128"/>
              </a:rPr>
              <a:t>（</a:t>
            </a:r>
            <a:r>
              <a:rPr lang="en-US" altLang="ja-JP" sz="1400" dirty="0">
                <a:solidFill>
                  <a:schemeClr val="bg1"/>
                </a:solidFill>
                <a:latin typeface="HG丸ｺﾞｼｯｸM-PRO" panose="020F0600000000000000" pitchFamily="50" charset="-128"/>
                <a:ea typeface="HG丸ｺﾞｼｯｸM-PRO" panose="020F0600000000000000" pitchFamily="50" charset="-128"/>
              </a:rPr>
              <a:t>15</a:t>
            </a:r>
            <a:r>
              <a:rPr lang="ja-JP" altLang="en-US" sz="1400" dirty="0">
                <a:solidFill>
                  <a:schemeClr val="bg1"/>
                </a:solidFill>
                <a:latin typeface="HG丸ｺﾞｼｯｸM-PRO" panose="020F0600000000000000" pitchFamily="50" charset="-128"/>
                <a:ea typeface="HG丸ｺﾞｼｯｸM-PRO" panose="020F0600000000000000" pitchFamily="50" charset="-128"/>
              </a:rPr>
              <a:t>：</a:t>
            </a:r>
            <a:r>
              <a:rPr lang="en-US" altLang="ja-JP" sz="1400" dirty="0">
                <a:solidFill>
                  <a:schemeClr val="bg1"/>
                </a:solidFill>
                <a:latin typeface="HG丸ｺﾞｼｯｸM-PRO" panose="020F0600000000000000" pitchFamily="50" charset="-128"/>
                <a:ea typeface="HG丸ｺﾞｼｯｸM-PRO" panose="020F0600000000000000" pitchFamily="50" charset="-128"/>
              </a:rPr>
              <a:t>00</a:t>
            </a:r>
            <a:r>
              <a:rPr lang="ja-JP" altLang="en-US" sz="1400" dirty="0">
                <a:solidFill>
                  <a:schemeClr val="bg1"/>
                </a:solidFill>
                <a:latin typeface="HG丸ｺﾞｼｯｸM-PRO" panose="020F0600000000000000" pitchFamily="50" charset="-128"/>
                <a:ea typeface="HG丸ｺﾞｼｯｸM-PRO" panose="020F0600000000000000" pitchFamily="50" charset="-128"/>
              </a:rPr>
              <a:t>開会）</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344172" y="856108"/>
            <a:ext cx="478153" cy="821787"/>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9518" tIns="49759" rIns="99518" bIns="49759" numCol="1" spcCol="0" rtlCol="0" fromWordArt="0" anchor="ctr" anchorCtr="0" forceAA="0" compatLnSpc="1">
            <a:prstTxWarp prst="textNoShape">
              <a:avLst/>
            </a:prstTxWarp>
            <a:noAutofit/>
          </a:bodyPr>
          <a:lstStyle/>
          <a:p>
            <a:pPr algn="ctr"/>
            <a:r>
              <a:rPr lang="ja-JP" altLang="en-US" sz="1800" b="1" dirty="0"/>
              <a:t>日　時</a:t>
            </a:r>
          </a:p>
        </p:txBody>
      </p:sp>
      <p:sp>
        <p:nvSpPr>
          <p:cNvPr id="24" name="角丸四角形 23"/>
          <p:cNvSpPr/>
          <p:nvPr/>
        </p:nvSpPr>
        <p:spPr>
          <a:xfrm>
            <a:off x="347346" y="1668246"/>
            <a:ext cx="439524" cy="753751"/>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eaVert" lIns="99518" tIns="49759" rIns="99518" bIns="49759" spcCol="0" rtlCol="0" anchor="ctr"/>
          <a:lstStyle/>
          <a:p>
            <a:pPr algn="ctr"/>
            <a:r>
              <a:rPr kumimoji="1" lang="ja-JP" altLang="en-US" sz="1800" b="1" dirty="0"/>
              <a:t>場　所</a:t>
            </a:r>
          </a:p>
        </p:txBody>
      </p:sp>
      <p:sp>
        <p:nvSpPr>
          <p:cNvPr id="43" name="テキスト ボックス 42"/>
          <p:cNvSpPr txBox="1"/>
          <p:nvPr/>
        </p:nvSpPr>
        <p:spPr>
          <a:xfrm>
            <a:off x="21374" y="9994136"/>
            <a:ext cx="4185806" cy="839154"/>
          </a:xfrm>
          <a:prstGeom prst="rect">
            <a:avLst/>
          </a:prstGeom>
          <a:noFill/>
          <a:ln>
            <a:noFill/>
          </a:ln>
          <a:effectLst/>
        </p:spPr>
        <p:txBody>
          <a:bodyPr wrap="square" lIns="99518" tIns="49759" rIns="99518" bIns="49759" rtlCol="0">
            <a:spAutoFit/>
          </a:bodyPr>
          <a:lstStyle>
            <a:defPPr>
              <a:defRPr lang="ja-JP"/>
            </a:defPPr>
            <a:lvl1pPr>
              <a:spcBef>
                <a:spcPct val="50000"/>
              </a:spcBef>
              <a:defRPr sz="1400" b="0">
                <a:ln w="15875">
                  <a:solidFill>
                    <a:schemeClr val="tx1">
                      <a:alpha val="90000"/>
                    </a:schemeClr>
                  </a:solidFill>
                </a:ln>
                <a:latin typeface="HGPｺﾞｼｯｸM" panose="020B0600000000000000" pitchFamily="50" charset="-128"/>
                <a:ea typeface="HGPｺﾞｼｯｸM" panose="020B0600000000000000" pitchFamily="50" charset="-128"/>
              </a:defRPr>
            </a:lvl1pPr>
          </a:lstStyle>
          <a:p>
            <a:r>
              <a:rPr lang="ja-JP" altLang="en-US" sz="2000" b="1" dirty="0">
                <a:ln w="15875">
                  <a:noFill/>
                </a:ln>
                <a:solidFill>
                  <a:srgbClr val="002060"/>
                </a:solidFill>
                <a:latin typeface="+mj-ea"/>
                <a:ea typeface="+mj-ea"/>
              </a:rPr>
              <a:t>１７：００開会、１８：００終了</a:t>
            </a:r>
            <a:br>
              <a:rPr lang="en-US" altLang="ja-JP" sz="2000" b="1" dirty="0">
                <a:ln w="15875">
                  <a:noFill/>
                </a:ln>
                <a:solidFill>
                  <a:srgbClr val="002060"/>
                </a:solidFill>
                <a:latin typeface="+mj-ea"/>
                <a:ea typeface="+mj-ea"/>
              </a:rPr>
            </a:br>
            <a:endParaRPr lang="ja-JP" altLang="en-US" sz="2800" b="1" dirty="0">
              <a:ln w="15875">
                <a:noFill/>
              </a:ln>
              <a:solidFill>
                <a:srgbClr val="002060"/>
              </a:solidFill>
              <a:latin typeface="+mj-ea"/>
              <a:ea typeface="+mj-ea"/>
            </a:endParaRPr>
          </a:p>
        </p:txBody>
      </p:sp>
      <p:sp>
        <p:nvSpPr>
          <p:cNvPr id="51" name="テキスト ボックス 50"/>
          <p:cNvSpPr txBox="1"/>
          <p:nvPr/>
        </p:nvSpPr>
        <p:spPr>
          <a:xfrm>
            <a:off x="852860" y="1094364"/>
            <a:ext cx="1431545" cy="592932"/>
          </a:xfrm>
          <a:prstGeom prst="rect">
            <a:avLst/>
          </a:prstGeom>
          <a:noFill/>
          <a:ln>
            <a:noFill/>
          </a:ln>
          <a:effectLst/>
        </p:spPr>
        <p:txBody>
          <a:bodyPr wrap="square" lIns="99518" tIns="49759" rIns="99518" bIns="49759" rtlCol="0">
            <a:spAutoFit/>
          </a:bodyPr>
          <a:lstStyle>
            <a:defPPr>
              <a:defRPr lang="ja-JP"/>
            </a:defPPr>
            <a:lvl1pPr>
              <a:spcBef>
                <a:spcPct val="50000"/>
              </a:spcBef>
              <a:defRPr sz="2100" b="0">
                <a:ln w="15875">
                  <a:noFill/>
                </a:ln>
                <a:latin typeface="HGP創英角ｺﾞｼｯｸUB" panose="020B0900000000000000" pitchFamily="50" charset="-128"/>
                <a:ea typeface="HGP創英角ｺﾞｼｯｸUB" panose="020B0900000000000000" pitchFamily="50" charset="-128"/>
              </a:defRPr>
            </a:lvl1pPr>
          </a:lstStyle>
          <a:p>
            <a:r>
              <a:rPr lang="ja-JP" altLang="en-US" sz="3200" b="1" dirty="0"/>
              <a:t>６</a:t>
            </a:r>
            <a:r>
              <a:rPr lang="en-US" altLang="ja-JP" sz="3200" b="1" dirty="0"/>
              <a:t>/</a:t>
            </a:r>
            <a:r>
              <a:rPr lang="ja-JP" altLang="en-US" sz="3200" b="1" dirty="0"/>
              <a:t>２９</a:t>
            </a:r>
            <a:r>
              <a:rPr lang="ja-JP" altLang="en-US" sz="2400" b="1" dirty="0"/>
              <a:t>　</a:t>
            </a:r>
            <a:endParaRPr lang="en-US" altLang="ja-JP" sz="2400" b="1" dirty="0"/>
          </a:p>
        </p:txBody>
      </p:sp>
      <p:sp>
        <p:nvSpPr>
          <p:cNvPr id="54" name="テキスト ボックス 53"/>
          <p:cNvSpPr txBox="1"/>
          <p:nvPr/>
        </p:nvSpPr>
        <p:spPr>
          <a:xfrm>
            <a:off x="882047" y="2010721"/>
            <a:ext cx="4379605" cy="377489"/>
          </a:xfrm>
          <a:prstGeom prst="rect">
            <a:avLst/>
          </a:prstGeom>
          <a:noFill/>
          <a:ln>
            <a:noFill/>
          </a:ln>
          <a:effectLst/>
        </p:spPr>
        <p:txBody>
          <a:bodyPr wrap="square" lIns="99518" tIns="49759" rIns="99518" bIns="49759" rtlCol="0">
            <a:spAutoFit/>
          </a:bodyPr>
          <a:lstStyle>
            <a:defPPr>
              <a:defRPr lang="ja-JP"/>
            </a:defPPr>
            <a:lvl1pPr>
              <a:spcBef>
                <a:spcPct val="50000"/>
              </a:spcBef>
              <a:defRPr sz="2100" b="1">
                <a:ln w="15875">
                  <a:solidFill>
                    <a:schemeClr val="tx1">
                      <a:alpha val="90000"/>
                    </a:schemeClr>
                  </a:solidFill>
                </a:ln>
                <a:solidFill>
                  <a:schemeClr val="accent6">
                    <a:lumMod val="75000"/>
                  </a:schemeClr>
                </a:solidFill>
                <a:latin typeface="HGP創英角ｺﾞｼｯｸUB" panose="020B0900000000000000" pitchFamily="50" charset="-128"/>
                <a:ea typeface="HGP創英角ｺﾞｼｯｸUB" panose="020B0900000000000000" pitchFamily="50" charset="-128"/>
              </a:defRPr>
            </a:lvl1pPr>
          </a:lstStyle>
          <a:p>
            <a:r>
              <a:rPr lang="ja-JP" altLang="en-US" sz="1800" b="0" dirty="0">
                <a:ln w="15875">
                  <a:noFill/>
                </a:ln>
                <a:solidFill>
                  <a:schemeClr val="tx1"/>
                </a:solidFill>
              </a:rPr>
              <a:t>（さいたま市中央区上落合２ー３ー２）</a:t>
            </a:r>
            <a:endParaRPr lang="en-US" altLang="ja-JP" sz="1800" b="0" dirty="0">
              <a:ln w="15875">
                <a:noFill/>
              </a:ln>
              <a:solidFill>
                <a:schemeClr val="tx1"/>
              </a:solidFill>
            </a:endParaRPr>
          </a:p>
        </p:txBody>
      </p:sp>
      <p:sp>
        <p:nvSpPr>
          <p:cNvPr id="55" name="テキスト ボックス 54"/>
          <p:cNvSpPr txBox="1"/>
          <p:nvPr/>
        </p:nvSpPr>
        <p:spPr>
          <a:xfrm>
            <a:off x="835957" y="1581942"/>
            <a:ext cx="6552914" cy="531377"/>
          </a:xfrm>
          <a:prstGeom prst="rect">
            <a:avLst/>
          </a:prstGeom>
          <a:noFill/>
          <a:ln>
            <a:noFill/>
          </a:ln>
          <a:effectLst/>
        </p:spPr>
        <p:txBody>
          <a:bodyPr wrap="square" lIns="99518" tIns="49759" rIns="99518" bIns="49759" rtlCol="0">
            <a:spAutoFit/>
          </a:bodyPr>
          <a:lstStyle>
            <a:defPPr>
              <a:defRPr lang="ja-JP"/>
            </a:defPPr>
            <a:lvl1pPr>
              <a:spcBef>
                <a:spcPct val="50000"/>
              </a:spcBef>
              <a:defRPr sz="2100" b="1">
                <a:ln w="15875">
                  <a:solidFill>
                    <a:schemeClr val="tx1">
                      <a:alpha val="90000"/>
                    </a:schemeClr>
                  </a:solidFill>
                </a:ln>
                <a:solidFill>
                  <a:schemeClr val="accent6">
                    <a:lumMod val="75000"/>
                  </a:schemeClr>
                </a:solidFill>
                <a:latin typeface="HGP創英角ｺﾞｼｯｸUB" panose="020B0900000000000000" pitchFamily="50" charset="-128"/>
                <a:ea typeface="HGP創英角ｺﾞｼｯｸUB" panose="020B0900000000000000" pitchFamily="50" charset="-128"/>
              </a:defRPr>
            </a:lvl1pPr>
          </a:lstStyle>
          <a:p>
            <a:r>
              <a:rPr lang="ja-JP" altLang="en-US" sz="2800" dirty="0">
                <a:ln w="15875">
                  <a:noFill/>
                </a:ln>
                <a:solidFill>
                  <a:schemeClr val="tx1"/>
                </a:solidFill>
              </a:rPr>
              <a:t>新都心ビジネス交流プラザ４階　会議室</a:t>
            </a:r>
            <a:endParaRPr lang="en-US" altLang="ja-JP" sz="2800" dirty="0">
              <a:ln w="15875">
                <a:noFill/>
              </a:ln>
              <a:solidFill>
                <a:schemeClr val="tx1"/>
              </a:solidFill>
            </a:endParaRPr>
          </a:p>
        </p:txBody>
      </p:sp>
      <p:sp>
        <p:nvSpPr>
          <p:cNvPr id="57" name="テキスト ボックス 56"/>
          <p:cNvSpPr txBox="1"/>
          <p:nvPr/>
        </p:nvSpPr>
        <p:spPr>
          <a:xfrm>
            <a:off x="85846" y="9470728"/>
            <a:ext cx="3734600" cy="530336"/>
          </a:xfrm>
          <a:prstGeom prst="rect">
            <a:avLst/>
          </a:prstGeom>
          <a:solidFill>
            <a:srgbClr val="002060"/>
          </a:solidFill>
          <a:ln>
            <a:noFill/>
          </a:ln>
          <a:extLst/>
        </p:spPr>
        <p:txBody>
          <a:bodyPr lIns="99535" tIns="49768" rIns="99535" bIns="49768" anchor="ctr"/>
          <a:lstStyle>
            <a:defPPr>
              <a:defRPr lang="ja-JP"/>
            </a:defPPr>
            <a:lvl1pPr algn="ctr">
              <a:spcBef>
                <a:spcPct val="50000"/>
              </a:spcBef>
              <a:defRPr sz="1600" b="1">
                <a:solidFill>
                  <a:srgbClr val="000066"/>
                </a:solidFill>
                <a:latin typeface="+mj-ea"/>
                <a:ea typeface="+mj-ea"/>
              </a:defRPr>
            </a:lvl1pPr>
            <a:lvl2pPr marL="742950" indent="-285750" eaLnBrk="0" hangingPunct="0">
              <a:defRPr sz="800">
                <a:latin typeface="Arial" charset="0"/>
                <a:ea typeface="ＭＳ Ｐゴシック" pitchFamily="50" charset="-128"/>
              </a:defRPr>
            </a:lvl2pPr>
            <a:lvl3pPr marL="1143000" indent="-228600" eaLnBrk="0" hangingPunct="0">
              <a:defRPr sz="800">
                <a:latin typeface="Arial" charset="0"/>
                <a:ea typeface="ＭＳ Ｐゴシック" pitchFamily="50" charset="-128"/>
              </a:defRPr>
            </a:lvl3pPr>
            <a:lvl4pPr marL="1600200" indent="-228600" eaLnBrk="0" hangingPunct="0">
              <a:defRPr sz="800">
                <a:latin typeface="Arial" charset="0"/>
                <a:ea typeface="ＭＳ Ｐゴシック" pitchFamily="50" charset="-128"/>
              </a:defRPr>
            </a:lvl4pPr>
            <a:lvl5pPr marL="2057400" indent="-228600" eaLnBrk="0" hangingPunct="0">
              <a:defRPr sz="800">
                <a:latin typeface="Arial" charset="0"/>
                <a:ea typeface="ＭＳ Ｐゴシック" pitchFamily="50" charset="-128"/>
              </a:defRPr>
            </a:lvl5pPr>
            <a:lvl6pPr marL="2514600" indent="-228600" eaLnBrk="0" fontAlgn="base" hangingPunct="0">
              <a:spcBef>
                <a:spcPct val="0"/>
              </a:spcBef>
              <a:spcAft>
                <a:spcPct val="0"/>
              </a:spcAft>
              <a:defRPr sz="800">
                <a:latin typeface="Arial" charset="0"/>
                <a:ea typeface="ＭＳ Ｐゴシック" pitchFamily="50" charset="-128"/>
              </a:defRPr>
            </a:lvl6pPr>
            <a:lvl7pPr marL="2971800" indent="-228600" eaLnBrk="0" fontAlgn="base" hangingPunct="0">
              <a:spcBef>
                <a:spcPct val="0"/>
              </a:spcBef>
              <a:spcAft>
                <a:spcPct val="0"/>
              </a:spcAft>
              <a:defRPr sz="800">
                <a:latin typeface="Arial" charset="0"/>
                <a:ea typeface="ＭＳ Ｐゴシック" pitchFamily="50" charset="-128"/>
              </a:defRPr>
            </a:lvl7pPr>
            <a:lvl8pPr marL="3429000" indent="-228600" eaLnBrk="0" fontAlgn="base" hangingPunct="0">
              <a:spcBef>
                <a:spcPct val="0"/>
              </a:spcBef>
              <a:spcAft>
                <a:spcPct val="0"/>
              </a:spcAft>
              <a:defRPr sz="800">
                <a:latin typeface="Arial" charset="0"/>
                <a:ea typeface="ＭＳ Ｐゴシック" pitchFamily="50" charset="-128"/>
              </a:defRPr>
            </a:lvl8pPr>
            <a:lvl9pPr marL="3886200" indent="-228600" eaLnBrk="0" fontAlgn="base" hangingPunct="0">
              <a:spcBef>
                <a:spcPct val="0"/>
              </a:spcBef>
              <a:spcAft>
                <a:spcPct val="0"/>
              </a:spcAft>
              <a:defRPr sz="800">
                <a:latin typeface="Arial" charset="0"/>
                <a:ea typeface="ＭＳ Ｐゴシック" pitchFamily="50" charset="-128"/>
              </a:defRPr>
            </a:lvl9pPr>
          </a:lstStyle>
          <a:p>
            <a:pPr algn="l"/>
            <a:r>
              <a:rPr lang="ja-JP" altLang="en-US" sz="2000" dirty="0">
                <a:solidFill>
                  <a:schemeClr val="bg1"/>
                </a:solidFill>
                <a:latin typeface="HG丸ｺﾞｼｯｸM-PRO" panose="020F0600000000000000" pitchFamily="50" charset="-128"/>
                <a:ea typeface="HG丸ｺﾞｼｯｸM-PRO" panose="020F0600000000000000" pitchFamily="50" charset="-128"/>
              </a:rPr>
              <a:t>●名刺交換会・ポスター展示</a:t>
            </a:r>
            <a:endParaRPr lang="en-US" altLang="ja-JP" sz="1800" dirty="0">
              <a:solidFill>
                <a:schemeClr val="bg1"/>
              </a:solidFill>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849438" y="990724"/>
            <a:ext cx="2853630" cy="469822"/>
          </a:xfrm>
          <a:prstGeom prst="rect">
            <a:avLst/>
          </a:prstGeom>
          <a:noFill/>
          <a:ln>
            <a:noFill/>
          </a:ln>
          <a:effectLst/>
        </p:spPr>
        <p:txBody>
          <a:bodyPr wrap="square" lIns="99518" tIns="49759" rIns="99518" bIns="49759" rtlCol="0">
            <a:spAutoFit/>
          </a:bodyPr>
          <a:lstStyle>
            <a:defPPr>
              <a:defRPr lang="ja-JP"/>
            </a:defPPr>
            <a:lvl1pPr>
              <a:spcBef>
                <a:spcPct val="50000"/>
              </a:spcBef>
              <a:defRPr sz="2100" b="1">
                <a:ln w="15875">
                  <a:solidFill>
                    <a:schemeClr val="tx1">
                      <a:alpha val="90000"/>
                    </a:schemeClr>
                  </a:solidFill>
                </a:ln>
                <a:solidFill>
                  <a:schemeClr val="accent6">
                    <a:lumMod val="75000"/>
                  </a:schemeClr>
                </a:solidFill>
                <a:latin typeface="HGP創英角ｺﾞｼｯｸUB" panose="020B0900000000000000" pitchFamily="50" charset="-128"/>
                <a:ea typeface="HGP創英角ｺﾞｼｯｸUB" panose="020B0900000000000000" pitchFamily="50" charset="-128"/>
              </a:defRPr>
            </a:lvl1pPr>
          </a:lstStyle>
          <a:p>
            <a:r>
              <a:rPr lang="ja-JP" altLang="en-US" sz="2400" b="0" dirty="0">
                <a:ln w="15875">
                  <a:noFill/>
                </a:ln>
                <a:solidFill>
                  <a:schemeClr val="tx1"/>
                </a:solidFill>
              </a:rPr>
              <a:t>１５：００～１８：００</a:t>
            </a:r>
            <a:endParaRPr lang="en-US" altLang="ja-JP" sz="2400" b="0" dirty="0">
              <a:ln w="15875">
                <a:noFill/>
              </a:ln>
              <a:solidFill>
                <a:schemeClr val="tx1"/>
              </a:solidFill>
            </a:endParaRPr>
          </a:p>
        </p:txBody>
      </p:sp>
      <p:sp>
        <p:nvSpPr>
          <p:cNvPr id="49" name="テキスト ボックス 21"/>
          <p:cNvSpPr txBox="1">
            <a:spLocks noChangeArrowheads="1"/>
          </p:cNvSpPr>
          <p:nvPr/>
        </p:nvSpPr>
        <p:spPr bwMode="auto">
          <a:xfrm>
            <a:off x="371545" y="2469158"/>
            <a:ext cx="2076861" cy="645652"/>
          </a:xfrm>
          <a:prstGeom prst="rect">
            <a:avLst/>
          </a:prstGeom>
          <a:noFill/>
          <a:ln>
            <a:noFill/>
          </a:ln>
          <a:extLst/>
        </p:spPr>
        <p:txBody>
          <a:bodyPr wrap="square" lIns="99535" tIns="49768" rIns="99535" bIns="49768">
            <a:spAutoFit/>
          </a:bodyPr>
          <a:lstStyle>
            <a:lvl1pPr eaLnBrk="0" hangingPunct="0">
              <a:defRPr kumimoji="1" sz="800">
                <a:solidFill>
                  <a:schemeClr val="tx1"/>
                </a:solidFill>
                <a:latin typeface="Arial" charset="0"/>
                <a:ea typeface="ＭＳ Ｐゴシック" pitchFamily="50" charset="-128"/>
              </a:defRPr>
            </a:lvl1pPr>
            <a:lvl2pPr marL="742950" indent="-285750" eaLnBrk="0" hangingPunct="0">
              <a:defRPr kumimoji="1" sz="800">
                <a:solidFill>
                  <a:schemeClr val="tx1"/>
                </a:solidFill>
                <a:latin typeface="Arial" charset="0"/>
                <a:ea typeface="ＭＳ Ｐゴシック" pitchFamily="50" charset="-128"/>
              </a:defRPr>
            </a:lvl2pPr>
            <a:lvl3pPr marL="1143000" indent="-228600" eaLnBrk="0" hangingPunct="0">
              <a:defRPr kumimoji="1" sz="800">
                <a:solidFill>
                  <a:schemeClr val="tx1"/>
                </a:solidFill>
                <a:latin typeface="Arial" charset="0"/>
                <a:ea typeface="ＭＳ Ｐゴシック" pitchFamily="50" charset="-128"/>
              </a:defRPr>
            </a:lvl3pPr>
            <a:lvl4pPr marL="1600200" indent="-228600" eaLnBrk="0" hangingPunct="0">
              <a:defRPr kumimoji="1" sz="800">
                <a:solidFill>
                  <a:schemeClr val="tx1"/>
                </a:solidFill>
                <a:latin typeface="Arial" charset="0"/>
                <a:ea typeface="ＭＳ Ｐゴシック" pitchFamily="50" charset="-128"/>
              </a:defRPr>
            </a:lvl4pPr>
            <a:lvl5pPr marL="2057400" indent="-228600" eaLnBrk="0" hangingPunct="0">
              <a:defRPr kumimoji="1" sz="8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pitchFamily="50" charset="-128"/>
              </a:defRPr>
            </a:lvl9pPr>
          </a:lstStyle>
          <a:p>
            <a:pPr eaLnBrk="1" hangingPunct="1">
              <a:defRPr/>
            </a:pPr>
            <a:r>
              <a:rPr lang="ja-JP" altLang="en-US" sz="3500" b="1" dirty="0">
                <a:ln w="12700">
                  <a:solidFill>
                    <a:srgbClr val="FFFF00"/>
                  </a:solidFill>
                </a:ln>
                <a:solidFill>
                  <a:srgbClr val="FF0000"/>
                </a:solidFill>
              </a:rPr>
              <a:t>入場無料</a:t>
            </a:r>
          </a:p>
        </p:txBody>
      </p:sp>
      <p:sp>
        <p:nvSpPr>
          <p:cNvPr id="50" name="テキスト ボックス 22"/>
          <p:cNvSpPr txBox="1">
            <a:spLocks noChangeArrowheads="1"/>
          </p:cNvSpPr>
          <p:nvPr/>
        </p:nvSpPr>
        <p:spPr bwMode="auto">
          <a:xfrm>
            <a:off x="2288592" y="2517408"/>
            <a:ext cx="2658347" cy="469840"/>
          </a:xfrm>
          <a:prstGeom prst="rect">
            <a:avLst/>
          </a:prstGeom>
          <a:noFill/>
          <a:ln>
            <a:noFill/>
          </a:ln>
          <a:extLst/>
        </p:spPr>
        <p:txBody>
          <a:bodyPr wrap="square" lIns="99535" tIns="49768" rIns="99535" bIns="49768">
            <a:spAutoFit/>
          </a:bodyPr>
          <a:lstStyle>
            <a:lvl1pPr eaLnBrk="0" hangingPunct="0">
              <a:defRPr kumimoji="1" sz="800">
                <a:solidFill>
                  <a:schemeClr val="tx1"/>
                </a:solidFill>
                <a:latin typeface="Arial" charset="0"/>
                <a:ea typeface="ＭＳ Ｐゴシック" pitchFamily="50" charset="-128"/>
              </a:defRPr>
            </a:lvl1pPr>
            <a:lvl2pPr marL="742950" indent="-285750" eaLnBrk="0" hangingPunct="0">
              <a:defRPr kumimoji="1" sz="800">
                <a:solidFill>
                  <a:schemeClr val="tx1"/>
                </a:solidFill>
                <a:latin typeface="Arial" charset="0"/>
                <a:ea typeface="ＭＳ Ｐゴシック" pitchFamily="50" charset="-128"/>
              </a:defRPr>
            </a:lvl2pPr>
            <a:lvl3pPr marL="1143000" indent="-228600" eaLnBrk="0" hangingPunct="0">
              <a:defRPr kumimoji="1" sz="800">
                <a:solidFill>
                  <a:schemeClr val="tx1"/>
                </a:solidFill>
                <a:latin typeface="Arial" charset="0"/>
                <a:ea typeface="ＭＳ Ｐゴシック" pitchFamily="50" charset="-128"/>
              </a:defRPr>
            </a:lvl3pPr>
            <a:lvl4pPr marL="1600200" indent="-228600" eaLnBrk="0" hangingPunct="0">
              <a:defRPr kumimoji="1" sz="800">
                <a:solidFill>
                  <a:schemeClr val="tx1"/>
                </a:solidFill>
                <a:latin typeface="Arial" charset="0"/>
                <a:ea typeface="ＭＳ Ｐゴシック" pitchFamily="50" charset="-128"/>
              </a:defRPr>
            </a:lvl4pPr>
            <a:lvl5pPr marL="2057400" indent="-228600" eaLnBrk="0" hangingPunct="0">
              <a:defRPr kumimoji="1" sz="8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pitchFamily="50" charset="-128"/>
              </a:defRPr>
            </a:lvl9pPr>
          </a:lstStyle>
          <a:p>
            <a:pPr eaLnBrk="1" hangingPunct="1">
              <a:defRPr/>
            </a:pPr>
            <a:r>
              <a:rPr lang="ja-JP" altLang="en-US" sz="1200" b="1" dirty="0">
                <a:solidFill>
                  <a:srgbClr val="FF0000"/>
                </a:solidFill>
                <a:latin typeface="ＭＳ Ｐゴシック" panose="020B0600070205080204" pitchFamily="50" charset="-128"/>
              </a:rPr>
              <a:t>発表者によるポスター展示を　　</a:t>
            </a:r>
            <a:endParaRPr lang="en-US" altLang="ja-JP" sz="1200" b="1" dirty="0">
              <a:solidFill>
                <a:srgbClr val="FF0000"/>
              </a:solidFill>
              <a:latin typeface="ＭＳ Ｐゴシック" panose="020B0600070205080204" pitchFamily="50" charset="-128"/>
            </a:endParaRPr>
          </a:p>
          <a:p>
            <a:pPr eaLnBrk="1" hangingPunct="1">
              <a:defRPr/>
            </a:pPr>
            <a:r>
              <a:rPr lang="ja-JP" altLang="en-US" sz="1200" b="1" dirty="0">
                <a:solidFill>
                  <a:srgbClr val="FF0000"/>
                </a:solidFill>
                <a:latin typeface="ＭＳ Ｐゴシック" panose="020B0600070205080204" pitchFamily="50" charset="-128"/>
              </a:rPr>
              <a:t>別室にて開催！！</a:t>
            </a:r>
            <a:endParaRPr lang="en-US" altLang="ja-JP" sz="1200" b="1" dirty="0">
              <a:solidFill>
                <a:srgbClr val="FF0000"/>
              </a:solidFill>
              <a:latin typeface="ＭＳ Ｐゴシック" panose="020B0600070205080204" pitchFamily="50" charset="-128"/>
            </a:endParaRPr>
          </a:p>
        </p:txBody>
      </p:sp>
      <p:sp>
        <p:nvSpPr>
          <p:cNvPr id="67" name="テキスト ボックス 66"/>
          <p:cNvSpPr txBox="1"/>
          <p:nvPr/>
        </p:nvSpPr>
        <p:spPr>
          <a:xfrm>
            <a:off x="1046859" y="848146"/>
            <a:ext cx="1067418" cy="377489"/>
          </a:xfrm>
          <a:prstGeom prst="rect">
            <a:avLst/>
          </a:prstGeom>
          <a:noFill/>
          <a:ln>
            <a:noFill/>
          </a:ln>
          <a:effectLst/>
        </p:spPr>
        <p:txBody>
          <a:bodyPr wrap="square" lIns="99518" tIns="49759" rIns="99518" bIns="49759" rtlCol="0">
            <a:spAutoFit/>
          </a:bodyPr>
          <a:lstStyle>
            <a:defPPr>
              <a:defRPr lang="ja-JP"/>
            </a:defPPr>
            <a:lvl1pPr>
              <a:spcBef>
                <a:spcPct val="50000"/>
              </a:spcBef>
              <a:defRPr sz="2100" b="0">
                <a:ln w="15875">
                  <a:noFill/>
                </a:ln>
                <a:latin typeface="HGP創英角ｺﾞｼｯｸUB" panose="020B0900000000000000" pitchFamily="50" charset="-128"/>
                <a:ea typeface="HGP創英角ｺﾞｼｯｸUB" panose="020B0900000000000000" pitchFamily="50" charset="-128"/>
              </a:defRPr>
            </a:lvl1pPr>
          </a:lstStyle>
          <a:p>
            <a:r>
              <a:rPr lang="ja-JP" altLang="en-US" sz="1800" b="1" dirty="0"/>
              <a:t>２０１８</a:t>
            </a:r>
            <a:endParaRPr lang="en-US" altLang="ja-JP" sz="1600" b="1" dirty="0"/>
          </a:p>
        </p:txBody>
      </p:sp>
      <p:sp>
        <p:nvSpPr>
          <p:cNvPr id="45" name="テキスト ボックス 44"/>
          <p:cNvSpPr txBox="1"/>
          <p:nvPr/>
        </p:nvSpPr>
        <p:spPr>
          <a:xfrm>
            <a:off x="615378" y="58124"/>
            <a:ext cx="5942957" cy="414689"/>
          </a:xfrm>
          <a:prstGeom prst="rect">
            <a:avLst/>
          </a:prstGeom>
          <a:noFill/>
          <a:ln>
            <a:noFill/>
          </a:ln>
        </p:spPr>
        <p:txBody>
          <a:bodyPr lIns="99535" tIns="49768" rIns="99535" bIns="49768" anchor="ctr"/>
          <a:lstStyle>
            <a:defPPr>
              <a:defRPr lang="ja-JP"/>
            </a:defPPr>
            <a:lvl1pPr algn="ctr">
              <a:spcBef>
                <a:spcPct val="50000"/>
              </a:spcBef>
              <a:buClrTx/>
              <a:buSzTx/>
              <a:buFontTx/>
              <a:buNone/>
              <a:defRPr sz="1800" b="0">
                <a:ln w="3175">
                  <a:solidFill>
                    <a:schemeClr val="bg1"/>
                  </a:solidFill>
                </a:ln>
                <a:solidFill>
                  <a:srgbClr val="FF00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defRPr>
            </a:lvl1pPr>
            <a:lvl2pPr marL="742950" indent="-285750" eaLnBrk="0" hangingPunct="0">
              <a:spcBef>
                <a:spcPct val="20000"/>
              </a:spcBef>
              <a:buClr>
                <a:schemeClr val="accent1"/>
              </a:buClr>
              <a:buSzPct val="150000"/>
              <a:buChar char="•"/>
              <a:defRPr sz="2600">
                <a:latin typeface="Arial" charset="0"/>
                <a:ea typeface="ＭＳ Ｐゴシック" pitchFamily="50" charset="-128"/>
              </a:defRPr>
            </a:lvl2pPr>
            <a:lvl3pPr marL="1143000" indent="-228600" eaLnBrk="0" hangingPunct="0">
              <a:spcBef>
                <a:spcPct val="20000"/>
              </a:spcBef>
              <a:buClr>
                <a:schemeClr val="tx1"/>
              </a:buClr>
              <a:buSzPct val="150000"/>
              <a:buChar char="•"/>
              <a:defRPr sz="2300">
                <a:latin typeface="Arial" charset="0"/>
                <a:ea typeface="ＭＳ Ｐゴシック" pitchFamily="50" charset="-128"/>
              </a:defRPr>
            </a:lvl3pPr>
            <a:lvl4pPr marL="1600200" indent="-228600" eaLnBrk="0" hangingPunct="0">
              <a:spcBef>
                <a:spcPct val="20000"/>
              </a:spcBef>
              <a:buClr>
                <a:schemeClr val="tx2"/>
              </a:buClr>
              <a:buSzPct val="150000"/>
              <a:buChar char="•"/>
              <a:defRPr sz="2100">
                <a:latin typeface="Arial" charset="0"/>
                <a:ea typeface="ＭＳ Ｐゴシック" pitchFamily="50" charset="-128"/>
              </a:defRPr>
            </a:lvl4pPr>
            <a:lvl5pPr marL="2057400" indent="-228600" eaLnBrk="0" hangingPunct="0">
              <a:spcBef>
                <a:spcPct val="20000"/>
              </a:spcBef>
              <a:buClr>
                <a:schemeClr val="folHlink"/>
              </a:buClr>
              <a:buSzPct val="150000"/>
              <a:buChar char="•"/>
              <a:defRPr sz="2100">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9pPr>
          </a:lstStyle>
          <a:p>
            <a:r>
              <a:rPr lang="en-US" altLang="ja-JP" sz="2200" dirty="0">
                <a:solidFill>
                  <a:schemeClr val="tx1"/>
                </a:solidFill>
              </a:rPr>
              <a:t>H</a:t>
            </a:r>
            <a:r>
              <a:rPr lang="ja-JP" altLang="en-US" sz="2200" dirty="0">
                <a:solidFill>
                  <a:schemeClr val="tx1"/>
                </a:solidFill>
              </a:rPr>
              <a:t>３０年度　第１回　産学連携技術シーズ発表会</a:t>
            </a:r>
          </a:p>
        </p:txBody>
      </p:sp>
      <p:sp>
        <p:nvSpPr>
          <p:cNvPr id="3" name="テキスト ボックス 2"/>
          <p:cNvSpPr txBox="1"/>
          <p:nvPr/>
        </p:nvSpPr>
        <p:spPr>
          <a:xfrm>
            <a:off x="132510" y="3055591"/>
            <a:ext cx="7277100" cy="818635"/>
          </a:xfrm>
          <a:prstGeom prst="rect">
            <a:avLst/>
          </a:prstGeom>
          <a:noFill/>
          <a:ln>
            <a:noFill/>
          </a:ln>
          <a:effectLst/>
        </p:spPr>
        <p:txBody>
          <a:bodyPr wrap="square" lIns="99518" tIns="49759" rIns="99518" bIns="49759" rtlCol="0">
            <a:spAutoFit/>
          </a:bodyPr>
          <a:lstStyle>
            <a:defPPr>
              <a:defRPr lang="ja-JP"/>
            </a:defPPr>
            <a:lvl1pPr>
              <a:spcBef>
                <a:spcPct val="50000"/>
              </a:spcBef>
              <a:defRPr sz="1400" b="1">
                <a:ln w="15875">
                  <a:noFill/>
                </a:ln>
                <a:solidFill>
                  <a:srgbClr val="002060"/>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lnSpc>
                <a:spcPts val="1400"/>
              </a:lnSpc>
            </a:pPr>
            <a:r>
              <a:rPr lang="ja-JP" altLang="en-US" sz="1300" dirty="0"/>
              <a:t>　</a:t>
            </a:r>
            <a:r>
              <a:rPr lang="ja-JP" altLang="en-US" sz="1200" dirty="0"/>
              <a:t>当会では設定したシーズテーマをもとに、県内大学・研究機関を中心とした</a:t>
            </a:r>
            <a:r>
              <a:rPr lang="ja-JP" altLang="en-US" u="sng" dirty="0">
                <a:solidFill>
                  <a:srgbClr val="FF0000"/>
                </a:solidFill>
              </a:rPr>
              <a:t>技術シーズ・事業シーズの紹介</a:t>
            </a:r>
            <a:r>
              <a:rPr lang="ja-JP" altLang="en-US" sz="1200" dirty="0"/>
              <a:t>や、産学連携に取り組む企業の</a:t>
            </a:r>
            <a:r>
              <a:rPr lang="ja-JP" altLang="en-US" u="sng" dirty="0">
                <a:solidFill>
                  <a:srgbClr val="FF0000"/>
                </a:solidFill>
              </a:rPr>
              <a:t>事例発表</a:t>
            </a:r>
            <a:r>
              <a:rPr lang="ja-JP" altLang="en-US" sz="1200" dirty="0"/>
              <a:t>を行います。　また続いて開催する</a:t>
            </a:r>
            <a:r>
              <a:rPr lang="ja-JP" altLang="en-US" u="sng" dirty="0">
                <a:solidFill>
                  <a:srgbClr val="FF0000"/>
                </a:solidFill>
              </a:rPr>
              <a:t>交流会</a:t>
            </a:r>
            <a:r>
              <a:rPr lang="ja-JP" altLang="en-US" sz="1200" dirty="0"/>
              <a:t>は、よもやま話から具体的な技術相談、リクルート話まで、「産」と「学」がざっくばらんに話し合える場でございます。</a:t>
            </a:r>
            <a:br>
              <a:rPr lang="en-US" altLang="ja-JP" sz="1200" dirty="0"/>
            </a:br>
            <a:r>
              <a:rPr lang="ja-JP" altLang="en-US" sz="1300" dirty="0"/>
              <a:t>　</a:t>
            </a:r>
            <a:r>
              <a:rPr lang="ja-JP" altLang="en-US" u="sng" dirty="0">
                <a:solidFill>
                  <a:srgbClr val="FF0000"/>
                </a:solidFill>
              </a:rPr>
              <a:t>「産」と「学」の出会いの場</a:t>
            </a:r>
            <a:r>
              <a:rPr lang="ja-JP" altLang="en-US" sz="1200" dirty="0"/>
              <a:t>、産学連携による</a:t>
            </a:r>
            <a:r>
              <a:rPr lang="ja-JP" altLang="en-US" u="sng" dirty="0">
                <a:solidFill>
                  <a:srgbClr val="FF0000"/>
                </a:solidFill>
              </a:rPr>
              <a:t>技術革新への絶好の機会</a:t>
            </a:r>
            <a:r>
              <a:rPr lang="ja-JP" altLang="en-US" sz="1200" dirty="0"/>
              <a:t>として、是非ご参加ください。</a:t>
            </a:r>
            <a:endParaRPr lang="en-US" altLang="ja-JP" sz="1200" dirty="0"/>
          </a:p>
        </p:txBody>
      </p:sp>
      <p:sp>
        <p:nvSpPr>
          <p:cNvPr id="74" name="テキスト ボックス 124"/>
          <p:cNvSpPr txBox="1"/>
          <p:nvPr/>
        </p:nvSpPr>
        <p:spPr>
          <a:xfrm>
            <a:off x="-18218" y="0"/>
            <a:ext cx="7578199" cy="85179"/>
          </a:xfrm>
          <a:prstGeom prst="rect">
            <a:avLst/>
          </a:prstGeom>
          <a:solidFill>
            <a:schemeClr val="tx2">
              <a:lumMod val="60000"/>
              <a:lumOff val="40000"/>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1" forceAA="0" compatLnSpc="1">
            <a:prstTxWarp prst="textNoShape">
              <a:avLst/>
            </a:prstTxWarp>
            <a:noAutofit/>
          </a:bodyPr>
          <a:lstStyle/>
          <a:p>
            <a:pPr>
              <a:spcAft>
                <a:spcPts val="0"/>
              </a:spcAft>
            </a:pPr>
            <a:endParaRPr lang="ja-JP" sz="1050" kern="100" dirty="0">
              <a:effectLst/>
              <a:ea typeface="ＭＳ 明朝"/>
              <a:cs typeface="Times New Roman"/>
            </a:endParaRPr>
          </a:p>
        </p:txBody>
      </p:sp>
      <p:sp>
        <p:nvSpPr>
          <p:cNvPr id="68" name="テキスト ボックス 67"/>
          <p:cNvSpPr txBox="1"/>
          <p:nvPr/>
        </p:nvSpPr>
        <p:spPr>
          <a:xfrm>
            <a:off x="1056281" y="483021"/>
            <a:ext cx="5942957" cy="414689"/>
          </a:xfrm>
          <a:prstGeom prst="rect">
            <a:avLst/>
          </a:prstGeom>
          <a:noFill/>
          <a:ln>
            <a:noFill/>
          </a:ln>
        </p:spPr>
        <p:txBody>
          <a:bodyPr lIns="99535" tIns="49768" rIns="99535" bIns="49768" anchor="ctr"/>
          <a:lstStyle>
            <a:defPPr>
              <a:defRPr lang="ja-JP"/>
            </a:defPPr>
            <a:lvl1pPr algn="ctr">
              <a:spcBef>
                <a:spcPct val="50000"/>
              </a:spcBef>
              <a:buClrTx/>
              <a:buSzTx/>
              <a:buFontTx/>
              <a:buNone/>
              <a:defRPr sz="1800" b="0">
                <a:ln w="3175">
                  <a:solidFill>
                    <a:schemeClr val="bg1"/>
                  </a:solidFill>
                </a:ln>
                <a:solidFill>
                  <a:srgbClr val="FF000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defRPr>
            </a:lvl1pPr>
            <a:lvl2pPr marL="742950" indent="-285750" eaLnBrk="0" hangingPunct="0">
              <a:spcBef>
                <a:spcPct val="20000"/>
              </a:spcBef>
              <a:buClr>
                <a:schemeClr val="accent1"/>
              </a:buClr>
              <a:buSzPct val="150000"/>
              <a:buChar char="•"/>
              <a:defRPr sz="2600">
                <a:latin typeface="Arial" charset="0"/>
                <a:ea typeface="ＭＳ Ｐゴシック" pitchFamily="50" charset="-128"/>
              </a:defRPr>
            </a:lvl2pPr>
            <a:lvl3pPr marL="1143000" indent="-228600" eaLnBrk="0" hangingPunct="0">
              <a:spcBef>
                <a:spcPct val="20000"/>
              </a:spcBef>
              <a:buClr>
                <a:schemeClr val="tx1"/>
              </a:buClr>
              <a:buSzPct val="150000"/>
              <a:buChar char="•"/>
              <a:defRPr sz="2300">
                <a:latin typeface="Arial" charset="0"/>
                <a:ea typeface="ＭＳ Ｐゴシック" pitchFamily="50" charset="-128"/>
              </a:defRPr>
            </a:lvl3pPr>
            <a:lvl4pPr marL="1600200" indent="-228600" eaLnBrk="0" hangingPunct="0">
              <a:spcBef>
                <a:spcPct val="20000"/>
              </a:spcBef>
              <a:buClr>
                <a:schemeClr val="tx2"/>
              </a:buClr>
              <a:buSzPct val="150000"/>
              <a:buChar char="•"/>
              <a:defRPr sz="2100">
                <a:latin typeface="Arial" charset="0"/>
                <a:ea typeface="ＭＳ Ｐゴシック" pitchFamily="50" charset="-128"/>
              </a:defRPr>
            </a:lvl4pPr>
            <a:lvl5pPr marL="2057400" indent="-228600" eaLnBrk="0" hangingPunct="0">
              <a:spcBef>
                <a:spcPct val="20000"/>
              </a:spcBef>
              <a:buClr>
                <a:schemeClr val="folHlink"/>
              </a:buClr>
              <a:buSzPct val="150000"/>
              <a:buChar char="•"/>
              <a:defRPr sz="2100">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150000"/>
              <a:buChar char="•"/>
              <a:defRPr sz="2100">
                <a:latin typeface="Arial" charset="0"/>
                <a:ea typeface="ＭＳ Ｐゴシック" pitchFamily="50" charset="-128"/>
              </a:defRPr>
            </a:lvl9pPr>
          </a:lstStyle>
          <a:p>
            <a:r>
              <a:rPr lang="ja-JP" altLang="en-US" sz="5400" dirty="0">
                <a:solidFill>
                  <a:schemeClr val="tx1"/>
                </a:solidFill>
              </a:rPr>
              <a:t>「</a:t>
            </a:r>
            <a:r>
              <a:rPr lang="ja-JP" altLang="en-US" sz="5400" dirty="0"/>
              <a:t>防災・安全</a:t>
            </a:r>
            <a:r>
              <a:rPr lang="ja-JP" altLang="en-US" sz="5400" dirty="0">
                <a:solidFill>
                  <a:schemeClr val="tx1"/>
                </a:solidFill>
              </a:rPr>
              <a:t>」</a:t>
            </a:r>
            <a:endParaRPr lang="ja-JP" altLang="en-US" sz="5400" dirty="0"/>
          </a:p>
        </p:txBody>
      </p:sp>
      <p:sp>
        <p:nvSpPr>
          <p:cNvPr id="42" name="テキスト ボックス 41"/>
          <p:cNvSpPr txBox="1"/>
          <p:nvPr/>
        </p:nvSpPr>
        <p:spPr>
          <a:xfrm>
            <a:off x="607428" y="10381669"/>
            <a:ext cx="2691436" cy="262073"/>
          </a:xfrm>
          <a:prstGeom prst="rect">
            <a:avLst/>
          </a:prstGeom>
          <a:noFill/>
          <a:ln>
            <a:noFill/>
          </a:ln>
          <a:effectLst/>
        </p:spPr>
        <p:txBody>
          <a:bodyPr wrap="square" lIns="99518" tIns="49759" rIns="99518" bIns="49759" rtlCol="0">
            <a:spAutoFit/>
          </a:bodyPr>
          <a:lstStyle>
            <a:defPPr>
              <a:defRPr lang="ja-JP"/>
            </a:defPPr>
            <a:lvl1pPr>
              <a:spcBef>
                <a:spcPct val="50000"/>
              </a:spcBef>
              <a:defRPr sz="1400" b="0">
                <a:ln w="15875">
                  <a:solidFill>
                    <a:schemeClr val="tx1">
                      <a:alpha val="90000"/>
                    </a:schemeClr>
                  </a:solidFill>
                </a:ln>
                <a:latin typeface="HGPｺﾞｼｯｸM" panose="020B0600000000000000" pitchFamily="50" charset="-128"/>
                <a:ea typeface="HGPｺﾞｼｯｸM" panose="020B0600000000000000" pitchFamily="50" charset="-128"/>
              </a:defRPr>
            </a:lvl1pPr>
          </a:lstStyle>
          <a:p>
            <a:r>
              <a:rPr lang="ja-JP" altLang="en-US" sz="1050" b="1" dirty="0">
                <a:ln w="15875">
                  <a:noFill/>
                </a:ln>
                <a:solidFill>
                  <a:srgbClr val="002060"/>
                </a:solidFill>
                <a:latin typeface="+mj-ea"/>
                <a:ea typeface="+mj-ea"/>
              </a:rPr>
              <a:t>（お飲み物をご用意しております）</a:t>
            </a:r>
          </a:p>
        </p:txBody>
      </p:sp>
      <p:sp>
        <p:nvSpPr>
          <p:cNvPr id="44" name="テキスト ボックス 23"/>
          <p:cNvSpPr txBox="1">
            <a:spLocks noChangeArrowheads="1"/>
          </p:cNvSpPr>
          <p:nvPr/>
        </p:nvSpPr>
        <p:spPr bwMode="auto">
          <a:xfrm>
            <a:off x="3820445" y="3826601"/>
            <a:ext cx="4108145" cy="324849"/>
          </a:xfrm>
          <a:prstGeom prst="rect">
            <a:avLst/>
          </a:prstGeom>
          <a:noFill/>
          <a:ln>
            <a:noFill/>
          </a:ln>
          <a:extLst/>
        </p:spPr>
        <p:txBody>
          <a:bodyPr lIns="99535" tIns="49768" rIns="99535" bIns="49768" anchor="ctr"/>
          <a:lstStyle>
            <a:defPPr>
              <a:defRPr lang="ja-JP"/>
            </a:defPPr>
            <a:lvl1pPr algn="ctr">
              <a:spcBef>
                <a:spcPct val="50000"/>
              </a:spcBef>
              <a:defRPr sz="1800" b="1">
                <a:solidFill>
                  <a:srgbClr val="000066"/>
                </a:solidFill>
                <a:latin typeface="+mj-ea"/>
                <a:ea typeface="+mj-ea"/>
              </a:defRPr>
            </a:lvl1pPr>
            <a:lvl2pPr marL="742950" indent="-285750" eaLnBrk="0" hangingPunct="0">
              <a:defRPr sz="800">
                <a:latin typeface="Arial" charset="0"/>
                <a:ea typeface="ＭＳ Ｐゴシック" pitchFamily="50" charset="-128"/>
              </a:defRPr>
            </a:lvl2pPr>
            <a:lvl3pPr marL="1143000" indent="-228600" eaLnBrk="0" hangingPunct="0">
              <a:defRPr sz="800">
                <a:latin typeface="Arial" charset="0"/>
                <a:ea typeface="ＭＳ Ｐゴシック" pitchFamily="50" charset="-128"/>
              </a:defRPr>
            </a:lvl3pPr>
            <a:lvl4pPr marL="1600200" indent="-228600" eaLnBrk="0" hangingPunct="0">
              <a:defRPr sz="800">
                <a:latin typeface="Arial" charset="0"/>
                <a:ea typeface="ＭＳ Ｐゴシック" pitchFamily="50" charset="-128"/>
              </a:defRPr>
            </a:lvl4pPr>
            <a:lvl5pPr marL="2057400" indent="-228600" eaLnBrk="0" hangingPunct="0">
              <a:defRPr sz="800">
                <a:latin typeface="Arial" charset="0"/>
                <a:ea typeface="ＭＳ Ｐゴシック" pitchFamily="50" charset="-128"/>
              </a:defRPr>
            </a:lvl5pPr>
            <a:lvl6pPr marL="2514600" indent="-228600" eaLnBrk="0" fontAlgn="base" hangingPunct="0">
              <a:spcBef>
                <a:spcPct val="0"/>
              </a:spcBef>
              <a:spcAft>
                <a:spcPct val="0"/>
              </a:spcAft>
              <a:defRPr sz="800">
                <a:latin typeface="Arial" charset="0"/>
                <a:ea typeface="ＭＳ Ｐゴシック" pitchFamily="50" charset="-128"/>
              </a:defRPr>
            </a:lvl6pPr>
            <a:lvl7pPr marL="2971800" indent="-228600" eaLnBrk="0" fontAlgn="base" hangingPunct="0">
              <a:spcBef>
                <a:spcPct val="0"/>
              </a:spcBef>
              <a:spcAft>
                <a:spcPct val="0"/>
              </a:spcAft>
              <a:defRPr sz="800">
                <a:latin typeface="Arial" charset="0"/>
                <a:ea typeface="ＭＳ Ｐゴシック" pitchFamily="50" charset="-128"/>
              </a:defRPr>
            </a:lvl7pPr>
            <a:lvl8pPr marL="3429000" indent="-228600" eaLnBrk="0" fontAlgn="base" hangingPunct="0">
              <a:spcBef>
                <a:spcPct val="0"/>
              </a:spcBef>
              <a:spcAft>
                <a:spcPct val="0"/>
              </a:spcAft>
              <a:defRPr sz="800">
                <a:latin typeface="Arial" charset="0"/>
                <a:ea typeface="ＭＳ Ｐゴシック" pitchFamily="50" charset="-128"/>
              </a:defRPr>
            </a:lvl8pPr>
            <a:lvl9pPr marL="3886200" indent="-228600" eaLnBrk="0" fontAlgn="base" hangingPunct="0">
              <a:spcBef>
                <a:spcPct val="0"/>
              </a:spcBef>
              <a:spcAft>
                <a:spcPct val="0"/>
              </a:spcAft>
              <a:defRPr sz="800">
                <a:latin typeface="Arial" charset="0"/>
                <a:ea typeface="ＭＳ Ｐゴシック" pitchFamily="50" charset="-128"/>
              </a:defRPr>
            </a:lvl9pPr>
          </a:lstStyle>
          <a:p>
            <a:pPr algn="l"/>
            <a:r>
              <a:rPr lang="en-US" altLang="ja-JP" sz="800" dirty="0">
                <a:solidFill>
                  <a:schemeClr val="tx1"/>
                </a:solidFill>
                <a:latin typeface="HG丸ｺﾞｼｯｸM-PRO" panose="020F0600000000000000" pitchFamily="50" charset="-128"/>
                <a:ea typeface="HG丸ｺﾞｼｯｸM-PRO" panose="020F0600000000000000" pitchFamily="50" charset="-128"/>
              </a:rPr>
              <a:t>※ </a:t>
            </a:r>
            <a:r>
              <a:rPr lang="ja-JP" altLang="en-US" sz="800" dirty="0">
                <a:solidFill>
                  <a:schemeClr val="tx1"/>
                </a:solidFill>
                <a:latin typeface="HG丸ｺﾞｼｯｸM-PRO" panose="020F0600000000000000" pitchFamily="50" charset="-128"/>
                <a:ea typeface="HG丸ｺﾞｼｯｸM-PRO" panose="020F0600000000000000" pitchFamily="50" charset="-128"/>
              </a:rPr>
              <a:t>発表プログラムは現在予定している内容でございます。</a:t>
            </a:r>
            <a:br>
              <a:rPr lang="en-US" altLang="ja-JP" sz="800" dirty="0">
                <a:solidFill>
                  <a:schemeClr val="tx1"/>
                </a:solidFill>
                <a:latin typeface="HG丸ｺﾞｼｯｸM-PRO" panose="020F0600000000000000" pitchFamily="50" charset="-128"/>
                <a:ea typeface="HG丸ｺﾞｼｯｸM-PRO" panose="020F0600000000000000" pitchFamily="50" charset="-128"/>
              </a:rPr>
            </a:br>
            <a:r>
              <a:rPr lang="ja-JP" altLang="en-US" sz="800" dirty="0">
                <a:solidFill>
                  <a:schemeClr val="tx1"/>
                </a:solidFill>
                <a:latin typeface="HG丸ｺﾞｼｯｸM-PRO" panose="020F0600000000000000" pitchFamily="50" charset="-128"/>
                <a:ea typeface="HG丸ｺﾞｼｯｸM-PRO" panose="020F0600000000000000" pitchFamily="50" charset="-128"/>
              </a:rPr>
              <a:t>　　シーズ名等、今後変更もありうることをご承知おきくださいませ。</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フレーム 8"/>
          <p:cNvSpPr/>
          <p:nvPr/>
        </p:nvSpPr>
        <p:spPr>
          <a:xfrm>
            <a:off x="5703068" y="1116295"/>
            <a:ext cx="1362075" cy="495300"/>
          </a:xfrm>
          <a:prstGeom prst="frame">
            <a:avLst/>
          </a:prstGeom>
          <a:solidFill>
            <a:srgbClr val="FFFF00"/>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定員：３０名</a:t>
            </a:r>
          </a:p>
        </p:txBody>
      </p:sp>
      <p:sp>
        <p:nvSpPr>
          <p:cNvPr id="46" name="テキスト ボックス 45"/>
          <p:cNvSpPr txBox="1"/>
          <p:nvPr/>
        </p:nvSpPr>
        <p:spPr>
          <a:xfrm>
            <a:off x="3187098" y="1366747"/>
            <a:ext cx="1759841" cy="346711"/>
          </a:xfrm>
          <a:prstGeom prst="rect">
            <a:avLst/>
          </a:prstGeom>
          <a:noFill/>
          <a:ln>
            <a:noFill/>
          </a:ln>
          <a:effectLst/>
        </p:spPr>
        <p:txBody>
          <a:bodyPr wrap="square" lIns="99518" tIns="49759" rIns="99518" bIns="49759" rtlCol="0">
            <a:spAutoFit/>
          </a:bodyPr>
          <a:lstStyle>
            <a:defPPr>
              <a:defRPr lang="ja-JP"/>
            </a:defPPr>
            <a:lvl1pPr>
              <a:spcBef>
                <a:spcPct val="50000"/>
              </a:spcBef>
              <a:defRPr sz="2100" b="1">
                <a:ln w="15875">
                  <a:solidFill>
                    <a:schemeClr val="tx1">
                      <a:alpha val="90000"/>
                    </a:schemeClr>
                  </a:solidFill>
                </a:ln>
                <a:solidFill>
                  <a:schemeClr val="accent6">
                    <a:lumMod val="75000"/>
                  </a:schemeClr>
                </a:solidFill>
                <a:latin typeface="HGP創英角ｺﾞｼｯｸUB" panose="020B0900000000000000" pitchFamily="50" charset="-128"/>
                <a:ea typeface="HGP創英角ｺﾞｼｯｸUB" panose="020B0900000000000000" pitchFamily="50" charset="-128"/>
              </a:defRPr>
            </a:lvl1pPr>
          </a:lstStyle>
          <a:p>
            <a:r>
              <a:rPr lang="ja-JP" altLang="en-US" sz="1600" b="0" dirty="0">
                <a:ln w="15875">
                  <a:noFill/>
                </a:ln>
                <a:solidFill>
                  <a:schemeClr val="tx1"/>
                </a:solidFill>
              </a:rPr>
              <a:t>（受付１４：３０～）</a:t>
            </a:r>
            <a:endParaRPr lang="en-US" altLang="ja-JP" sz="1600" b="0" dirty="0">
              <a:ln w="15875">
                <a:noFill/>
              </a:ln>
              <a:solidFill>
                <a:schemeClr val="tx1"/>
              </a:solidFill>
            </a:endParaRPr>
          </a:p>
        </p:txBody>
      </p:sp>
      <p:sp>
        <p:nvSpPr>
          <p:cNvPr id="18" name="星 32 17"/>
          <p:cNvSpPr/>
          <p:nvPr/>
        </p:nvSpPr>
        <p:spPr>
          <a:xfrm rot="21291928">
            <a:off x="3285576" y="9530518"/>
            <a:ext cx="3022791" cy="1029685"/>
          </a:xfrm>
          <a:prstGeom prst="star32">
            <a:avLst>
              <a:gd name="adj" fmla="val 3676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lang="ja-JP" altLang="en-US" sz="1400" dirty="0">
                <a:ln w="3175">
                  <a:solidFill>
                    <a:srgbClr val="0070C0"/>
                  </a:solidFill>
                </a:ln>
                <a:solidFill>
                  <a:srgbClr val="0066CC"/>
                </a:solidFill>
              </a:rPr>
              <a:t>　</a:t>
            </a:r>
            <a:r>
              <a:rPr lang="ja-JP" altLang="en-US" sz="1200" dirty="0">
                <a:ln w="3175">
                  <a:solidFill>
                    <a:srgbClr val="0070C0"/>
                  </a:solidFill>
                </a:ln>
                <a:solidFill>
                  <a:srgbClr val="0066CC"/>
                </a:solidFill>
              </a:rPr>
              <a:t>大学・研究機関との</a:t>
            </a:r>
            <a:endParaRPr lang="en-US" altLang="ja-JP" sz="1200" dirty="0">
              <a:ln w="3175">
                <a:solidFill>
                  <a:srgbClr val="0070C0"/>
                </a:solidFill>
              </a:ln>
              <a:solidFill>
                <a:srgbClr val="0066CC"/>
              </a:solidFill>
            </a:endParaRPr>
          </a:p>
          <a:p>
            <a:r>
              <a:rPr lang="ja-JP" altLang="en-US" sz="1400" i="1" dirty="0">
                <a:ln w="3175">
                  <a:solidFill>
                    <a:srgbClr val="0070C0"/>
                  </a:solidFill>
                </a:ln>
                <a:solidFill>
                  <a:srgbClr val="0066CC"/>
                </a:solidFill>
              </a:rPr>
              <a:t>親交・情報交換</a:t>
            </a:r>
            <a:endParaRPr lang="en-US" altLang="ja-JP" sz="1400" i="1" dirty="0">
              <a:ln w="3175">
                <a:solidFill>
                  <a:srgbClr val="0070C0"/>
                </a:solidFill>
              </a:ln>
              <a:solidFill>
                <a:srgbClr val="0066CC"/>
              </a:solidFill>
            </a:endParaRPr>
          </a:p>
          <a:p>
            <a:r>
              <a:rPr lang="ja-JP" altLang="en-US" sz="1400" i="1" dirty="0">
                <a:ln w="3175">
                  <a:solidFill>
                    <a:srgbClr val="0070C0"/>
                  </a:solidFill>
                </a:ln>
                <a:solidFill>
                  <a:srgbClr val="0066CC"/>
                </a:solidFill>
              </a:rPr>
              <a:t>の場！！　</a:t>
            </a:r>
            <a:endParaRPr lang="en-US" altLang="ja-JP" sz="1400" dirty="0">
              <a:ln w="3175">
                <a:solidFill>
                  <a:srgbClr val="0070C0"/>
                </a:solidFill>
              </a:ln>
              <a:solidFill>
                <a:srgbClr val="0066CC"/>
              </a:solidFill>
            </a:endParaRPr>
          </a:p>
        </p:txBody>
      </p:sp>
      <p:sp>
        <p:nvSpPr>
          <p:cNvPr id="47" name="テキスト ボックス 46"/>
          <p:cNvSpPr txBox="1"/>
          <p:nvPr/>
        </p:nvSpPr>
        <p:spPr>
          <a:xfrm>
            <a:off x="1005478" y="378325"/>
            <a:ext cx="1177782" cy="469822"/>
          </a:xfrm>
          <a:prstGeom prst="rect">
            <a:avLst/>
          </a:prstGeom>
          <a:noFill/>
          <a:ln>
            <a:noFill/>
          </a:ln>
          <a:effectLst/>
        </p:spPr>
        <p:txBody>
          <a:bodyPr wrap="square" lIns="99518" tIns="49759" rIns="99518" bIns="49759" rtlCol="0">
            <a:spAutoFit/>
          </a:bodyPr>
          <a:lstStyle>
            <a:defPPr>
              <a:defRPr lang="ja-JP"/>
            </a:defPPr>
            <a:lvl1pPr>
              <a:spcBef>
                <a:spcPct val="50000"/>
              </a:spcBef>
              <a:defRPr sz="2100" b="0">
                <a:ln w="15875">
                  <a:noFill/>
                </a:ln>
                <a:latin typeface="HGP創英角ｺﾞｼｯｸUB" panose="020B0900000000000000" pitchFamily="50" charset="-128"/>
                <a:ea typeface="HGP創英角ｺﾞｼｯｸUB" panose="020B0900000000000000" pitchFamily="50" charset="-128"/>
              </a:defRPr>
            </a:lvl1pPr>
          </a:lstStyle>
          <a:p>
            <a:r>
              <a:rPr lang="ja-JP" altLang="en-US" sz="2400" b="1" dirty="0"/>
              <a:t>テーマ：</a:t>
            </a:r>
            <a:endParaRPr lang="en-US" altLang="ja-JP" sz="2000" b="1" dirty="0"/>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24601" y="8853108"/>
            <a:ext cx="600648" cy="600648"/>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41579" y="8486990"/>
            <a:ext cx="643375" cy="643375"/>
          </a:xfrm>
          <a:prstGeom prst="rect">
            <a:avLst/>
          </a:prstGeom>
        </p:spPr>
      </p:pic>
      <p:pic>
        <p:nvPicPr>
          <p:cNvPr id="16" name="図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90868" y="54546"/>
            <a:ext cx="1018742" cy="1018742"/>
          </a:xfrm>
          <a:prstGeom prst="rect">
            <a:avLst/>
          </a:prstGeom>
        </p:spPr>
      </p:pic>
      <p:graphicFrame>
        <p:nvGraphicFramePr>
          <p:cNvPr id="19" name="表 18"/>
          <p:cNvGraphicFramePr>
            <a:graphicFrameLocks noGrp="1"/>
          </p:cNvGraphicFramePr>
          <p:nvPr>
            <p:extLst>
              <p:ext uri="{D42A27DB-BD31-4B8C-83A1-F6EECF244321}">
                <p14:modId xmlns:p14="http://schemas.microsoft.com/office/powerpoint/2010/main" val="2728848682"/>
              </p:ext>
            </p:extLst>
          </p:nvPr>
        </p:nvGraphicFramePr>
        <p:xfrm>
          <a:off x="132510" y="4153017"/>
          <a:ext cx="7211265" cy="3895608"/>
        </p:xfrm>
        <a:graphic>
          <a:graphicData uri="http://schemas.openxmlformats.org/drawingml/2006/table">
            <a:tbl>
              <a:tblPr firstRow="1" bandRow="1">
                <a:tableStyleId>{5C22544A-7EE6-4342-B048-85BDC9FD1C3A}</a:tableStyleId>
              </a:tblPr>
              <a:tblGrid>
                <a:gridCol w="1458805">
                  <a:extLst>
                    <a:ext uri="{9D8B030D-6E8A-4147-A177-3AD203B41FA5}">
                      <a16:colId xmlns:a16="http://schemas.microsoft.com/office/drawing/2014/main" val="20000"/>
                    </a:ext>
                  </a:extLst>
                </a:gridCol>
                <a:gridCol w="4099863">
                  <a:extLst>
                    <a:ext uri="{9D8B030D-6E8A-4147-A177-3AD203B41FA5}">
                      <a16:colId xmlns:a16="http://schemas.microsoft.com/office/drawing/2014/main" val="20001"/>
                    </a:ext>
                  </a:extLst>
                </a:gridCol>
                <a:gridCol w="1652597">
                  <a:extLst>
                    <a:ext uri="{9D8B030D-6E8A-4147-A177-3AD203B41FA5}">
                      <a16:colId xmlns:a16="http://schemas.microsoft.com/office/drawing/2014/main" val="20002"/>
                    </a:ext>
                  </a:extLst>
                </a:gridCol>
              </a:tblGrid>
              <a:tr h="285437">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発表者</a:t>
                      </a:r>
                    </a:p>
                  </a:txBody>
                  <a:tcPr/>
                </a:tc>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シーズ名・研究概要</a:t>
                      </a:r>
                    </a:p>
                  </a:txBody>
                  <a:tcPr/>
                </a:tc>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希望連携先</a:t>
                      </a:r>
                    </a:p>
                  </a:txBody>
                  <a:tcPr/>
                </a:tc>
                <a:extLst>
                  <a:ext uri="{0D108BD9-81ED-4DB2-BD59-A6C34878D82A}">
                    <a16:rowId xmlns:a16="http://schemas.microsoft.com/office/drawing/2014/main" val="10000"/>
                  </a:ext>
                </a:extLst>
              </a:tr>
              <a:tr h="1152000">
                <a:tc>
                  <a:txBody>
                    <a:bodyPr/>
                    <a:lstStyle/>
                    <a:p>
                      <a:pPr algn="l"/>
                      <a:r>
                        <a:rPr kumimoji="1" lang="ja-JP" altLang="en-US" sz="900" dirty="0">
                          <a:latin typeface="HG丸ｺﾞｼｯｸM-PRO" panose="020F0600000000000000" pitchFamily="50" charset="-128"/>
                          <a:ea typeface="HG丸ｺﾞｼｯｸM-PRO" panose="020F0600000000000000" pitchFamily="50" charset="-128"/>
                        </a:rPr>
                        <a:t>（国研）理化学研究所　</a:t>
                      </a:r>
                    </a:p>
                    <a:p>
                      <a:pPr algn="l"/>
                      <a:r>
                        <a:rPr kumimoji="1" lang="ja-JP" altLang="en-US" sz="900" dirty="0">
                          <a:latin typeface="HG丸ｺﾞｼｯｸM-PRO" panose="020F0600000000000000" pitchFamily="50" charset="-128"/>
                          <a:ea typeface="HG丸ｺﾞｼｯｸM-PRO" panose="020F0600000000000000" pitchFamily="50" charset="-128"/>
                        </a:rPr>
                        <a:t>光量子工学研究センター　中性子ビーム技術開発　　チーム　チームリーダー</a:t>
                      </a:r>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ja-JP" altLang="en-US" sz="900" dirty="0">
                        <a:latin typeface="HG丸ｺﾞｼｯｸM-PRO" panose="020F0600000000000000" pitchFamily="50" charset="-128"/>
                        <a:ea typeface="HG丸ｺﾞｼｯｸM-PRO" panose="020F0600000000000000" pitchFamily="50" charset="-128"/>
                      </a:endParaRPr>
                    </a:p>
                    <a:p>
                      <a:pPr marL="0" marR="0" lvl="0" indent="0" algn="ctr" defTabSz="995183" rtl="0" eaLnBrk="1" fontAlgn="auto" latinLnBrk="0" hangingPunct="1">
                        <a:lnSpc>
                          <a:spcPct val="100000"/>
                        </a:lnSpc>
                        <a:spcBef>
                          <a:spcPts val="0"/>
                        </a:spcBef>
                        <a:spcAft>
                          <a:spcPts val="0"/>
                        </a:spcAft>
                        <a:buClrTx/>
                        <a:buSzTx/>
                        <a:buFontTx/>
                        <a:buNone/>
                        <a:tabLst/>
                        <a:defRPr/>
                      </a:pPr>
                      <a:r>
                        <a:rPr kumimoji="1" lang="ja-JP" altLang="en-US" sz="1100" b="1" dirty="0">
                          <a:latin typeface="HG丸ｺﾞｼｯｸM-PRO" panose="020F0600000000000000" pitchFamily="50" charset="-128"/>
                          <a:ea typeface="HG丸ｺﾞｼｯｸM-PRO" panose="020F0600000000000000" pitchFamily="50" charset="-128"/>
                        </a:rPr>
                        <a:t>大竹　淑恵　氏</a:t>
                      </a:r>
                      <a:endParaRPr kumimoji="1" lang="en-US" altLang="ja-JP" sz="1100" b="1" dirty="0">
                        <a:latin typeface="HG丸ｺﾞｼｯｸM-PRO" panose="020F0600000000000000" pitchFamily="50" charset="-128"/>
                        <a:ea typeface="HG丸ｺﾞｼｯｸM-PRO" panose="020F0600000000000000" pitchFamily="50" charset="-128"/>
                      </a:endParaRPr>
                    </a:p>
                    <a:p>
                      <a:pPr algn="ctr"/>
                      <a:r>
                        <a:rPr kumimoji="1" lang="en-US" altLang="ja-JP" sz="1100" dirty="0">
                          <a:latin typeface="HG丸ｺﾞｼｯｸM-PRO" panose="020F0600000000000000" pitchFamily="50" charset="-128"/>
                          <a:ea typeface="HG丸ｺﾞｼｯｸM-PRO" panose="020F0600000000000000" pitchFamily="50" charset="-128"/>
                        </a:rPr>
                        <a:t>15</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05</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15</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30</a:t>
                      </a:r>
                    </a:p>
                  </a:txBody>
                  <a:tcPr/>
                </a:tc>
                <a:tc>
                  <a:txBody>
                    <a:bodyPr/>
                    <a:lstStyle/>
                    <a:p>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理研小型中性子源（</a:t>
                      </a:r>
                      <a:r>
                        <a:rPr kumimoji="1" lang="en-US" altLang="ja-JP" sz="1200" b="1" dirty="0">
                          <a:latin typeface="HG丸ｺﾞｼｯｸM-PRO" panose="020F0600000000000000" pitchFamily="50" charset="-128"/>
                          <a:ea typeface="HG丸ｺﾞｼｯｸM-PRO" panose="020F0600000000000000" pitchFamily="50" charset="-128"/>
                        </a:rPr>
                        <a:t>RANS</a:t>
                      </a:r>
                      <a:r>
                        <a:rPr kumimoji="1" lang="ja-JP" altLang="en-US" sz="1200" b="1" dirty="0">
                          <a:latin typeface="HG丸ｺﾞｼｯｸM-PRO" panose="020F0600000000000000" pitchFamily="50" charset="-128"/>
                          <a:ea typeface="HG丸ｺﾞｼｯｸM-PRO" panose="020F0600000000000000" pitchFamily="50" charset="-128"/>
                        </a:rPr>
                        <a:t>）で見える、安全・安心</a:t>
                      </a:r>
                      <a:r>
                        <a:rPr kumimoji="1" lang="en-US" altLang="ja-JP" sz="1200" b="1" dirty="0">
                          <a:latin typeface="HG丸ｺﾞｼｯｸM-PRO" panose="020F0600000000000000" pitchFamily="50" charset="-128"/>
                          <a:ea typeface="HG丸ｺﾞｼｯｸM-PRO" panose="020F0600000000000000" pitchFamily="50" charset="-128"/>
                        </a:rPr>
                        <a:t>】</a:t>
                      </a:r>
                    </a:p>
                    <a:p>
                      <a:pPr>
                        <a:lnSpc>
                          <a:spcPct val="120000"/>
                        </a:lnSpc>
                      </a:pPr>
                      <a:r>
                        <a:rPr kumimoji="1" lang="ja-JP" altLang="en-US" sz="900" dirty="0">
                          <a:latin typeface="HG丸ｺﾞｼｯｸM-PRO" panose="020F0600000000000000" pitchFamily="50" charset="-128"/>
                          <a:ea typeface="HG丸ｺﾞｼｯｸM-PRO" panose="020F0600000000000000" pitchFamily="50" charset="-128"/>
                        </a:rPr>
                        <a:t>　インフラ構造物の高齢化に伴う深刻な劣化が進むが、大型コンクリートの構造物の内部空隙や塩害腐食要因となる内部塩分を非破壊で計測する技術はこれまで存在しなかった。本技術は中性子線を利用したコンクリート内部の水、塩分、空隙、鋼材破断を非破壊観察可能とし、さらにものづくり現場での革新材料の開発やバッテリー内部非破壊検査等を可能にする。</a:t>
                      </a:r>
                      <a:endParaRPr kumimoji="1" lang="en-US" altLang="ja-JP" sz="9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①自動車関連企業</a:t>
                      </a:r>
                    </a:p>
                    <a:p>
                      <a:r>
                        <a:rPr kumimoji="1" lang="ja-JP" altLang="en-US" sz="1050" dirty="0">
                          <a:latin typeface="HG丸ｺﾞｼｯｸM-PRO" panose="020F0600000000000000" pitchFamily="50" charset="-128"/>
                          <a:ea typeface="HG丸ｺﾞｼｯｸM-PRO" panose="020F0600000000000000" pitchFamily="50" charset="-128"/>
                        </a:rPr>
                        <a:t>②航空宇宙関連企業</a:t>
                      </a:r>
                    </a:p>
                    <a:p>
                      <a:r>
                        <a:rPr kumimoji="1" lang="ja-JP" altLang="en-US" sz="1050" dirty="0">
                          <a:latin typeface="HG丸ｺﾞｼｯｸM-PRO" panose="020F0600000000000000" pitchFamily="50" charset="-128"/>
                          <a:ea typeface="HG丸ｺﾞｼｯｸM-PRO" panose="020F0600000000000000" pitchFamily="50" charset="-128"/>
                        </a:rPr>
                        <a:t>③建設・設備関連企業</a:t>
                      </a:r>
                    </a:p>
                    <a:p>
                      <a:r>
                        <a:rPr kumimoji="1" lang="ja-JP" altLang="en-US" sz="1050" dirty="0">
                          <a:latin typeface="HG丸ｺﾞｼｯｸM-PRO" panose="020F0600000000000000" pitchFamily="50" charset="-128"/>
                          <a:ea typeface="HG丸ｺﾞｼｯｸM-PRO" panose="020F0600000000000000" pitchFamily="50" charset="-128"/>
                        </a:rPr>
                        <a:t>④検査機器、装置関連 </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en-US" altLang="ja-JP" sz="1050" dirty="0">
                          <a:latin typeface="HG丸ｺﾞｼｯｸM-PRO" panose="020F0600000000000000" pitchFamily="50" charset="-128"/>
                          <a:ea typeface="HG丸ｺﾞｼｯｸM-PRO" panose="020F0600000000000000" pitchFamily="50" charset="-128"/>
                        </a:rPr>
                        <a:t>   </a:t>
                      </a:r>
                      <a:r>
                        <a:rPr kumimoji="1" lang="ja-JP" altLang="en-US" sz="1050" dirty="0">
                          <a:latin typeface="HG丸ｺﾞｼｯｸM-PRO" panose="020F0600000000000000" pitchFamily="50" charset="-128"/>
                          <a:ea typeface="HG丸ｺﾞｼｯｸM-PRO" panose="020F0600000000000000" pitchFamily="50" charset="-128"/>
                        </a:rPr>
                        <a:t>製造企業</a:t>
                      </a:r>
                    </a:p>
                  </a:txBody>
                  <a:tcPr marL="86400" marR="86400"/>
                </a:tc>
                <a:extLst>
                  <a:ext uri="{0D108BD9-81ED-4DB2-BD59-A6C34878D82A}">
                    <a16:rowId xmlns:a16="http://schemas.microsoft.com/office/drawing/2014/main" val="10001"/>
                  </a:ext>
                </a:extLst>
              </a:tr>
              <a:tr h="1152000">
                <a:tc>
                  <a:txBody>
                    <a:bodyPr/>
                    <a:lstStyle/>
                    <a:p>
                      <a:r>
                        <a:rPr kumimoji="1" lang="ja-JP" altLang="en-US" sz="900" dirty="0">
                          <a:latin typeface="HG丸ｺﾞｼｯｸM-PRO" panose="020F0600000000000000" pitchFamily="50" charset="-128"/>
                          <a:ea typeface="HG丸ｺﾞｼｯｸM-PRO" panose="020F0600000000000000" pitchFamily="50" charset="-128"/>
                        </a:rPr>
                        <a:t>東京電機大学　理工学部 </a:t>
                      </a:r>
                    </a:p>
                    <a:p>
                      <a:r>
                        <a:rPr kumimoji="1" lang="ja-JP" altLang="en-US" sz="900" dirty="0">
                          <a:latin typeface="HG丸ｺﾞｼｯｸM-PRO" panose="020F0600000000000000" pitchFamily="50" charset="-128"/>
                          <a:ea typeface="HG丸ｺﾞｼｯｸM-PRO" panose="020F0600000000000000" pitchFamily="50" charset="-128"/>
                        </a:rPr>
                        <a:t>理工学科　機械工学系　</a:t>
                      </a:r>
                    </a:p>
                    <a:p>
                      <a:r>
                        <a:rPr kumimoji="1" lang="ja-JP" altLang="en-US" sz="900" dirty="0">
                          <a:latin typeface="HG丸ｺﾞｼｯｸM-PRO" panose="020F0600000000000000" pitchFamily="50" charset="-128"/>
                          <a:ea typeface="HG丸ｺﾞｼｯｸM-PRO" panose="020F0600000000000000" pitchFamily="50" charset="-128"/>
                        </a:rPr>
                        <a:t>准教授</a:t>
                      </a:r>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ja-JP" altLang="en-US" sz="900" dirty="0">
                        <a:latin typeface="HG丸ｺﾞｼｯｸM-PRO" panose="020F0600000000000000" pitchFamily="50" charset="-128"/>
                        <a:ea typeface="HG丸ｺﾞｼｯｸM-PRO" panose="020F0600000000000000" pitchFamily="50" charset="-128"/>
                      </a:endParaRPr>
                    </a:p>
                    <a:p>
                      <a:pPr algn="ctr"/>
                      <a:r>
                        <a:rPr kumimoji="1" lang="ja-JP" altLang="en-US" sz="1100" b="1" dirty="0">
                          <a:latin typeface="HG丸ｺﾞｼｯｸM-PRO" panose="020F0600000000000000" pitchFamily="50" charset="-128"/>
                          <a:ea typeface="HG丸ｺﾞｼｯｸM-PRO" panose="020F0600000000000000" pitchFamily="50" charset="-128"/>
                        </a:rPr>
                        <a:t>古屋　治　氏</a:t>
                      </a:r>
                      <a:endParaRPr kumimoji="1" lang="en-US" altLang="ja-JP" sz="1100" b="1" dirty="0">
                        <a:latin typeface="HG丸ｺﾞｼｯｸM-PRO" panose="020F0600000000000000" pitchFamily="50" charset="-128"/>
                        <a:ea typeface="HG丸ｺﾞｼｯｸM-PRO" panose="020F0600000000000000" pitchFamily="50" charset="-128"/>
                      </a:endParaRPr>
                    </a:p>
                    <a:p>
                      <a:pPr algn="ctr"/>
                      <a:r>
                        <a:rPr kumimoji="1" lang="en-US" altLang="ja-JP" sz="1100" dirty="0">
                          <a:latin typeface="HG丸ｺﾞｼｯｸM-PRO" panose="020F0600000000000000" pitchFamily="50" charset="-128"/>
                          <a:ea typeface="HG丸ｺﾞｼｯｸM-PRO" panose="020F0600000000000000" pitchFamily="50" charset="-128"/>
                        </a:rPr>
                        <a:t>15</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30</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15</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55</a:t>
                      </a:r>
                      <a:endParaRPr kumimoji="1" lang="ja-JP" altLang="en-US" sz="1100" b="1" dirty="0">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産業施設における機器・配管の耐震対策に関する</a:t>
                      </a:r>
                      <a:endParaRPr kumimoji="1" lang="en-US" altLang="ja-JP" sz="1200" b="1" dirty="0">
                        <a:latin typeface="HG丸ｺﾞｼｯｸM-PRO" panose="020F0600000000000000" pitchFamily="50" charset="-128"/>
                        <a:ea typeface="HG丸ｺﾞｼｯｸM-PRO" panose="020F0600000000000000" pitchFamily="50" charset="-128"/>
                      </a:endParaRPr>
                    </a:p>
                    <a:p>
                      <a:r>
                        <a:rPr kumimoji="1" lang="ja-JP" altLang="en-US" sz="1200" b="1" dirty="0">
                          <a:latin typeface="HG丸ｺﾞｼｯｸM-PRO" panose="020F0600000000000000" pitchFamily="50" charset="-128"/>
                          <a:ea typeface="HG丸ｺﾞｼｯｸM-PRO" panose="020F0600000000000000" pitchFamily="50" charset="-128"/>
                        </a:rPr>
                        <a:t>研究</a:t>
                      </a:r>
                      <a:r>
                        <a:rPr kumimoji="1" lang="en-US" altLang="ja-JP" sz="1200" b="1" dirty="0">
                          <a:latin typeface="HG丸ｺﾞｼｯｸM-PRO" panose="020F0600000000000000" pitchFamily="50" charset="-128"/>
                          <a:ea typeface="HG丸ｺﾞｼｯｸM-PRO" panose="020F0600000000000000" pitchFamily="50" charset="-128"/>
                        </a:rPr>
                        <a:t>】</a:t>
                      </a:r>
                    </a:p>
                    <a:p>
                      <a:pPr>
                        <a:lnSpc>
                          <a:spcPct val="120000"/>
                        </a:lnSpc>
                      </a:pPr>
                      <a:r>
                        <a:rPr kumimoji="1" lang="ja-JP" altLang="en-US" sz="900" dirty="0">
                          <a:latin typeface="HG丸ｺﾞｼｯｸM-PRO" panose="020F0600000000000000" pitchFamily="50" charset="-128"/>
                          <a:ea typeface="HG丸ｺﾞｼｯｸM-PRO" panose="020F0600000000000000" pitchFamily="50" charset="-128"/>
                        </a:rPr>
                        <a:t>　「地震や津波などの自然現象による外的脅威に対する機械系構造物の安全確保・機能維持」，微小振動の低減による性能向上や環境改善」などのための振動制御技術のあり方を研究し、次世代耐震技術／免振・制振技術／防振・除振技術など様々な振動対策技術の新たな研究開発を進めています．</a:t>
                      </a:r>
                    </a:p>
                  </a:txBody>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①防災対策、耐震対策、</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振動対策に関わる企業</a:t>
                      </a:r>
                    </a:p>
                    <a:p>
                      <a:r>
                        <a:rPr kumimoji="1" lang="ja-JP" altLang="en-US" sz="1050" dirty="0">
                          <a:latin typeface="HG丸ｺﾞｼｯｸM-PRO" panose="020F0600000000000000" pitchFamily="50" charset="-128"/>
                          <a:ea typeface="HG丸ｺﾞｼｯｸM-PRO" panose="020F0600000000000000" pitchFamily="50" charset="-128"/>
                        </a:rPr>
                        <a:t>②金属材料やゴム／ウ</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レタンなどの粘弾材料　</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　を扱う企業</a:t>
                      </a:r>
                    </a:p>
                  </a:txBody>
                  <a:tcPr marL="86400" marR="86400"/>
                </a:tc>
                <a:extLst>
                  <a:ext uri="{0D108BD9-81ED-4DB2-BD59-A6C34878D82A}">
                    <a16:rowId xmlns:a16="http://schemas.microsoft.com/office/drawing/2014/main" val="10002"/>
                  </a:ext>
                </a:extLst>
              </a:tr>
              <a:tr h="1306171">
                <a:tc>
                  <a:txBody>
                    <a:bodyPr/>
                    <a:lstStyle/>
                    <a:p>
                      <a:r>
                        <a:rPr kumimoji="1" lang="zh-CN" altLang="en-US" sz="900" dirty="0">
                          <a:latin typeface="HG丸ｺﾞｼｯｸM-PRO" panose="020F0600000000000000" pitchFamily="50" charset="-128"/>
                          <a:ea typeface="HG丸ｺﾞｼｯｸM-PRO" panose="020F0600000000000000" pitchFamily="50" charset="-128"/>
                        </a:rPr>
                        <a:t>日本大学　理工学部</a:t>
                      </a:r>
                    </a:p>
                    <a:p>
                      <a:r>
                        <a:rPr kumimoji="1" lang="zh-CN" altLang="en-US" sz="900" dirty="0">
                          <a:latin typeface="HG丸ｺﾞｼｯｸM-PRO" panose="020F0600000000000000" pitchFamily="50" charset="-128"/>
                          <a:ea typeface="HG丸ｺﾞｼｯｸM-PRO" panose="020F0600000000000000" pitchFamily="50" charset="-128"/>
                        </a:rPr>
                        <a:t>土木工学科 助教</a:t>
                      </a:r>
                      <a:endParaRPr kumimoji="1" lang="en-US" altLang="zh-CN" sz="900" dirty="0">
                        <a:latin typeface="HG丸ｺﾞｼｯｸM-PRO" panose="020F0600000000000000" pitchFamily="50" charset="-128"/>
                        <a:ea typeface="HG丸ｺﾞｼｯｸM-PRO" panose="020F0600000000000000" pitchFamily="50" charset="-128"/>
                      </a:endParaRPr>
                    </a:p>
                    <a:p>
                      <a:endParaRPr kumimoji="1" lang="zh-CN" altLang="en-US" sz="900" dirty="0">
                        <a:latin typeface="HG丸ｺﾞｼｯｸM-PRO" panose="020F0600000000000000" pitchFamily="50" charset="-128"/>
                        <a:ea typeface="HG丸ｺﾞｼｯｸM-PRO" panose="020F0600000000000000" pitchFamily="50" charset="-128"/>
                      </a:endParaRPr>
                    </a:p>
                    <a:p>
                      <a:pPr algn="ctr"/>
                      <a:r>
                        <a:rPr kumimoji="1" lang="zh-TW" altLang="en-US" sz="1100" b="1" dirty="0">
                          <a:latin typeface="HG丸ｺﾞｼｯｸM-PRO" panose="020F0600000000000000" pitchFamily="50" charset="-128"/>
                          <a:ea typeface="HG丸ｺﾞｼｯｸM-PRO" panose="020F0600000000000000" pitchFamily="50" charset="-128"/>
                        </a:rPr>
                        <a:t>小田　憲一　氏</a:t>
                      </a:r>
                      <a:endParaRPr kumimoji="1" lang="en-US" altLang="zh-TW" sz="1100" b="1" dirty="0">
                        <a:latin typeface="HG丸ｺﾞｼｯｸM-PRO" panose="020F0600000000000000" pitchFamily="50" charset="-128"/>
                        <a:ea typeface="HG丸ｺﾞｼｯｸM-PRO" panose="020F0600000000000000" pitchFamily="50" charset="-128"/>
                      </a:endParaRPr>
                    </a:p>
                    <a:p>
                      <a:pPr marL="0" marR="0" indent="0" algn="ctr" defTabSz="995183" rtl="0" eaLnBrk="1" fontAlgn="auto" latinLnBrk="0" hangingPunct="1">
                        <a:lnSpc>
                          <a:spcPct val="100000"/>
                        </a:lnSpc>
                        <a:spcBef>
                          <a:spcPts val="0"/>
                        </a:spcBef>
                        <a:spcAft>
                          <a:spcPts val="0"/>
                        </a:spcAft>
                        <a:buClrTx/>
                        <a:buSzTx/>
                        <a:buFontTx/>
                        <a:buNone/>
                        <a:tabLst/>
                        <a:defRPr/>
                      </a:pPr>
                      <a:r>
                        <a:rPr kumimoji="1" lang="en-US" altLang="ja-JP" sz="1100" dirty="0">
                          <a:latin typeface="HG丸ｺﾞｼｯｸM-PRO" panose="020F0600000000000000" pitchFamily="50" charset="-128"/>
                          <a:ea typeface="HG丸ｺﾞｼｯｸM-PRO" panose="020F0600000000000000" pitchFamily="50" charset="-128"/>
                        </a:rPr>
                        <a:t>16</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05</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16</a:t>
                      </a:r>
                      <a:r>
                        <a:rPr kumimoji="1" lang="ja-JP" altLang="en-US" sz="1100" dirty="0">
                          <a:latin typeface="HG丸ｺﾞｼｯｸM-PRO" panose="020F0600000000000000" pitchFamily="50" charset="-128"/>
                          <a:ea typeface="HG丸ｺﾞｼｯｸM-PRO" panose="020F0600000000000000" pitchFamily="50" charset="-128"/>
                        </a:rPr>
                        <a:t>：</a:t>
                      </a:r>
                      <a:r>
                        <a:rPr kumimoji="1" lang="en-US" altLang="ja-JP" sz="1100" dirty="0">
                          <a:latin typeface="HG丸ｺﾞｼｯｸM-PRO" panose="020F0600000000000000" pitchFamily="50" charset="-128"/>
                          <a:ea typeface="HG丸ｺﾞｼｯｸM-PRO" panose="020F0600000000000000" pitchFamily="50" charset="-128"/>
                        </a:rPr>
                        <a:t>30</a:t>
                      </a:r>
                      <a:endParaRPr kumimoji="1" lang="ja-JP" altLang="en-US" sz="1100" b="1" dirty="0">
                        <a:latin typeface="HG丸ｺﾞｼｯｸM-PRO" panose="020F0600000000000000" pitchFamily="50" charset="-128"/>
                        <a:ea typeface="HG丸ｺﾞｼｯｸM-PRO" panose="020F0600000000000000" pitchFamily="50" charset="-128"/>
                      </a:endParaRPr>
                    </a:p>
                  </a:txBody>
                  <a:tcPr/>
                </a:tc>
                <a:tc>
                  <a:txBody>
                    <a:bodyPr/>
                    <a:lstStyle/>
                    <a:p>
                      <a:r>
                        <a:rPr kumimoji="1" lang="en-US" altLang="ja-JP" sz="1200" b="1" dirty="0">
                          <a:latin typeface="HG丸ｺﾞｼｯｸM-PRO" panose="020F0600000000000000" pitchFamily="50" charset="-128"/>
                          <a:ea typeface="HG丸ｺﾞｼｯｸM-PRO" panose="020F0600000000000000" pitchFamily="50" charset="-128"/>
                        </a:rPr>
                        <a:t>【</a:t>
                      </a:r>
                      <a:r>
                        <a:rPr kumimoji="1" lang="ja-JP" altLang="en-US" sz="1200" b="1" dirty="0">
                          <a:latin typeface="HG丸ｺﾞｼｯｸM-PRO" panose="020F0600000000000000" pitchFamily="50" charset="-128"/>
                          <a:ea typeface="HG丸ｺﾞｼｯｸM-PRO" panose="020F0600000000000000" pitchFamily="50" charset="-128"/>
                        </a:rPr>
                        <a:t>土砂・雪崩のソフト対策を目的とした数値シミュレーションの開発</a:t>
                      </a:r>
                      <a:r>
                        <a:rPr kumimoji="1" lang="en-US" altLang="ja-JP" sz="1200" b="1" dirty="0">
                          <a:latin typeface="HG丸ｺﾞｼｯｸM-PRO" panose="020F0600000000000000" pitchFamily="50" charset="-128"/>
                          <a:ea typeface="HG丸ｺﾞｼｯｸM-PRO" panose="020F0600000000000000" pitchFamily="50" charset="-128"/>
                        </a:rPr>
                        <a:t>】</a:t>
                      </a:r>
                    </a:p>
                    <a:p>
                      <a:pPr>
                        <a:lnSpc>
                          <a:spcPct val="120000"/>
                        </a:lnSpc>
                      </a:pPr>
                      <a:r>
                        <a:rPr kumimoji="1" lang="ja-JP" altLang="en-US" sz="900" dirty="0">
                          <a:latin typeface="HG丸ｺﾞｼｯｸM-PRO" panose="020F0600000000000000" pitchFamily="50" charset="-128"/>
                          <a:ea typeface="HG丸ｺﾞｼｯｸM-PRO" panose="020F0600000000000000" pitchFamily="50" charset="-128"/>
                        </a:rPr>
                        <a:t>　自然災害における「防災・安全」の一つとして，土砂や雪崩といった大規模な災害につながる現象を取り上げた研究を行っています。主に，土砂や雪崩が発生することで，その被害を及ぼす影響範囲を数値シミュレーションによって推定し，防災対策に必要な施設の設計や計画に役立てることを目標としています。</a:t>
                      </a:r>
                    </a:p>
                  </a:txBody>
                  <a:tcPr/>
                </a:tc>
                <a:tc>
                  <a:txBody>
                    <a:bodyPr/>
                    <a:lstStyle/>
                    <a:p>
                      <a:r>
                        <a:rPr kumimoji="1" lang="ja-JP" altLang="en-US" sz="1050" dirty="0">
                          <a:latin typeface="HG丸ｺﾞｼｯｸM-PRO" panose="020F0600000000000000" pitchFamily="50" charset="-128"/>
                          <a:ea typeface="HG丸ｺﾞｼｯｸM-PRO" panose="020F0600000000000000" pitchFamily="50" charset="-128"/>
                        </a:rPr>
                        <a:t>①斜面防災，維持管理 </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en-US" altLang="ja-JP" sz="1050" dirty="0">
                          <a:latin typeface="HG丸ｺﾞｼｯｸM-PRO" panose="020F0600000000000000" pitchFamily="50" charset="-128"/>
                          <a:ea typeface="HG丸ｺﾞｼｯｸM-PRO" panose="020F0600000000000000" pitchFamily="50" charset="-128"/>
                        </a:rPr>
                        <a:t>  </a:t>
                      </a:r>
                      <a:r>
                        <a:rPr kumimoji="1" lang="ja-JP" altLang="en-US" sz="1050" dirty="0">
                          <a:latin typeface="HG丸ｺﾞｼｯｸM-PRO" panose="020F0600000000000000" pitchFamily="50" charset="-128"/>
                          <a:ea typeface="HG丸ｺﾞｼｯｸM-PRO" panose="020F0600000000000000" pitchFamily="50" charset="-128"/>
                        </a:rPr>
                        <a:t>の設計を行うコンサル </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en-US" altLang="ja-JP" sz="1050" dirty="0">
                          <a:latin typeface="HG丸ｺﾞｼｯｸM-PRO" panose="020F0600000000000000" pitchFamily="50" charset="-128"/>
                          <a:ea typeface="HG丸ｺﾞｼｯｸM-PRO" panose="020F0600000000000000" pitchFamily="50" charset="-128"/>
                        </a:rPr>
                        <a:t>  </a:t>
                      </a:r>
                      <a:r>
                        <a:rPr kumimoji="1" lang="ja-JP" altLang="en-US" sz="1050" dirty="0">
                          <a:latin typeface="HG丸ｺﾞｼｯｸM-PRO" panose="020F0600000000000000" pitchFamily="50" charset="-128"/>
                          <a:ea typeface="HG丸ｺﾞｼｯｸM-PRO" panose="020F0600000000000000" pitchFamily="50" charset="-128"/>
                        </a:rPr>
                        <a:t>タント</a:t>
                      </a:r>
                    </a:p>
                    <a:p>
                      <a:r>
                        <a:rPr kumimoji="1" lang="ja-JP" altLang="en-US" sz="1050" dirty="0">
                          <a:latin typeface="HG丸ｺﾞｼｯｸM-PRO" panose="020F0600000000000000" pitchFamily="50" charset="-128"/>
                          <a:ea typeface="HG丸ｺﾞｼｯｸM-PRO" panose="020F0600000000000000" pitchFamily="50" charset="-128"/>
                        </a:rPr>
                        <a:t>②土木関連の研究所を</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en-US" altLang="ja-JP" sz="1050" dirty="0">
                          <a:latin typeface="HG丸ｺﾞｼｯｸM-PRO" panose="020F0600000000000000" pitchFamily="50" charset="-128"/>
                          <a:ea typeface="HG丸ｺﾞｼｯｸM-PRO" panose="020F0600000000000000" pitchFamily="50" charset="-128"/>
                        </a:rPr>
                        <a:t>   </a:t>
                      </a:r>
                      <a:r>
                        <a:rPr kumimoji="1" lang="ja-JP" altLang="en-US" sz="1050" dirty="0">
                          <a:latin typeface="HG丸ｺﾞｼｯｸM-PRO" panose="020F0600000000000000" pitchFamily="50" charset="-128"/>
                          <a:ea typeface="HG丸ｺﾞｼｯｸM-PRO" panose="020F0600000000000000" pitchFamily="50" charset="-128"/>
                        </a:rPr>
                        <a:t>有している企業</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1050" dirty="0">
                          <a:latin typeface="HG丸ｺﾞｼｯｸM-PRO" panose="020F0600000000000000" pitchFamily="50" charset="-128"/>
                          <a:ea typeface="HG丸ｺﾞｼｯｸM-PRO" panose="020F0600000000000000" pitchFamily="50" charset="-128"/>
                        </a:rPr>
                        <a:t>（斜面防災事業）</a:t>
                      </a:r>
                    </a:p>
                  </a:txBody>
                  <a:tcPr marL="86400" marR="86400"/>
                </a:tc>
                <a:extLst>
                  <a:ext uri="{0D108BD9-81ED-4DB2-BD59-A6C34878D82A}">
                    <a16:rowId xmlns:a16="http://schemas.microsoft.com/office/drawing/2014/main" val="10003"/>
                  </a:ext>
                </a:extLst>
              </a:tr>
            </a:tbl>
          </a:graphicData>
        </a:graphic>
      </p:graphicFrame>
      <p:sp>
        <p:nvSpPr>
          <p:cNvPr id="2" name="正方形/長方形 1"/>
          <p:cNvSpPr/>
          <p:nvPr/>
        </p:nvSpPr>
        <p:spPr>
          <a:xfrm>
            <a:off x="147638" y="8030216"/>
            <a:ext cx="7190969" cy="269914"/>
          </a:xfrm>
          <a:prstGeom prst="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000" dirty="0">
                <a:solidFill>
                  <a:schemeClr val="tx1"/>
                </a:solidFill>
                <a:latin typeface="HG丸ｺﾞｼｯｸM-PRO" panose="020F0600000000000000" pitchFamily="50" charset="-128"/>
                <a:ea typeface="HG丸ｺﾞｼｯｸM-PRO" panose="020F0600000000000000" pitchFamily="50" charset="-128"/>
              </a:rPr>
              <a:t>１６：３０～</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◆産学連携により製品化された企業の事例紹介◆</a:t>
            </a:r>
          </a:p>
        </p:txBody>
      </p:sp>
      <p:pic>
        <p:nvPicPr>
          <p:cNvPr id="12" name="Picture 5" descr="C:\Users\oka.masahiko\Desktop\素材\figure_ningenkankei_simpl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03067" y="8978384"/>
            <a:ext cx="1856258" cy="1776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1379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cene3d>
          <a:camera prst="orthographicFront">
            <a:rot lat="0" lon="0" rev="0"/>
          </a:camera>
          <a:lightRig rig="threePt" dir="t">
            <a:rot lat="0" lon="0" rev="1200000"/>
          </a:lightRig>
        </a:scene3d>
        <a:sp3d prstMaterial="matte"/>
      </a:spPr>
      <a:bodyPr wrap="square" lIns="97578" tIns="48789" rIns="97578" bIns="48789" rtlCol="0">
        <a:spAutoFit/>
      </a:bodyPr>
      <a:lstStyle>
        <a:defPPr>
          <a:defRPr sz="5100" dirty="0">
            <a:ln w="22225">
              <a:solidFill>
                <a:schemeClr val="bg1"/>
              </a:solidFill>
            </a:ln>
            <a:solidFill>
              <a:schemeClr val="tx1"/>
            </a:solidFill>
            <a:latin typeface="HGP創英角ｺﾞｼｯｸUB" panose="020B0900000000000000" pitchFamily="50" charset="-128"/>
            <a:ea typeface="HGP創英角ｺﾞｼｯｸUB" panose="020B0900000000000000" pitchFamily="50" charset="-128"/>
          </a:defRPr>
        </a:defPPr>
      </a:lstStyle>
      <a:style>
        <a:lnRef idx="0">
          <a:schemeClr val="accent6"/>
        </a:lnRef>
        <a:fillRef idx="3">
          <a:schemeClr val="accent6"/>
        </a:fillRef>
        <a:effectRef idx="3">
          <a:schemeClr val="accent6"/>
        </a:effectRef>
        <a:fontRef idx="minor">
          <a:schemeClr val="lt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3684</TotalTime>
  <Words>789</Words>
  <Application>Microsoft Office PowerPoint</Application>
  <PresentationFormat>ユーザー設定</PresentationFormat>
  <Paragraphs>82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HG丸ｺﾞｼｯｸM-PRO</vt:lpstr>
      <vt:lpstr>ＭＳ Ｐゴシック</vt:lpstr>
      <vt:lpstr>ＭＳ 明朝</vt:lpstr>
      <vt:lpstr>Arial</vt:lpstr>
      <vt:lpstr>Calibri</vt:lpstr>
      <vt:lpstr>Times New Roman</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shimizu.manabu</dc:creator>
  <cp:lastModifiedBy>近藤 拓士</cp:lastModifiedBy>
  <cp:revision>412</cp:revision>
  <cp:lastPrinted>2018-06-28T05:45:03Z</cp:lastPrinted>
  <dcterms:created xsi:type="dcterms:W3CDTF">2013-12-10T22:57:00Z</dcterms:created>
  <dcterms:modified xsi:type="dcterms:W3CDTF">2020-07-30T01:34:08Z</dcterms:modified>
</cp:coreProperties>
</file>