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sldIdLst>
    <p:sldId id="260" r:id="rId2"/>
    <p:sldId id="371" r:id="rId3"/>
    <p:sldId id="372" r:id="rId4"/>
    <p:sldId id="357" r:id="rId5"/>
    <p:sldId id="382" r:id="rId6"/>
    <p:sldId id="352" r:id="rId7"/>
    <p:sldId id="302" r:id="rId8"/>
    <p:sldId id="339" r:id="rId9"/>
    <p:sldId id="340" r:id="rId10"/>
    <p:sldId id="341" r:id="rId11"/>
    <p:sldId id="342" r:id="rId12"/>
    <p:sldId id="359" r:id="rId13"/>
    <p:sldId id="360" r:id="rId14"/>
    <p:sldId id="361" r:id="rId15"/>
    <p:sldId id="358" r:id="rId16"/>
    <p:sldId id="356" r:id="rId17"/>
    <p:sldId id="343" r:id="rId18"/>
    <p:sldId id="383" r:id="rId19"/>
    <p:sldId id="353" r:id="rId20"/>
    <p:sldId id="367" r:id="rId21"/>
    <p:sldId id="373" r:id="rId22"/>
    <p:sldId id="381" r:id="rId23"/>
    <p:sldId id="385" r:id="rId24"/>
    <p:sldId id="386" r:id="rId25"/>
    <p:sldId id="346" r:id="rId26"/>
    <p:sldId id="347" r:id="rId27"/>
    <p:sldId id="313" r:id="rId28"/>
    <p:sldId id="275" r:id="rId2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2B8"/>
    <a:srgbClr val="E5EDD3"/>
    <a:srgbClr val="FFFFCC"/>
    <a:srgbClr val="FFFF99"/>
    <a:srgbClr val="003300"/>
    <a:srgbClr val="663300"/>
    <a:srgbClr val="E1FFFF"/>
    <a:srgbClr val="CCFFFF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73876-89FD-4271-9861-131F533EF8BC}" type="datetimeFigureOut">
              <a:rPr kumimoji="1" lang="ja-JP" altLang="en-US" smtClean="0"/>
              <a:t>2020/4/8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3239-F72F-45B5-B88A-94A652017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32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86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81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502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542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16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01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2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2280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3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1368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70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38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新産業振興部</a:t>
            </a:r>
            <a:r>
              <a:rPr lang="en-US" altLang="ja-JP" dirty="0"/>
              <a:t>/IoT</a:t>
            </a:r>
            <a:r>
              <a:rPr lang="ja-JP" altLang="en-US" dirty="0"/>
              <a:t>・技術支援グループ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5698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新産業振興部</a:t>
            </a:r>
            <a:r>
              <a:rPr lang="en-US" altLang="ja-JP" dirty="0"/>
              <a:t>/IoT</a:t>
            </a:r>
            <a:r>
              <a:rPr lang="ja-JP" altLang="en-US" dirty="0"/>
              <a:t>・技術支援グループ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3520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新産業振興部</a:t>
            </a:r>
            <a:r>
              <a:rPr lang="en-US" altLang="ja-JP" dirty="0"/>
              <a:t>/IoT</a:t>
            </a:r>
            <a:r>
              <a:rPr lang="ja-JP" altLang="en-US" dirty="0"/>
              <a:t>・技術支援グループ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7991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新産業振興部</a:t>
            </a:r>
            <a:r>
              <a:rPr lang="en-US" altLang="ja-JP" dirty="0"/>
              <a:t>/IoT</a:t>
            </a:r>
            <a:r>
              <a:rPr lang="ja-JP" altLang="en-US" dirty="0"/>
              <a:t>・技術支援グループ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5752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7713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959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5346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F38FF-EF64-45A9-AFCE-DC11C89B484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93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90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65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45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752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304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23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239-F72F-45B5-B88A-94A65201773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B1B5-152C-4D9C-AF5F-C5BB646B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新産業振興部</a:t>
            </a:r>
            <a:r>
              <a:rPr lang="en-US" altLang="ja-JP"/>
              <a:t>/IoT</a:t>
            </a:r>
            <a:r>
              <a:rPr lang="ja-JP" altLang="en-US"/>
              <a:t>・技術支援グループ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376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14755"/>
            <a:ext cx="7772400" cy="1470025"/>
          </a:xfrm>
          <a:noFill/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C0E-7A44-4A91-B6D9-DA6F806EA8C3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8460432" y="6453336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ja-JP"/>
              <a:t>/27</a:t>
            </a:r>
            <a:endParaRPr lang="ja-JP" altLang="en-US" dirty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956376" y="6453336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3780A76-7C01-419D-A3BF-F510C7F2A02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43599"/>
            <a:ext cx="3816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 userDrawn="1"/>
        </p:nvSpPr>
        <p:spPr>
          <a:xfrm>
            <a:off x="0" y="0"/>
            <a:ext cx="9143628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0" y="161256"/>
            <a:ext cx="9143628" cy="675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3" y="214214"/>
            <a:ext cx="1233342" cy="620549"/>
          </a:xfrm>
          <a:prstGeom prst="rect">
            <a:avLst/>
          </a:prstGeom>
        </p:spPr>
      </p:pic>
      <p:grpSp>
        <p:nvGrpSpPr>
          <p:cNvPr id="17" name="グループ化 16"/>
          <p:cNvGrpSpPr/>
          <p:nvPr userDrawn="1"/>
        </p:nvGrpSpPr>
        <p:grpSpPr>
          <a:xfrm>
            <a:off x="0" y="44624"/>
            <a:ext cx="9144000" cy="153009"/>
            <a:chOff x="-36512" y="1097743"/>
            <a:chExt cx="9180000" cy="153009"/>
          </a:xfrm>
        </p:grpSpPr>
        <p:sp>
          <p:nvSpPr>
            <p:cNvPr id="18" name="正方形/長方形 17"/>
            <p:cNvSpPr/>
            <p:nvPr userDrawn="1"/>
          </p:nvSpPr>
          <p:spPr>
            <a:xfrm>
              <a:off x="-36512" y="1097743"/>
              <a:ext cx="9180000" cy="54000"/>
            </a:xfrm>
            <a:prstGeom prst="rect">
              <a:avLst/>
            </a:prstGeom>
            <a:solidFill>
              <a:srgbClr val="282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-36512" y="1196752"/>
              <a:ext cx="9180000" cy="54000"/>
            </a:xfrm>
            <a:prstGeom prst="rect">
              <a:avLst/>
            </a:prstGeom>
            <a:solidFill>
              <a:srgbClr val="282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961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93772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1008000"/>
            <a:ext cx="5486400" cy="38839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7328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B29510BE-333B-442B-B37C-0360474E2AAE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5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2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3" name="図 22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" name="テキスト ボックス 23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6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99F07E14-80C0-4E7B-B6C5-D12D9424BEEA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4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0" name="グループ化 19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1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2" name="図 21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" name="テキスト ボックス 22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18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08001"/>
            <a:ext cx="2057400" cy="522931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008001"/>
            <a:ext cx="6019800" cy="522931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09CF5579-E9C6-4F1D-BF13-1ED80A52D709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4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0" name="グループ化 19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1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2" name="図 21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" name="テキスト ボックス 22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05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00582"/>
            <a:ext cx="8229600" cy="4836730"/>
          </a:xfrm>
        </p:spPr>
        <p:txBody>
          <a:bodyPr/>
          <a:lstStyle>
            <a:lvl1pPr marL="514350" indent="-514350">
              <a:buFont typeface="+mj-lt"/>
              <a:buAutoNum type="arabicPeriod"/>
              <a:defRPr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971550" indent="-514350">
              <a:buFont typeface="+mj-ea"/>
              <a:buAutoNum type="circleNumDbPlain"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371600" indent="-457200">
              <a:buFont typeface="+mj-lt"/>
              <a:buAutoNum type="alphaUcParenR"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828800" indent="-457200">
              <a:buFont typeface="+mj-lt"/>
              <a:buAutoNum type="alphaLcPeriod"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343150" indent="-514350">
              <a:buFont typeface="+mj-lt"/>
              <a:buAutoNum type="romanUcPeriod"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69D-2499-4AA4-993C-42681159ED78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467544" y="692696"/>
            <a:ext cx="241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Contents</a:t>
            </a:r>
            <a:endParaRPr kumimoji="1" lang="ja-JP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32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33" name="グループ化 32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34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35" name="図 34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6" name="テキスト ボックス 35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38" name="正方形/長方形 37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62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AD77246A-142C-460F-A181-09B679D740FC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9" name="グループ化 18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20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2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3" name="図 22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" name="テキスト ボックス 23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</p:spTree>
    <p:extLst>
      <p:ext uri="{BB962C8B-B14F-4D97-AF65-F5344CB8AC3E}">
        <p14:creationId xmlns:p14="http://schemas.microsoft.com/office/powerpoint/2010/main" val="377485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C67FA37B-8EDA-43FB-864B-0BBB97CE46BC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4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0" name="グループ化 19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1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2" name="図 21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" name="テキスト ボックス 22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90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008000"/>
            <a:ext cx="4038600" cy="52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08000"/>
            <a:ext cx="4038600" cy="52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98C82D60-A28C-4A56-B3F6-AEC028502983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5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2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3" name="図 22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" name="テキスト ボックス 23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66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08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709960"/>
            <a:ext cx="4040188" cy="4527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008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709960"/>
            <a:ext cx="4041775" cy="4527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0F046301-3773-4225-922F-0FAC1A001E3E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7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3" name="グループ化 22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4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5" name="図 24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6" name="テキスト ボックス 25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64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8E09D12C-F94E-4FA2-AABF-E77A7C1CDF24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3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19" name="グループ化 18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0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1" name="図 20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" name="テキスト ボックス 21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67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BF31ED12-9382-4243-A5E1-1B5FF832D5F4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2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18" name="グループ化 17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19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0" name="図 19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1" name="テキスト ボックス 20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39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864" y="10080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6714" y="1008001"/>
            <a:ext cx="5111750" cy="52293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8864" y="2176687"/>
            <a:ext cx="3008313" cy="406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535117"/>
            <a:ext cx="1090464" cy="365125"/>
          </a:xfrm>
        </p:spPr>
        <p:txBody>
          <a:bodyPr/>
          <a:lstStyle/>
          <a:p>
            <a:fld id="{B55D15EE-AF47-4DDD-B9D1-B795B3EF309E}" type="datetime1">
              <a:rPr kumimoji="1" lang="ja-JP" altLang="en-US" smtClean="0"/>
              <a:t>2020/4/8</a:t>
            </a:fld>
            <a:endParaRPr kumimoji="1" lang="ja-JP" altLang="en-US" dirty="0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3771893" y="6597352"/>
            <a:ext cx="3824443" cy="222250"/>
            <a:chOff x="2907797" y="6597352"/>
            <a:chExt cx="3824443" cy="222250"/>
          </a:xfrm>
        </p:grpSpPr>
        <p:sp>
          <p:nvSpPr>
            <p:cNvPr id="15" name="テキスト ボックス 3"/>
            <p:cNvSpPr txBox="1"/>
            <p:nvPr userDrawn="1"/>
          </p:nvSpPr>
          <p:spPr>
            <a:xfrm>
              <a:off x="4390569" y="6597352"/>
              <a:ext cx="2341671" cy="222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Copyright:(C) 2015 </a:t>
              </a:r>
              <a:r>
                <a:rPr lang="en-US" sz="900" i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SIPC </a:t>
              </a:r>
              <a:r>
                <a:rPr lang="en-US" sz="9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 Narrow" panose="020B0606020202030204" pitchFamily="34" charset="0"/>
                  <a:ea typeface="ＭＳ 明朝"/>
                  <a:cs typeface="Times New Roman"/>
                </a:rPr>
                <a:t>All Rights Reserved</a:t>
              </a:r>
              <a:r>
                <a:rPr lang="en-US" sz="8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saka"/>
                  <a:ea typeface="ＭＳ 明朝"/>
                  <a:cs typeface="Times New Roman"/>
                </a:rPr>
                <a:t>.</a:t>
              </a:r>
              <a:endParaRPr lang="ja-JP" sz="105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2907797" y="6613396"/>
              <a:ext cx="1736211" cy="206206"/>
              <a:chOff x="2763781" y="6613396"/>
              <a:chExt cx="1736211" cy="206206"/>
            </a:xfrm>
          </p:grpSpPr>
          <p:sp>
            <p:nvSpPr>
              <p:cNvPr id="22" name="テキスト ボックス 31"/>
              <p:cNvSpPr txBox="1"/>
              <p:nvPr userDrawn="1"/>
            </p:nvSpPr>
            <p:spPr>
              <a:xfrm>
                <a:off x="2907797" y="6613396"/>
                <a:ext cx="1592195" cy="2062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sz="800" b="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entury"/>
                    <a:ea typeface="AR P丸ゴシック体M"/>
                    <a:cs typeface="Times New Roman"/>
                  </a:rPr>
                  <a:t>公益財団法人埼玉県産業振興公社</a:t>
                </a:r>
                <a:endParaRPr lang="ja-JP" sz="800" b="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pic>
            <p:nvPicPr>
              <p:cNvPr id="23" name="図 22" descr="公社イメージロゴ／CS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781" y="6645800"/>
                <a:ext cx="144016" cy="1413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" name="テキスト ボックス 23"/>
          <p:cNvSpPr txBox="1"/>
          <p:nvPr userDrawn="1"/>
        </p:nvSpPr>
        <p:spPr>
          <a:xfrm>
            <a:off x="755576" y="6599064"/>
            <a:ext cx="2537874" cy="2238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新産業振興部</a:t>
            </a:r>
            <a:r>
              <a:rPr kumimoji="1" lang="en-US" altLang="ja-JP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次世代自動車支援グループ</a:t>
            </a: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5496" y="620688"/>
            <a:ext cx="9073008" cy="5976664"/>
          </a:xfrm>
          <a:prstGeom prst="rect">
            <a:avLst/>
          </a:prstGeom>
          <a:noFill/>
          <a:ln w="127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78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07999"/>
            <a:ext cx="8229600" cy="52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5496" y="6535117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62308E8B-E12C-4546-ABCC-DF39EB801A7E}" type="datetime1">
              <a:rPr lang="ja-JP" altLang="en-US" smtClean="0"/>
              <a:t>2020/4/8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8460432" y="6525344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ja-JP"/>
              <a:t>/27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3780A76-7C01-419D-A3BF-F510C7F2A02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35388"/>
            <a:ext cx="9144000" cy="547200"/>
            <a:chOff x="-36512" y="116632"/>
            <a:chExt cx="9180512" cy="814983"/>
          </a:xfrm>
        </p:grpSpPr>
        <p:sp>
          <p:nvSpPr>
            <p:cNvPr id="12" name="正方形/長方形 11"/>
            <p:cNvSpPr/>
            <p:nvPr userDrawn="1"/>
          </p:nvSpPr>
          <p:spPr>
            <a:xfrm>
              <a:off x="-36512" y="256021"/>
              <a:ext cx="9180512" cy="6755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" name="グループ化 13"/>
            <p:cNvGrpSpPr/>
            <p:nvPr userDrawn="1"/>
          </p:nvGrpSpPr>
          <p:grpSpPr>
            <a:xfrm>
              <a:off x="-36512" y="116632"/>
              <a:ext cx="9180000" cy="153009"/>
              <a:chOff x="-36512" y="1097743"/>
              <a:chExt cx="9180000" cy="153009"/>
            </a:xfrm>
          </p:grpSpPr>
          <p:sp>
            <p:nvSpPr>
              <p:cNvPr id="15" name="正方形/長方形 14"/>
              <p:cNvSpPr/>
              <p:nvPr userDrawn="1"/>
            </p:nvSpPr>
            <p:spPr>
              <a:xfrm>
                <a:off x="-36512" y="1097743"/>
                <a:ext cx="9180000" cy="54000"/>
              </a:xfrm>
              <a:prstGeom prst="rect">
                <a:avLst/>
              </a:prstGeom>
              <a:solidFill>
                <a:srgbClr val="282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/>
              <p:cNvSpPr/>
              <p:nvPr userDrawn="1"/>
            </p:nvSpPr>
            <p:spPr>
              <a:xfrm>
                <a:off x="-36512" y="1196752"/>
                <a:ext cx="9180000" cy="54000"/>
              </a:xfrm>
              <a:prstGeom prst="rect">
                <a:avLst/>
              </a:prstGeom>
              <a:solidFill>
                <a:srgbClr val="282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7" name="図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9" y="128978"/>
            <a:ext cx="901552" cy="45361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 userDrawn="1">
            <p:ph type="title"/>
          </p:nvPr>
        </p:nvSpPr>
        <p:spPr>
          <a:xfrm>
            <a:off x="1187624" y="161545"/>
            <a:ext cx="7848872" cy="40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9764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 baseline="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 baseline="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 baseline="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 baseline="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 baseline="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g"/><Relationship Id="rId1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5.jpeg"/><Relationship Id="rId3" Type="http://schemas.openxmlformats.org/officeDocument/2006/relationships/image" Target="../media/image16.png"/><Relationship Id="rId7" Type="http://schemas.openxmlformats.org/officeDocument/2006/relationships/image" Target="../media/image32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11" Type="http://schemas.openxmlformats.org/officeDocument/2006/relationships/image" Target="../media/image20.png"/><Relationship Id="rId5" Type="http://schemas.openxmlformats.org/officeDocument/2006/relationships/image" Target="../media/image30.jpeg"/><Relationship Id="rId15" Type="http://schemas.openxmlformats.org/officeDocument/2006/relationships/image" Target="../media/image37.png"/><Relationship Id="rId10" Type="http://schemas.openxmlformats.org/officeDocument/2006/relationships/image" Target="../media/image19.jpg"/><Relationship Id="rId4" Type="http://schemas.openxmlformats.org/officeDocument/2006/relationships/image" Target="../media/image29.jpeg"/><Relationship Id="rId9" Type="http://schemas.openxmlformats.org/officeDocument/2006/relationships/image" Target="../media/image33.png"/><Relationship Id="rId1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12" Type="http://schemas.openxmlformats.org/officeDocument/2006/relationships/image" Target="../media/image22.jp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11" Type="http://schemas.openxmlformats.org/officeDocument/2006/relationships/image" Target="../media/image21.jpg"/><Relationship Id="rId5" Type="http://schemas.openxmlformats.org/officeDocument/2006/relationships/image" Target="../media/image39.png"/><Relationship Id="rId15" Type="http://schemas.openxmlformats.org/officeDocument/2006/relationships/image" Target="../media/image38.jpeg"/><Relationship Id="rId10" Type="http://schemas.openxmlformats.org/officeDocument/2006/relationships/image" Target="../media/image30.jpeg"/><Relationship Id="rId19" Type="http://schemas.openxmlformats.org/officeDocument/2006/relationships/image" Target="../media/image45.png"/><Relationship Id="rId4" Type="http://schemas.openxmlformats.org/officeDocument/2006/relationships/image" Target="../media/image32.jpeg"/><Relationship Id="rId9" Type="http://schemas.openxmlformats.org/officeDocument/2006/relationships/image" Target="../media/image41.png"/><Relationship Id="rId1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xtech.nikkei.com/atcl/nxt/mag/rob/18/00004/00035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tama-j.or.jp/io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ot@saitama-j.or.j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5"/>
          <p:cNvSpPr txBox="1">
            <a:spLocks/>
          </p:cNvSpPr>
          <p:nvPr/>
        </p:nvSpPr>
        <p:spPr>
          <a:xfrm>
            <a:off x="319485" y="2105600"/>
            <a:ext cx="8571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令和２年度中小企業</a:t>
            </a:r>
            <a:r>
              <a:rPr lang="en-US" altLang="ja-JP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32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活用支援事業のご紹介</a:t>
            </a:r>
            <a:endParaRPr lang="en-US" altLang="ja-JP" sz="3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76418" y="428256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令和２年４月９日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0843" y="5079275"/>
            <a:ext cx="420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376160" y="862149"/>
            <a:ext cx="1341120" cy="444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配布用</a:t>
            </a:r>
          </a:p>
        </p:txBody>
      </p:sp>
    </p:spTree>
    <p:extLst>
      <p:ext uri="{BB962C8B-B14F-4D97-AF65-F5344CB8AC3E}">
        <p14:creationId xmlns:p14="http://schemas.microsoft.com/office/powerpoint/2010/main" val="161186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863" y="718121"/>
            <a:ext cx="89911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８．費用　　：　調整中（有料）　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（上記に含まれるもの：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JDLA G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検定受験料（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12､960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テキスト代、実習に使う機材（持ち帰りできます））　　　　　　　　　　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尚、交通費、食事代は自己負担です。</a:t>
            </a: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９．受講場所：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講義・実習：北与野事務所（予定）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．必須条件：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この研修は、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資格である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JDLA G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検定受験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が必須条件です。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48298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sp>
        <p:nvSpPr>
          <p:cNvPr id="9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人材育成研修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3729" y="2834403"/>
            <a:ext cx="2608547" cy="5184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 cap="rnd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先端技術視察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コース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360" y="3271919"/>
            <a:ext cx="90566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１．研修時期：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令和２年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月頃から令和３年２月まで。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６日間コース（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日間連日ではなく、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日コース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×6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２．対象　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自社の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AI/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化を推進する経営幹部もしくは技術者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３．募集人数：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最大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　（原則：各社１名）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４．受講資格：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の基礎知識・技術を修得していること。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５．募集対象：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製造業の県内中小企業（県内に事業所があること）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＊：応募者多数の場合、ご希望に添えない場合がありますので、ご了承下さい。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8034746" y="176150"/>
            <a:ext cx="1005403" cy="781793"/>
            <a:chOff x="4722497" y="3783105"/>
            <a:chExt cx="1669302" cy="1361659"/>
          </a:xfrm>
        </p:grpSpPr>
        <p:sp>
          <p:nvSpPr>
            <p:cNvPr id="21" name="角丸四角形 20"/>
            <p:cNvSpPr/>
            <p:nvPr/>
          </p:nvSpPr>
          <p:spPr>
            <a:xfrm>
              <a:off x="4742378" y="3783105"/>
              <a:ext cx="1543411" cy="120672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782" y="4029018"/>
              <a:ext cx="1115746" cy="1115746"/>
            </a:xfrm>
            <a:prstGeom prst="rect">
              <a:avLst/>
            </a:prstGeom>
          </p:spPr>
        </p:pic>
        <p:sp>
          <p:nvSpPr>
            <p:cNvPr id="23" name="テキスト ボックス 37"/>
            <p:cNvSpPr txBox="1"/>
            <p:nvPr/>
          </p:nvSpPr>
          <p:spPr>
            <a:xfrm>
              <a:off x="4722497" y="3871262"/>
              <a:ext cx="1669302" cy="58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人材育成</a:t>
              </a:r>
            </a:p>
          </p:txBody>
        </p:sp>
      </p:grpSp>
      <p:sp>
        <p:nvSpPr>
          <p:cNvPr id="16" name="スライド番号プレースホルダー 2">
            <a:extLst>
              <a:ext uri="{FF2B5EF4-FFF2-40B4-BE49-F238E27FC236}">
                <a16:creationId xmlns:a16="http://schemas.microsoft.com/office/drawing/2014/main" id="{47AC2B61-8A69-4899-80E6-6D8BD3A4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791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958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sp>
        <p:nvSpPr>
          <p:cNvPr id="7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人材育成研修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360" y="805346"/>
            <a:ext cx="90566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６．研修目的：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に関する先端技術や実践技術を学習する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②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の導入技術や事例を学習する。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７．内容（予定）：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 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今期訪問先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昨年度実績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①学術機関（１日）　　　　　　　　未定　　　　国立情報学研究所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②研究機関（１日）　　　　　　　　未定　　　　産業技術総合研究所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③先端企業訪問（１日）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　　　　 未定　　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FANUC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④導入企業訪問（１日）　　　　　　未定　　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・ﾍﾙｽｹｱｼﾞｬﾊﾟﾝ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⑤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SAITEC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実演（１日）　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SAITEC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SAITEC</a:t>
            </a:r>
          </a:p>
          <a:p>
            <a:pPr>
              <a:spcBef>
                <a:spcPts val="600"/>
              </a:spcBef>
            </a:pP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８．費用　　：　調整中（有料）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なお、交通費、食事代は自己負担です。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９．受講場所：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それぞれの学術・研究機関・企業等（関東圏：予定）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＊：実施内容等は今後変更になる可能性もありますので、申込時には公社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</a:p>
          <a:p>
            <a:pPr>
              <a:spcBef>
                <a:spcPts val="600"/>
              </a:spcBef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募集内容の確認をお願い致します。また、視察先については、決定次第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ご案内申し上げます。（一ヶ月前にはご案内予定）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034746" y="176150"/>
            <a:ext cx="1005403" cy="781793"/>
            <a:chOff x="4722497" y="3783105"/>
            <a:chExt cx="1669302" cy="1361659"/>
          </a:xfrm>
        </p:grpSpPr>
        <p:sp>
          <p:nvSpPr>
            <p:cNvPr id="14" name="角丸四角形 13"/>
            <p:cNvSpPr/>
            <p:nvPr/>
          </p:nvSpPr>
          <p:spPr>
            <a:xfrm>
              <a:off x="4742378" y="3783105"/>
              <a:ext cx="1543411" cy="120672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782" y="4029018"/>
              <a:ext cx="1115746" cy="1115746"/>
            </a:xfrm>
            <a:prstGeom prst="rect">
              <a:avLst/>
            </a:prstGeom>
          </p:spPr>
        </p:pic>
        <p:sp>
          <p:nvSpPr>
            <p:cNvPr id="16" name="テキスト ボックス 37"/>
            <p:cNvSpPr txBox="1"/>
            <p:nvPr/>
          </p:nvSpPr>
          <p:spPr>
            <a:xfrm>
              <a:off x="4722497" y="3871262"/>
              <a:ext cx="1669302" cy="58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人材育成</a:t>
              </a:r>
            </a:p>
          </p:txBody>
        </p:sp>
      </p:grpSp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4AB56BC9-CAD5-40CE-9005-417ABD1C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06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オーダメイド型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研修（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事業）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33289" y="734690"/>
            <a:ext cx="5301157" cy="4690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オーダメイド型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研修（エリア限定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64" y="1402530"/>
            <a:ext cx="90566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この研修は、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を活用したシステムを自社に適用するためのモデル構築、学習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データ収集、検証等の作業を通して、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PoC〔Proof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Of Concept(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概念実証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)〕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導入のノウハウを学ぶ実践型の研修です。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１．研修時期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令和２年７月から令和３年１月の間で３ヶ月間程度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２．対象エリア：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埼玉県鶴ヶ島ジャンクションを中心とする１３市町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（川越市、飯能市、東松山市、狭山市、入間市、坂戸市、日高市、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鶴ヶ島市、毛呂山町、越生町、川島町、吉見町、鳩山町）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３．募集企業数：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中小企業製造業４社　（出来るだけ、異なる地域より選定）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４．応募資格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①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を活用したシステム導入を検討していること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② 今回公社で選定する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のテーマで研修できる作業環境が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準備できること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③ 全社の取組として、研修を受け入れられる体制があること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④ 研修成果（企業秘密部分は除く）に関して、公表・公開が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可能であること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⑤ 対象エリア（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市町）に、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を実施できる事業所を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所有していること　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8034746" y="176150"/>
            <a:ext cx="1005403" cy="781793"/>
            <a:chOff x="4722497" y="3783105"/>
            <a:chExt cx="1669302" cy="1361659"/>
          </a:xfrm>
        </p:grpSpPr>
        <p:sp>
          <p:nvSpPr>
            <p:cNvPr id="15" name="角丸四角形 14"/>
            <p:cNvSpPr/>
            <p:nvPr/>
          </p:nvSpPr>
          <p:spPr>
            <a:xfrm>
              <a:off x="4742378" y="3783105"/>
              <a:ext cx="1543411" cy="120672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782" y="4029018"/>
              <a:ext cx="1115746" cy="1115746"/>
            </a:xfrm>
            <a:prstGeom prst="rect">
              <a:avLst/>
            </a:prstGeom>
          </p:spPr>
        </p:pic>
        <p:sp>
          <p:nvSpPr>
            <p:cNvPr id="18" name="テキスト ボックス 37"/>
            <p:cNvSpPr txBox="1"/>
            <p:nvPr/>
          </p:nvSpPr>
          <p:spPr>
            <a:xfrm>
              <a:off x="4722497" y="3871262"/>
              <a:ext cx="1669302" cy="58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人材育成</a:t>
              </a:r>
            </a:p>
          </p:txBody>
        </p:sp>
      </p:grpSp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56EACC8D-31B5-409D-B242-F20148E2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BBF440-39BA-4B20-8ADF-C2A0A4F0D0D2}"/>
              </a:ext>
            </a:extLst>
          </p:cNvPr>
          <p:cNvSpPr txBox="1"/>
          <p:nvPr/>
        </p:nvSpPr>
        <p:spPr>
          <a:xfrm>
            <a:off x="5513266" y="652418"/>
            <a:ext cx="3500249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未会員の場合は研修会参加までに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入会が必要になります。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65216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オーダメイド型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研修（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事業）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233" y="725182"/>
            <a:ext cx="905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５．実施内容　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実践研修型の研修であり、企業に出向き、現場で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を実施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して、その成果をまとめる事で、研修の終了とします。なお、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に必要な機器、ツール等は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SIer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System Integrator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）が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持ち込みますが、研修終了後は持ち帰ります。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Picture 4" descr="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91" y="2011719"/>
            <a:ext cx="6728546" cy="19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2123718" y="4062435"/>
            <a:ext cx="6502178" cy="230046"/>
            <a:chOff x="1958254" y="3564647"/>
            <a:chExt cx="6502178" cy="230046"/>
          </a:xfrm>
        </p:grpSpPr>
        <p:sp>
          <p:nvSpPr>
            <p:cNvPr id="4" name="左右矢印 3"/>
            <p:cNvSpPr/>
            <p:nvPr/>
          </p:nvSpPr>
          <p:spPr>
            <a:xfrm>
              <a:off x="1958254" y="3564647"/>
              <a:ext cx="6502178" cy="165463"/>
            </a:xfrm>
            <a:prstGeom prst="left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539728" y="3568744"/>
              <a:ext cx="1339228" cy="225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３ヶ月間程度</a:t>
              </a: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1864" y="4430564"/>
            <a:ext cx="90566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６．</a:t>
            </a:r>
            <a:r>
              <a:rPr lang="en-US" altLang="ja-JP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テーマ　：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画像認識による検品・検査もしくは故障予兆診断等を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 ターゲットにした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事業テーマ（研修テーマ）を予定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 しています。詳細は、研修企業公募時に提示します。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７．研修の目的　：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研修対象企業の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活用ノウハウ習得と自社ヘの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導入を　　　　　　　　　　　　　　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 目指す。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 ② 研修（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事業）の成果を公開より、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導入を検討して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 いる企業へ情報提供する。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892" y="90155"/>
            <a:ext cx="939258" cy="714653"/>
          </a:xfrm>
          <a:prstGeom prst="rect">
            <a:avLst/>
          </a:prstGeom>
        </p:spPr>
      </p:pic>
      <p:sp>
        <p:nvSpPr>
          <p:cNvPr id="14" name="スライド番号プレースホルダー 2">
            <a:extLst>
              <a:ext uri="{FF2B5EF4-FFF2-40B4-BE49-F238E27FC236}">
                <a16:creationId xmlns:a16="http://schemas.microsoft.com/office/drawing/2014/main" id="{E2CCCD14-1D66-4A8D-B7C4-345DE567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75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オーダメイド型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研修（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事業）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233" y="929376"/>
            <a:ext cx="90566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８．推進体制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研修開始時に、研修企業、公社選定の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SIer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公社で内容、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推進方法等を決定した後、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SIer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がリーダーとなって研修を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進めます。研修企業は、社内取纏め役の選定をお願いします。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９．費用　　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研修費用としての負担はありませんが、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対象環境（機器、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製品等）と研修場所の提供、及び各作業における人的負担を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お願いします。また、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用機器設置等でご協力頂きます。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スケジュール（予定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令和２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　　６　　７　　８　　９　　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令和３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　２　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1691479" y="3679827"/>
            <a:ext cx="668818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右矢印 10"/>
          <p:cNvSpPr/>
          <p:nvPr/>
        </p:nvSpPr>
        <p:spPr>
          <a:xfrm>
            <a:off x="2697973" y="3776355"/>
            <a:ext cx="583475" cy="104503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3272010" y="4092362"/>
            <a:ext cx="391884" cy="158743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939151" y="3686183"/>
            <a:ext cx="0" cy="133241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858085" y="47304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▲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20262" y="3845192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SIer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選定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20262" y="419682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研修企業募集</a:t>
            </a:r>
          </a:p>
        </p:txBody>
      </p:sp>
      <p:sp>
        <p:nvSpPr>
          <p:cNvPr id="22" name="左右矢印 21"/>
          <p:cNvSpPr/>
          <p:nvPr/>
        </p:nvSpPr>
        <p:spPr>
          <a:xfrm>
            <a:off x="3662853" y="4523093"/>
            <a:ext cx="256903" cy="130465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42577" y="462055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研修企業選定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29656" y="4972662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キックオフ</a:t>
            </a:r>
          </a:p>
        </p:txBody>
      </p:sp>
      <p:sp>
        <p:nvSpPr>
          <p:cNvPr id="25" name="左右矢印 24"/>
          <p:cNvSpPr/>
          <p:nvPr/>
        </p:nvSpPr>
        <p:spPr>
          <a:xfrm>
            <a:off x="4243169" y="4057101"/>
            <a:ext cx="1249414" cy="190538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右矢印 25"/>
          <p:cNvSpPr/>
          <p:nvPr/>
        </p:nvSpPr>
        <p:spPr>
          <a:xfrm>
            <a:off x="4255411" y="4476328"/>
            <a:ext cx="1246869" cy="170932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右矢印 26"/>
          <p:cNvSpPr/>
          <p:nvPr/>
        </p:nvSpPr>
        <p:spPr>
          <a:xfrm>
            <a:off x="5535405" y="4057098"/>
            <a:ext cx="1398053" cy="184656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右矢印 27"/>
          <p:cNvSpPr/>
          <p:nvPr/>
        </p:nvSpPr>
        <p:spPr>
          <a:xfrm>
            <a:off x="5551619" y="4437066"/>
            <a:ext cx="1381835" cy="212826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89553" y="385319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02438" y="4258109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35994" y="384519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84997" y="424477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</a:t>
            </a:r>
          </a:p>
        </p:txBody>
      </p:sp>
      <p:cxnSp>
        <p:nvCxnSpPr>
          <p:cNvPr id="34" name="直線コネクタ 33"/>
          <p:cNvCxnSpPr/>
          <p:nvPr/>
        </p:nvCxnSpPr>
        <p:spPr>
          <a:xfrm>
            <a:off x="7708076" y="3706859"/>
            <a:ext cx="0" cy="133241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左右矢印 34"/>
          <p:cNvSpPr/>
          <p:nvPr/>
        </p:nvSpPr>
        <p:spPr>
          <a:xfrm>
            <a:off x="6944318" y="4036757"/>
            <a:ext cx="749189" cy="210158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26762" y="423803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各社毎の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研修結果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まとめ</a:t>
            </a: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92" y="90155"/>
            <a:ext cx="939258" cy="714653"/>
          </a:xfrm>
          <a:prstGeom prst="rect">
            <a:avLst/>
          </a:prstGeom>
        </p:spPr>
      </p:pic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257284" y="5579407"/>
            <a:ext cx="88014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0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事業の詳細に関しては、変更の可能性もありますので、公社</a:t>
            </a:r>
            <a:r>
              <a:rPr kumimoji="0" lang="en-US" altLang="ja-JP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kumimoji="0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グループに</a:t>
            </a:r>
            <a:endParaRPr kumimoji="0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お問い合わせください。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CCA880C-EAB4-4436-A013-B7BDB03F802D}"/>
              </a:ext>
            </a:extLst>
          </p:cNvPr>
          <p:cNvCxnSpPr/>
          <p:nvPr/>
        </p:nvCxnSpPr>
        <p:spPr>
          <a:xfrm>
            <a:off x="4217322" y="3686183"/>
            <a:ext cx="0" cy="133241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30252F30-56DC-4D17-91A7-2C5A10268674}"/>
              </a:ext>
            </a:extLst>
          </p:cNvPr>
          <p:cNvCxnSpPr/>
          <p:nvPr/>
        </p:nvCxnSpPr>
        <p:spPr>
          <a:xfrm>
            <a:off x="5511978" y="3700918"/>
            <a:ext cx="0" cy="133241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8AC917CD-2949-490C-AA7B-03732BEBAFA7}"/>
              </a:ext>
            </a:extLst>
          </p:cNvPr>
          <p:cNvCxnSpPr/>
          <p:nvPr/>
        </p:nvCxnSpPr>
        <p:spPr>
          <a:xfrm>
            <a:off x="6951210" y="3684372"/>
            <a:ext cx="0" cy="133241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スライド番号プレースホルダー 2">
            <a:extLst>
              <a:ext uri="{FF2B5EF4-FFF2-40B4-BE49-F238E27FC236}">
                <a16:creationId xmlns:a16="http://schemas.microsoft.com/office/drawing/2014/main" id="{5A04C69F-4AAC-4A41-A4F1-FCA9B0E8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713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5">
            <a:extLst>
              <a:ext uri="{FF2B5EF4-FFF2-40B4-BE49-F238E27FC236}">
                <a16:creationId xmlns:a16="http://schemas.microsoft.com/office/drawing/2014/main" id="{05489FEE-60DC-4D00-934D-1FB470C82693}"/>
              </a:ext>
            </a:extLst>
          </p:cNvPr>
          <p:cNvSpPr txBox="1">
            <a:spLocks/>
          </p:cNvSpPr>
          <p:nvPr/>
        </p:nvSpPr>
        <p:spPr>
          <a:xfrm>
            <a:off x="1125960" y="166772"/>
            <a:ext cx="683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．ものづくり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化支援事業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（新規）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FF0CAED-95E4-437F-8A19-4333868A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452" y="198223"/>
            <a:ext cx="896052" cy="76206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523ECD-EB63-499D-8415-569A8E43DDA1}"/>
              </a:ext>
            </a:extLst>
          </p:cNvPr>
          <p:cNvSpPr txBox="1"/>
          <p:nvPr/>
        </p:nvSpPr>
        <p:spPr>
          <a:xfrm>
            <a:off x="87360" y="1475704"/>
            <a:ext cx="90566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この事業は、簡易で安価なシングルボードコンピュータ（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Raspberry Pi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）を活用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し、ものづくりの現場における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化のシステム導入を体験することにより、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化の効果を見出すことを目的としています。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１．実施内容　：スケジュール等はあくまでも予定です。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令和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月～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月上旬　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月中旬　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月下旬　　　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　　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月～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月上旬　　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月中旬　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月下旬　　　　　　　令和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　　　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　　　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B5D566-3835-43FC-8852-D6CB41B3389E}"/>
              </a:ext>
            </a:extLst>
          </p:cNvPr>
          <p:cNvSpPr/>
          <p:nvPr/>
        </p:nvSpPr>
        <p:spPr>
          <a:xfrm>
            <a:off x="333289" y="734690"/>
            <a:ext cx="4833515" cy="4690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ものづくり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化支援事業</a:t>
            </a:r>
            <a:endParaRPr kumimoji="1"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61C461-3F95-4CE8-A4C8-243A3B219329}"/>
              </a:ext>
            </a:extLst>
          </p:cNvPr>
          <p:cNvSpPr txBox="1"/>
          <p:nvPr/>
        </p:nvSpPr>
        <p:spPr>
          <a:xfrm>
            <a:off x="5160229" y="655808"/>
            <a:ext cx="3500249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未会員の場合は研修会参加までに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入会が必要になります。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DCC437A1-9994-46A4-B7BF-F424DD993FD7}"/>
              </a:ext>
            </a:extLst>
          </p:cNvPr>
          <p:cNvSpPr/>
          <p:nvPr/>
        </p:nvSpPr>
        <p:spPr>
          <a:xfrm>
            <a:off x="1179229" y="3144910"/>
            <a:ext cx="825623" cy="1144934"/>
          </a:xfrm>
          <a:prstGeom prst="homePlate">
            <a:avLst>
              <a:gd name="adj" fmla="val 247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68E11531-55B5-4E2E-89D6-20BE4DF2223A}"/>
              </a:ext>
            </a:extLst>
          </p:cNvPr>
          <p:cNvSpPr/>
          <p:nvPr/>
        </p:nvSpPr>
        <p:spPr>
          <a:xfrm>
            <a:off x="2547894" y="3164362"/>
            <a:ext cx="812895" cy="1144934"/>
          </a:xfrm>
          <a:prstGeom prst="homePlate">
            <a:avLst>
              <a:gd name="adj" fmla="val 247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C2F7C6F3-5ECB-4B65-BAB0-8BB3285AFE9B}"/>
              </a:ext>
            </a:extLst>
          </p:cNvPr>
          <p:cNvSpPr/>
          <p:nvPr/>
        </p:nvSpPr>
        <p:spPr>
          <a:xfrm>
            <a:off x="3369667" y="3144910"/>
            <a:ext cx="4560644" cy="584837"/>
          </a:xfrm>
          <a:prstGeom prst="homePlate">
            <a:avLst>
              <a:gd name="adj" fmla="val 24745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自社内で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もしくは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化活用</a:t>
            </a:r>
          </a:p>
        </p:txBody>
      </p:sp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6887D5A8-ECFB-4896-BDCD-868D0AF28942}"/>
              </a:ext>
            </a:extLst>
          </p:cNvPr>
          <p:cNvSpPr/>
          <p:nvPr/>
        </p:nvSpPr>
        <p:spPr>
          <a:xfrm>
            <a:off x="3369667" y="3809649"/>
            <a:ext cx="4534011" cy="480195"/>
          </a:xfrm>
          <a:prstGeom prst="homePlate">
            <a:avLst>
              <a:gd name="adj" fmla="val 247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自社内で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もしくは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化活用（伴走支援③）</a:t>
            </a: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AA26B009-CA52-4AAC-B318-A428A6EA75A8}"/>
              </a:ext>
            </a:extLst>
          </p:cNvPr>
          <p:cNvSpPr/>
          <p:nvPr/>
        </p:nvSpPr>
        <p:spPr>
          <a:xfrm>
            <a:off x="2031486" y="3144910"/>
            <a:ext cx="498654" cy="1144934"/>
          </a:xfrm>
          <a:prstGeom prst="homePlate">
            <a:avLst>
              <a:gd name="adj" fmla="val 2474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書類審査</a:t>
            </a: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135DE978-A605-4CE0-8F2F-D048248DFED4}"/>
              </a:ext>
            </a:extLst>
          </p:cNvPr>
          <p:cNvSpPr/>
          <p:nvPr/>
        </p:nvSpPr>
        <p:spPr>
          <a:xfrm>
            <a:off x="7930311" y="3144910"/>
            <a:ext cx="825623" cy="2178789"/>
          </a:xfrm>
          <a:prstGeom prst="homePlate">
            <a:avLst>
              <a:gd name="adj" fmla="val 247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報告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（アンケート方式）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8CF5C56E-AA09-43B0-A18F-7CED1F312896}"/>
              </a:ext>
            </a:extLst>
          </p:cNvPr>
          <p:cNvSpPr/>
          <p:nvPr/>
        </p:nvSpPr>
        <p:spPr>
          <a:xfrm>
            <a:off x="6196617" y="4369746"/>
            <a:ext cx="1733694" cy="480195"/>
          </a:xfrm>
          <a:prstGeom prst="homePlate">
            <a:avLst>
              <a:gd name="adj" fmla="val 24745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自社内で</a:t>
            </a:r>
            <a:r>
              <a: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もしくは</a:t>
            </a:r>
            <a:r>
              <a: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化活用</a:t>
            </a:r>
          </a:p>
        </p:txBody>
      </p:sp>
      <p:sp>
        <p:nvSpPr>
          <p:cNvPr id="20" name="矢印: 五方向 19">
            <a:extLst>
              <a:ext uri="{FF2B5EF4-FFF2-40B4-BE49-F238E27FC236}">
                <a16:creationId xmlns:a16="http://schemas.microsoft.com/office/drawing/2014/main" id="{96DDCEF5-841F-4C4D-AC81-1927F2C7E7AD}"/>
              </a:ext>
            </a:extLst>
          </p:cNvPr>
          <p:cNvSpPr/>
          <p:nvPr/>
        </p:nvSpPr>
        <p:spPr>
          <a:xfrm>
            <a:off x="6196617" y="4928238"/>
            <a:ext cx="1707062" cy="480195"/>
          </a:xfrm>
          <a:prstGeom prst="homePlate">
            <a:avLst>
              <a:gd name="adj" fmla="val 247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自社内で</a:t>
            </a:r>
            <a:r>
              <a: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もしくは</a:t>
            </a:r>
            <a:r>
              <a: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化活用（伴走支援）</a:t>
            </a:r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7A5ABBF8-AD67-479B-B9BA-6385A5D0A0D5}"/>
              </a:ext>
            </a:extLst>
          </p:cNvPr>
          <p:cNvSpPr/>
          <p:nvPr/>
        </p:nvSpPr>
        <p:spPr>
          <a:xfrm>
            <a:off x="4136244" y="4369746"/>
            <a:ext cx="825623" cy="1038687"/>
          </a:xfrm>
          <a:prstGeom prst="homePlate">
            <a:avLst>
              <a:gd name="adj" fmla="val 247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</a:t>
            </a:r>
          </a:p>
        </p:txBody>
      </p:sp>
      <p:sp>
        <p:nvSpPr>
          <p:cNvPr id="23" name="矢印: 五方向 22">
            <a:extLst>
              <a:ext uri="{FF2B5EF4-FFF2-40B4-BE49-F238E27FC236}">
                <a16:creationId xmlns:a16="http://schemas.microsoft.com/office/drawing/2014/main" id="{F6F4FCAA-DF0B-40CC-802A-4149C78DF6DE}"/>
              </a:ext>
            </a:extLst>
          </p:cNvPr>
          <p:cNvSpPr/>
          <p:nvPr/>
        </p:nvSpPr>
        <p:spPr>
          <a:xfrm>
            <a:off x="5487154" y="4369746"/>
            <a:ext cx="682829" cy="1038687"/>
          </a:xfrm>
          <a:prstGeom prst="homePlate">
            <a:avLst>
              <a:gd name="adj" fmla="val 247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45F3059E-23DC-414E-9B05-AE58DE74E730}"/>
              </a:ext>
            </a:extLst>
          </p:cNvPr>
          <p:cNvSpPr/>
          <p:nvPr/>
        </p:nvSpPr>
        <p:spPr>
          <a:xfrm>
            <a:off x="4988501" y="4369746"/>
            <a:ext cx="498654" cy="1038687"/>
          </a:xfrm>
          <a:prstGeom prst="homePlate">
            <a:avLst>
              <a:gd name="adj" fmla="val 2474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書類審査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1B53011-05AE-4E0A-90B6-FB47ECE30706}"/>
              </a:ext>
            </a:extLst>
          </p:cNvPr>
          <p:cNvSpPr/>
          <p:nvPr/>
        </p:nvSpPr>
        <p:spPr>
          <a:xfrm>
            <a:off x="266333" y="3409021"/>
            <a:ext cx="754602" cy="39061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前期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ED70BDF-D28E-4A5E-ABC2-1DEABD6A7874}"/>
              </a:ext>
            </a:extLst>
          </p:cNvPr>
          <p:cNvSpPr/>
          <p:nvPr/>
        </p:nvSpPr>
        <p:spPr>
          <a:xfrm>
            <a:off x="2936586" y="4732929"/>
            <a:ext cx="754602" cy="39061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9290B72-BF80-4437-923C-BF8E4E9434A0}"/>
              </a:ext>
            </a:extLst>
          </p:cNvPr>
          <p:cNvSpPr txBox="1"/>
          <p:nvPr/>
        </p:nvSpPr>
        <p:spPr>
          <a:xfrm>
            <a:off x="812510" y="5610433"/>
            <a:ext cx="8081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①：公社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より応募（応募書類は、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よりダウンロードしてメールで提出していただく方式）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②：研修会は、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SAITEC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（川口市）で実施。実施後、機材を配布。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③：伴走支援は、現場での試行的導入を行う企業に対する技術支援（初歩的なものは除く）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④：報告（アンケート方式）は、実際に自社内で活用のために試行体験した結果の報告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A26557A-DD5A-44A1-8060-B424B8B065EF}"/>
              </a:ext>
            </a:extLst>
          </p:cNvPr>
          <p:cNvGrpSpPr/>
          <p:nvPr/>
        </p:nvGrpSpPr>
        <p:grpSpPr>
          <a:xfrm>
            <a:off x="463590" y="4614060"/>
            <a:ext cx="2111555" cy="738664"/>
            <a:chOff x="1944210" y="1546287"/>
            <a:chExt cx="2111555" cy="738664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5D365446-6B0C-4040-8636-DA23DE33C62C}"/>
                </a:ext>
              </a:extLst>
            </p:cNvPr>
            <p:cNvSpPr/>
            <p:nvPr/>
          </p:nvSpPr>
          <p:spPr>
            <a:xfrm>
              <a:off x="1944210" y="1562475"/>
              <a:ext cx="488272" cy="233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DF35425-8E7D-4774-8679-45FBF39C9F30}"/>
                </a:ext>
              </a:extLst>
            </p:cNvPr>
            <p:cNvSpPr/>
            <p:nvPr/>
          </p:nvSpPr>
          <p:spPr>
            <a:xfrm>
              <a:off x="1944210" y="1968070"/>
              <a:ext cx="488272" cy="2339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CB58732-FCEE-4199-8E4F-A582BC3B5863}"/>
                </a:ext>
              </a:extLst>
            </p:cNvPr>
            <p:cNvSpPr txBox="1"/>
            <p:nvPr/>
          </p:nvSpPr>
          <p:spPr>
            <a:xfrm flipH="1">
              <a:off x="2432482" y="1546287"/>
              <a:ext cx="16232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：公社が担当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SAITEC</a:t>
              </a:r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が担当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857D74-AA03-4CFE-AB1F-22318E340F68}"/>
              </a:ext>
            </a:extLst>
          </p:cNvPr>
          <p:cNvSpPr txBox="1"/>
          <p:nvPr/>
        </p:nvSpPr>
        <p:spPr>
          <a:xfrm>
            <a:off x="2574222" y="3225521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研修会・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724ACB0-026D-4533-8072-ED6083FDA495}"/>
              </a:ext>
            </a:extLst>
          </p:cNvPr>
          <p:cNvSpPr txBox="1"/>
          <p:nvPr/>
        </p:nvSpPr>
        <p:spPr>
          <a:xfrm>
            <a:off x="2811931" y="3213493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機材配布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BFAD3A4-59BD-458B-8C84-27CFAA18C9E0}"/>
              </a:ext>
            </a:extLst>
          </p:cNvPr>
          <p:cNvGrpSpPr/>
          <p:nvPr/>
        </p:nvGrpSpPr>
        <p:grpSpPr>
          <a:xfrm>
            <a:off x="5500770" y="4485628"/>
            <a:ext cx="606545" cy="813442"/>
            <a:chOff x="-42749" y="5309761"/>
            <a:chExt cx="606545" cy="813442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F5933DD-8D27-48EC-86C6-FEEB964287A6}"/>
                </a:ext>
              </a:extLst>
            </p:cNvPr>
            <p:cNvSpPr txBox="1"/>
            <p:nvPr/>
          </p:nvSpPr>
          <p:spPr>
            <a:xfrm>
              <a:off x="163686" y="5309761"/>
              <a:ext cx="400110" cy="8104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機材配布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7F8B2B3-461F-4FD0-9C22-A56E8A8314C2}"/>
                </a:ext>
              </a:extLst>
            </p:cNvPr>
            <p:cNvSpPr txBox="1"/>
            <p:nvPr/>
          </p:nvSpPr>
          <p:spPr>
            <a:xfrm>
              <a:off x="-42749" y="5312725"/>
              <a:ext cx="400110" cy="8104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研修会・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8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5">
            <a:extLst>
              <a:ext uri="{FF2B5EF4-FFF2-40B4-BE49-F238E27FC236}">
                <a16:creationId xmlns:a16="http://schemas.microsoft.com/office/drawing/2014/main" id="{DC4CB542-94C8-45AE-A035-D83836BC825B}"/>
              </a:ext>
            </a:extLst>
          </p:cNvPr>
          <p:cNvSpPr txBox="1">
            <a:spLocks/>
          </p:cNvSpPr>
          <p:nvPr/>
        </p:nvSpPr>
        <p:spPr>
          <a:xfrm>
            <a:off x="1125960" y="166772"/>
            <a:ext cx="683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．ものづくり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化支援事業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（新規）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9FC21D-3829-4F22-94E4-C86CB8C44238}"/>
              </a:ext>
            </a:extLst>
          </p:cNvPr>
          <p:cNvSpPr txBox="1"/>
          <p:nvPr/>
        </p:nvSpPr>
        <p:spPr>
          <a:xfrm>
            <a:off x="12848" y="650706"/>
            <a:ext cx="9056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．応募資格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一般会員（県内中小企業製造業）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．配布機材　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シングルボードコンピュータ（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Raspberry Pi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（予定）　　　電源、マイクロ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カード、センサー類（一部）、教本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．応募条件　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Raspberry Pi 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を使って、自社内業務の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化或いは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を試行してみたい、或いは体験してみたいと考えている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企業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  ② 一部導入をしているが、更に活用範囲を増やしたいと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 考えている企業など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．書類審査　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「応募資格を満たしているか」「配布機材の活用用途が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今回の応募条件に合っているか」等の審査を実施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．研修会　　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会場は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SAITEC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（川口市）で実施し、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時間の研修を予定。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 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内容は、「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Raspberry Pi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利用方法」「プログラミング方法」等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  の研修後、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Raspberry Pi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等を配布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．伴走支援　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自社内の工作機器等に組み込み、試行体験を実施したい企業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（無料）　　  に対して、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SAITEC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の技術者が支援します。（回数限定）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  初歩的な質問等は対象外とします。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．結果報告　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令和３年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月に、ｱﾝｹｰﾄ方式で体験に対する報告を頂きます。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FF0CAED-95E4-437F-8A19-4333868A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452" y="198223"/>
            <a:ext cx="896052" cy="7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タイトル 5"/>
          <p:cNvSpPr txBox="1">
            <a:spLocks/>
          </p:cNvSpPr>
          <p:nvPr/>
        </p:nvSpPr>
        <p:spPr>
          <a:xfrm>
            <a:off x="890426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．補助金事業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687" y="617420"/>
            <a:ext cx="90313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１．名称：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令和２年度「ＡＩ・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・ロボットシステムトライアル補助金」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２．対象者：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・製造業の県内中小企業であること（</a:t>
            </a:r>
            <a:r>
              <a:rPr lang="zh-TW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中小企業等経営強化法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及び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総務省が定める日本標準産業分類の「製造業」）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・埼玉県内に登記簿上の本店及び主たる事務所を有すること、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若しくは埼玉県内に技術開発又は生産の拠点を有すること。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・なお、本事業における補助対象物件は、原則として埼玉県内の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事業所で供用すること。又、「みなし大企業」は除く。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：「みなし大企業」の定義は、応募要項をご覧下さい）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３．補助対象（基本条件等）：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１）補助金項目としては、下記の３つの分野に分かれ、併願及び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他の補助金との併用は不可とする。（各項目の詳細は後述）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①「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システム」②「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システム」③「ロボットシステム」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２）生産工程に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、ロボット技術を活用し、生産性向上や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経営改善に結び付く事業であること。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（指標としては、経営改善に結び付く具体的な数値目標を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記載する事：内容は後述）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8298" y="6620949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3" y="148964"/>
            <a:ext cx="1018241" cy="689776"/>
          </a:xfrm>
          <a:prstGeom prst="rect">
            <a:avLst/>
          </a:prstGeom>
        </p:spPr>
      </p:pic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E941602B-A2F8-4C3C-8CC9-F7D3C9A5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D1903D-BF2B-4AF8-BEDA-E0B3F978B469}"/>
              </a:ext>
            </a:extLst>
          </p:cNvPr>
          <p:cNvSpPr txBox="1"/>
          <p:nvPr/>
        </p:nvSpPr>
        <p:spPr>
          <a:xfrm>
            <a:off x="3271345" y="10704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未会員の場合は採択された際に、入会が必要となります。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40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DB7739-ABE7-41AB-8295-E8D3400D7443}"/>
              </a:ext>
            </a:extLst>
          </p:cNvPr>
          <p:cNvSpPr txBox="1"/>
          <p:nvPr/>
        </p:nvSpPr>
        <p:spPr>
          <a:xfrm>
            <a:off x="77687" y="617420"/>
            <a:ext cx="903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）各補助金項目の明細は下記の通り。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9" name="表 10">
            <a:extLst>
              <a:ext uri="{FF2B5EF4-FFF2-40B4-BE49-F238E27FC236}">
                <a16:creationId xmlns:a16="http://schemas.microsoft.com/office/drawing/2014/main" id="{2A5C138F-0FE9-48EB-BAB2-8636CADF7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33673"/>
              </p:ext>
            </p:extLst>
          </p:nvPr>
        </p:nvGraphicFramePr>
        <p:xfrm>
          <a:off x="532660" y="1071712"/>
          <a:ext cx="8345011" cy="5461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997">
                  <a:extLst>
                    <a:ext uri="{9D8B030D-6E8A-4147-A177-3AD203B41FA5}">
                      <a16:colId xmlns:a16="http://schemas.microsoft.com/office/drawing/2014/main" val="572945466"/>
                    </a:ext>
                  </a:extLst>
                </a:gridCol>
                <a:gridCol w="2379215">
                  <a:extLst>
                    <a:ext uri="{9D8B030D-6E8A-4147-A177-3AD203B41FA5}">
                      <a16:colId xmlns:a16="http://schemas.microsoft.com/office/drawing/2014/main" val="429170089"/>
                    </a:ext>
                  </a:extLst>
                </a:gridCol>
                <a:gridCol w="2361461">
                  <a:extLst>
                    <a:ext uri="{9D8B030D-6E8A-4147-A177-3AD203B41FA5}">
                      <a16:colId xmlns:a16="http://schemas.microsoft.com/office/drawing/2014/main" val="3655185341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val="3517325595"/>
                    </a:ext>
                  </a:extLst>
                </a:gridCol>
              </a:tblGrid>
              <a:tr h="485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項　目</a:t>
                      </a:r>
                    </a:p>
                  </a:txBody>
                  <a:tcPr anchor="ctr">
                    <a:pattFill prst="pct6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トライアル補助金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IoT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トライアル補助金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ﾛﾎﾞｯﾄｼｽﾃﾑﾄﾗｲｱﾙ補助金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0104"/>
                  </a:ext>
                </a:extLst>
              </a:tr>
              <a:tr h="549233">
                <a:tc>
                  <a:txBody>
                    <a:bodyPr/>
                    <a:lstStyle/>
                    <a:p>
                      <a:pPr algn="ctr"/>
                      <a:endParaRPr kumimoji="1" lang="en-US" altLang="ja-JP" dirty="0">
                        <a:pattFill prst="dkDnDiag">
                          <a:fgClr>
                            <a:schemeClr val="accent3">
                              <a:lumMod val="40000"/>
                              <a:lumOff val="60000"/>
                            </a:schemeClr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  <a:p>
                      <a:pPr algn="ctr"/>
                      <a:endParaRPr kumimoji="1" lang="en-US" altLang="ja-JP" dirty="0">
                        <a:pattFill prst="dkDnDiag">
                          <a:fgClr>
                            <a:schemeClr val="accent3">
                              <a:lumMod val="40000"/>
                              <a:lumOff val="60000"/>
                            </a:schemeClr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pattFill prst="pct6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ソフトウェアの単独開発（判断機能のみ）ではなく、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IoT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技術で得られたデータを元に、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によって判断された事に対して、瞬時に動作する、何らかのフィードバック機能を有するシステムであること</a:t>
                      </a:r>
                    </a:p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IoT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の要素技術（各種センサー、カメラ、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RFID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）により機械・設備等の稼働状況をリアルタイムで把握（稼働データ、映像等）し、そのデータの分析結果の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『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見える化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』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等により、生産性向上につなげること。また、解析結果で生産機械の制御を行う等のシステムであってもよい。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産業用ロボットの単体導入ではなく、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IoT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機器等からの情報と連携し（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機能との連携もある）動作を制御されるロボットシステムを構築する事。なお、自動搬送、自動組み立て等の装置もしくは治具と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IoT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システムを連動させる簡易なファクトリーオートメーションシステムでもよい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76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補助金額　　</a:t>
                      </a:r>
                    </a:p>
                  </a:txBody>
                  <a:tcPr anchor="ctr">
                    <a:pattFill prst="pct6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913696"/>
                  </a:ext>
                </a:extLst>
              </a:tr>
              <a:tr h="3692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補助率</a:t>
                      </a:r>
                    </a:p>
                  </a:txBody>
                  <a:tcPr>
                    <a:pattFill prst="pct6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2/3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2/3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2/3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505757"/>
                  </a:ext>
                </a:extLst>
              </a:tr>
              <a:tr h="11751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目標評価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指標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（定量的）</a:t>
                      </a:r>
                    </a:p>
                  </a:txBody>
                  <a:tcPr>
                    <a:pattFill prst="pct6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●</a:t>
                      </a:r>
                      <a:r>
                        <a:rPr kumimoji="1" lang="zh-TW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経営改善指標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（但し、経営改善指標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の定量的算定におい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て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指標（例：認識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率、正答率）を前提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にした指標を組み込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むこと）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●同左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（生産性向上、リード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タイム短縮、品質強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化、コストダウン、　</a:t>
                      </a: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競争優位性向上　等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●同左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（但し、ロボット等を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システム連動する事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による改善目標を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内訳として明確にす　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ること）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2137"/>
                  </a:ext>
                </a:extLst>
              </a:tr>
            </a:tbl>
          </a:graphicData>
        </a:graphic>
      </p:graphicFrame>
      <p:sp>
        <p:nvSpPr>
          <p:cNvPr id="8" name="タイトル 5">
            <a:extLst>
              <a:ext uri="{FF2B5EF4-FFF2-40B4-BE49-F238E27FC236}">
                <a16:creationId xmlns:a16="http://schemas.microsoft.com/office/drawing/2014/main" id="{BD468CF7-52F3-4BE9-9628-9D6A5702E979}"/>
              </a:ext>
            </a:extLst>
          </p:cNvPr>
          <p:cNvSpPr txBox="1">
            <a:spLocks/>
          </p:cNvSpPr>
          <p:nvPr/>
        </p:nvSpPr>
        <p:spPr>
          <a:xfrm>
            <a:off x="852254" y="15664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．補助金事業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3" y="148964"/>
            <a:ext cx="1018241" cy="68977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0F9A66-8561-433A-8F0D-55B22A6C9F75}"/>
              </a:ext>
            </a:extLst>
          </p:cNvPr>
          <p:cNvSpPr txBox="1"/>
          <p:nvPr/>
        </p:nvSpPr>
        <p:spPr>
          <a:xfrm>
            <a:off x="3271345" y="10704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未会員の場合は採択された際に、入会が必要となります。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41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タイトル 5"/>
          <p:cNvSpPr txBox="1">
            <a:spLocks/>
          </p:cNvSpPr>
          <p:nvPr/>
        </p:nvSpPr>
        <p:spPr>
          <a:xfrm>
            <a:off x="821152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８．補助金事業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377" y="821610"/>
            <a:ext cx="903012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４）補助対象物（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ロボット機器及びそれらのソフト　　　　　　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ウェア）が、設置される事業であること。既存システム連携も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対象となる。なお、新製品開発事業及び、一体型機器（例：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判定画像検品装置）や単体型ロボット（ティーチングのプロ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グラミングで動作）で完結する事業は対象外とする。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５）この事業を通して、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ロボット活用のノウハウを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習得し、今後導入を検討する県内中小企業に対して、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参考になる情報を提供できるなどの波及効果が見込まれる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ものであること。　　　　　　　　　　　　　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６）補助事業の遂行は補助事業採択企業が主体となって取り組む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ものであり、「企画から事業完結までの事業推進」を外部の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システム開発業者等に全面委託してはならない。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自社で本事業を遂行できる能力を有するプロジェクト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マネージャーを選任し、事業推進を自ら行うこと。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７）補助事業としての採択後、補助事業の情報（企業名、事業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テーマ、補助金額、実施内容（企業秘密部分は除く）等の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公表・公開が可能であること。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注）なお、採択された企業の皆様には、「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コンソーシアム」会員に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登録いただくことが必要となります。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3" y="148964"/>
            <a:ext cx="1018241" cy="689776"/>
          </a:xfrm>
          <a:prstGeom prst="rect">
            <a:avLst/>
          </a:prstGeom>
        </p:spPr>
      </p:pic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3C6FD147-9F11-47F7-9250-7D2BF10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224BA24-DEDC-4706-8311-8F03C90C4170}"/>
              </a:ext>
            </a:extLst>
          </p:cNvPr>
          <p:cNvSpPr txBox="1"/>
          <p:nvPr/>
        </p:nvSpPr>
        <p:spPr>
          <a:xfrm>
            <a:off x="3271345" y="10704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未会員の場合は採択された際に、入会が必要となります。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22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B7F4AF-A8B9-4932-B709-142A96683E9E}"/>
              </a:ext>
            </a:extLst>
          </p:cNvPr>
          <p:cNvSpPr txBox="1"/>
          <p:nvPr/>
        </p:nvSpPr>
        <p:spPr>
          <a:xfrm>
            <a:off x="105107" y="712245"/>
            <a:ext cx="896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公社の令和２年度中小企業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活用支援事業の新規＆変更点に関して説明します。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53149" y="2406739"/>
            <a:ext cx="5299308" cy="586383"/>
          </a:xfrm>
          <a:prstGeom prst="roundRect">
            <a:avLst>
              <a:gd name="adj" fmla="val 36207"/>
            </a:avLst>
          </a:prstGeom>
          <a:gradFill flip="none" rotWithShape="1">
            <a:gsLst>
              <a:gs pos="23000">
                <a:srgbClr val="002060"/>
              </a:gs>
              <a:gs pos="93000">
                <a:schemeClr val="tx2">
                  <a:lumMod val="20000"/>
                  <a:lumOff val="80000"/>
                </a:scheme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埼玉県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コンソーシアム事業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B7F4AF-A8B9-4932-B709-142A96683E9E}"/>
              </a:ext>
            </a:extLst>
          </p:cNvPr>
          <p:cNvSpPr txBox="1"/>
          <p:nvPr/>
        </p:nvSpPr>
        <p:spPr>
          <a:xfrm>
            <a:off x="216726" y="1215530"/>
            <a:ext cx="8719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昨年度、埼玉県庁が立ち上げた「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コンソーシアム事業」と、公社が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実施してきた事業と整理・統合し、今年度より県内の中小企業（製造業）の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皆様を対象とした「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コンソーシアム事業」に致します。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</a:p>
        </p:txBody>
      </p:sp>
      <p:sp>
        <p:nvSpPr>
          <p:cNvPr id="14" name="下カーブ矢印 13"/>
          <p:cNvSpPr/>
          <p:nvPr/>
        </p:nvSpPr>
        <p:spPr>
          <a:xfrm rot="-4560000">
            <a:off x="276915" y="2657387"/>
            <a:ext cx="1829267" cy="1069651"/>
          </a:xfrm>
          <a:prstGeom prst="curvedDownArrow">
            <a:avLst>
              <a:gd name="adj1" fmla="val 25000"/>
              <a:gd name="adj2" fmla="val 50000"/>
              <a:gd name="adj3" fmla="val 56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下カーブ矢印 42"/>
          <p:cNvSpPr/>
          <p:nvPr/>
        </p:nvSpPr>
        <p:spPr>
          <a:xfrm rot="4560000" flipH="1">
            <a:off x="6814394" y="2665323"/>
            <a:ext cx="1860784" cy="1061796"/>
          </a:xfrm>
          <a:prstGeom prst="curvedDownArrow">
            <a:avLst>
              <a:gd name="adj1" fmla="val 25000"/>
              <a:gd name="adj2" fmla="val 50000"/>
              <a:gd name="adj3" fmla="val 56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899103" y="3298954"/>
            <a:ext cx="4036995" cy="3194096"/>
          </a:xfrm>
          <a:prstGeom prst="roundRect">
            <a:avLst>
              <a:gd name="adj" fmla="val 41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634" y="4362460"/>
            <a:ext cx="2671884" cy="2003914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5022304" y="3373628"/>
            <a:ext cx="3812875" cy="862157"/>
          </a:xfrm>
          <a:prstGeom prst="roundRect">
            <a:avLst>
              <a:gd name="adj" fmla="val 18595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8100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88755" y="3398910"/>
            <a:ext cx="3407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（公財）埼玉県産業振興公社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導入支援事業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07902" y="3298954"/>
            <a:ext cx="4472307" cy="3194096"/>
          </a:xfrm>
          <a:prstGeom prst="roundRect">
            <a:avLst>
              <a:gd name="adj" fmla="val 41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00073" y="3373628"/>
            <a:ext cx="4202730" cy="862157"/>
          </a:xfrm>
          <a:prstGeom prst="roundRect">
            <a:avLst>
              <a:gd name="adj" fmla="val 18595"/>
            </a:avLst>
          </a:prstGeom>
          <a:gradFill flip="none" rotWithShape="1">
            <a:gsLst>
              <a:gs pos="0">
                <a:srgbClr val="CCFF99"/>
              </a:gs>
              <a:gs pos="8100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191548" y="4489136"/>
            <a:ext cx="2505013" cy="1869854"/>
            <a:chOff x="4828445" y="3094037"/>
            <a:chExt cx="3636000" cy="3348000"/>
          </a:xfrm>
        </p:grpSpPr>
        <p:sp>
          <p:nvSpPr>
            <p:cNvPr id="13" name="メモ 12"/>
            <p:cNvSpPr/>
            <p:nvPr/>
          </p:nvSpPr>
          <p:spPr>
            <a:xfrm>
              <a:off x="4828445" y="3094037"/>
              <a:ext cx="3636000" cy="3348000"/>
            </a:xfrm>
            <a:prstGeom prst="foldedCorner">
              <a:avLst>
                <a:gd name="adj" fmla="val 301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432"/>
            <a:stretch/>
          </p:blipFill>
          <p:spPr>
            <a:xfrm>
              <a:off x="4891182" y="3163236"/>
              <a:ext cx="3508868" cy="3212740"/>
            </a:xfrm>
            <a:prstGeom prst="rect">
              <a:avLst/>
            </a:prstGeom>
          </p:spPr>
        </p:pic>
      </p:grpSp>
      <p:sp>
        <p:nvSpPr>
          <p:cNvPr id="33" name="テキスト ボックス 32"/>
          <p:cNvSpPr txBox="1"/>
          <p:nvPr/>
        </p:nvSpPr>
        <p:spPr>
          <a:xfrm>
            <a:off x="518967" y="3435549"/>
            <a:ext cx="37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埼玉県庁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コンソーシアム事業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155C4C0-C8B0-4366-8E58-2383D1140A32}"/>
              </a:ext>
            </a:extLst>
          </p:cNvPr>
          <p:cNvSpPr txBox="1"/>
          <p:nvPr/>
        </p:nvSpPr>
        <p:spPr>
          <a:xfrm>
            <a:off x="733777" y="174373"/>
            <a:ext cx="83747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１．令和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年度中小企業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活用支援事業の新規・変更点</a:t>
            </a:r>
            <a:endParaRPr lang="en-US" altLang="ja-JP" sz="2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15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角丸四角形 5">
            <a:extLst>
              <a:ext uri="{FF2B5EF4-FFF2-40B4-BE49-F238E27FC236}">
                <a16:creationId xmlns:a16="http://schemas.microsoft.com/office/drawing/2014/main" id="{51FC5A96-5B1D-437F-8763-29EA7244E69E}"/>
              </a:ext>
            </a:extLst>
          </p:cNvPr>
          <p:cNvSpPr/>
          <p:nvPr/>
        </p:nvSpPr>
        <p:spPr>
          <a:xfrm>
            <a:off x="631037" y="1735233"/>
            <a:ext cx="3546234" cy="4431155"/>
          </a:xfrm>
          <a:prstGeom prst="roundRect">
            <a:avLst/>
          </a:prstGeom>
          <a:gradFill flip="none" rotWithShape="1">
            <a:gsLst>
              <a:gs pos="61000">
                <a:srgbClr val="E1EBCD"/>
              </a:gs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3" y="148964"/>
            <a:ext cx="1018241" cy="689776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A10B8AA-97E8-422F-A56C-9ED1372EE332}"/>
              </a:ext>
            </a:extLst>
          </p:cNvPr>
          <p:cNvSpPr/>
          <p:nvPr/>
        </p:nvSpPr>
        <p:spPr>
          <a:xfrm>
            <a:off x="295092" y="809421"/>
            <a:ext cx="3069546" cy="407624"/>
          </a:xfrm>
          <a:prstGeom prst="rect">
            <a:avLst/>
          </a:prstGeom>
          <a:solidFill>
            <a:srgbClr val="000066"/>
          </a:solidFill>
          <a:ln>
            <a:solidFill>
              <a:srgbClr val="CCFFCC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参考例：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</a:t>
            </a:r>
          </a:p>
        </p:txBody>
      </p:sp>
      <p:sp>
        <p:nvSpPr>
          <p:cNvPr id="56" name="角丸四角形 6">
            <a:extLst>
              <a:ext uri="{FF2B5EF4-FFF2-40B4-BE49-F238E27FC236}">
                <a16:creationId xmlns:a16="http://schemas.microsoft.com/office/drawing/2014/main" id="{BECC83EB-4025-4C3D-AB96-CEF326F9345A}"/>
              </a:ext>
            </a:extLst>
          </p:cNvPr>
          <p:cNvSpPr/>
          <p:nvPr/>
        </p:nvSpPr>
        <p:spPr>
          <a:xfrm>
            <a:off x="4466894" y="1737125"/>
            <a:ext cx="4242069" cy="4431155"/>
          </a:xfrm>
          <a:prstGeom prst="roundRect">
            <a:avLst/>
          </a:prstGeom>
          <a:gradFill flip="none" rotWithShape="1">
            <a:gsLst>
              <a:gs pos="26000">
                <a:schemeClr val="accent5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DA04606-4A59-4ACD-A899-AF39288F80E7}"/>
              </a:ext>
            </a:extLst>
          </p:cNvPr>
          <p:cNvGrpSpPr/>
          <p:nvPr/>
        </p:nvGrpSpPr>
        <p:grpSpPr>
          <a:xfrm>
            <a:off x="4860818" y="2013327"/>
            <a:ext cx="1761841" cy="1539365"/>
            <a:chOff x="6091277" y="1729715"/>
            <a:chExt cx="2230311" cy="1539365"/>
          </a:xfrm>
        </p:grpSpPr>
        <p:sp>
          <p:nvSpPr>
            <p:cNvPr id="40" name="角丸四角形 28">
              <a:extLst>
                <a:ext uri="{FF2B5EF4-FFF2-40B4-BE49-F238E27FC236}">
                  <a16:creationId xmlns:a16="http://schemas.microsoft.com/office/drawing/2014/main" id="{DC43240F-069F-46AA-BB19-F54E5DCF0C4C}"/>
                </a:ext>
              </a:extLst>
            </p:cNvPr>
            <p:cNvSpPr/>
            <p:nvPr/>
          </p:nvSpPr>
          <p:spPr>
            <a:xfrm>
              <a:off x="6091277" y="1729715"/>
              <a:ext cx="2230311" cy="15393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9196B9BB-7D91-4169-9B94-493622DB7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714" y="2114511"/>
              <a:ext cx="1058712" cy="1088618"/>
            </a:xfrm>
            <a:prstGeom prst="rect">
              <a:avLst/>
            </a:prstGeom>
          </p:spPr>
        </p:pic>
        <p:sp>
          <p:nvSpPr>
            <p:cNvPr id="42" name="テキスト ボックス 48">
              <a:extLst>
                <a:ext uri="{FF2B5EF4-FFF2-40B4-BE49-F238E27FC236}">
                  <a16:creationId xmlns:a16="http://schemas.microsoft.com/office/drawing/2014/main" id="{855136CB-F855-43C2-ACD1-EA7BD94DC8F0}"/>
                </a:ext>
              </a:extLst>
            </p:cNvPr>
            <p:cNvSpPr txBox="1"/>
            <p:nvPr/>
          </p:nvSpPr>
          <p:spPr>
            <a:xfrm>
              <a:off x="6244051" y="1837512"/>
              <a:ext cx="16610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サーバ</a:t>
              </a:r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データベース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DEC2DA4-7406-4B02-981C-4A41A84385D2}"/>
              </a:ext>
            </a:extLst>
          </p:cNvPr>
          <p:cNvGrpSpPr/>
          <p:nvPr/>
        </p:nvGrpSpPr>
        <p:grpSpPr>
          <a:xfrm>
            <a:off x="915561" y="2569115"/>
            <a:ext cx="1458968" cy="1052243"/>
            <a:chOff x="878472" y="1432821"/>
            <a:chExt cx="1458968" cy="105224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0DA8F72-4A78-4FF6-AF34-B0A9D614AD4F}"/>
                </a:ext>
              </a:extLst>
            </p:cNvPr>
            <p:cNvGrpSpPr/>
            <p:nvPr/>
          </p:nvGrpSpPr>
          <p:grpSpPr>
            <a:xfrm>
              <a:off x="878472" y="1432821"/>
              <a:ext cx="1458968" cy="1014766"/>
              <a:chOff x="1014068" y="1537637"/>
              <a:chExt cx="1458968" cy="1014766"/>
            </a:xfrm>
          </p:grpSpPr>
          <p:sp>
            <p:nvSpPr>
              <p:cNvPr id="19" name="角丸四角形 13">
                <a:extLst>
                  <a:ext uri="{FF2B5EF4-FFF2-40B4-BE49-F238E27FC236}">
                    <a16:creationId xmlns:a16="http://schemas.microsoft.com/office/drawing/2014/main" id="{444832DC-B8B2-48B8-84F4-B5B4C5A6E7EF}"/>
                  </a:ext>
                </a:extLst>
              </p:cNvPr>
              <p:cNvSpPr/>
              <p:nvPr/>
            </p:nvSpPr>
            <p:spPr>
              <a:xfrm>
                <a:off x="1014068" y="1537637"/>
                <a:ext cx="1458968" cy="101476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FA55E0D6-1E91-4D56-997F-DB0F663C6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034" y="1668141"/>
                <a:ext cx="1040167" cy="654280"/>
              </a:xfrm>
              <a:prstGeom prst="rect">
                <a:avLst/>
              </a:prstGeom>
            </p:spPr>
          </p:pic>
        </p:grpSp>
        <p:sp>
          <p:nvSpPr>
            <p:cNvPr id="27" name="テキスト ボックス 16">
              <a:extLst>
                <a:ext uri="{FF2B5EF4-FFF2-40B4-BE49-F238E27FC236}">
                  <a16:creationId xmlns:a16="http://schemas.microsoft.com/office/drawing/2014/main" id="{3A59CF90-FDFD-4AE2-A658-2A303308A832}"/>
                </a:ext>
              </a:extLst>
            </p:cNvPr>
            <p:cNvSpPr txBox="1"/>
            <p:nvPr/>
          </p:nvSpPr>
          <p:spPr>
            <a:xfrm>
              <a:off x="1014442" y="2208065"/>
              <a:ext cx="1193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PLC/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センサー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8F2DA15-1B40-4579-972C-DD804EF6207F}"/>
              </a:ext>
            </a:extLst>
          </p:cNvPr>
          <p:cNvGrpSpPr/>
          <p:nvPr/>
        </p:nvGrpSpPr>
        <p:grpSpPr>
          <a:xfrm>
            <a:off x="2209104" y="1931125"/>
            <a:ext cx="1458968" cy="1236555"/>
            <a:chOff x="2236704" y="2046253"/>
            <a:chExt cx="1458968" cy="1236555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C069219-43AF-4D91-9505-F6CCC879C9BE}"/>
                </a:ext>
              </a:extLst>
            </p:cNvPr>
            <p:cNvGrpSpPr/>
            <p:nvPr/>
          </p:nvGrpSpPr>
          <p:grpSpPr>
            <a:xfrm>
              <a:off x="2236704" y="2046253"/>
              <a:ext cx="1458968" cy="1236555"/>
              <a:chOff x="2369043" y="1983688"/>
              <a:chExt cx="1458968" cy="1236555"/>
            </a:xfrm>
          </p:grpSpPr>
          <p:sp>
            <p:nvSpPr>
              <p:cNvPr id="22" name="角丸四角形 15">
                <a:extLst>
                  <a:ext uri="{FF2B5EF4-FFF2-40B4-BE49-F238E27FC236}">
                    <a16:creationId xmlns:a16="http://schemas.microsoft.com/office/drawing/2014/main" id="{CC05C77E-6D2E-49D0-A2C3-C94C1E3E704F}"/>
                  </a:ext>
                </a:extLst>
              </p:cNvPr>
              <p:cNvSpPr/>
              <p:nvPr/>
            </p:nvSpPr>
            <p:spPr>
              <a:xfrm>
                <a:off x="2369043" y="1983688"/>
                <a:ext cx="1458968" cy="111424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F2940F73-548E-426F-A886-402BE9CA8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190" y="2176130"/>
                <a:ext cx="1044113" cy="1044113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34105455-BD8F-4EC5-988D-46B66F784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2627059" y="2183074"/>
                <a:ext cx="507654" cy="225042"/>
              </a:xfrm>
              <a:prstGeom prst="rect">
                <a:avLst/>
              </a:prstGeom>
            </p:spPr>
          </p:pic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F6C03688-932D-42FF-84B3-CC0C4CD3C03E}"/>
                  </a:ext>
                </a:extLst>
              </p:cNvPr>
              <p:cNvCxnSpPr/>
              <p:nvPr/>
            </p:nvCxnSpPr>
            <p:spPr>
              <a:xfrm flipH="1">
                <a:off x="2758240" y="2517319"/>
                <a:ext cx="61813" cy="2453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E9468CD2-F531-4D75-8241-1A71A8782C96}"/>
                  </a:ext>
                </a:extLst>
              </p:cNvPr>
              <p:cNvCxnSpPr/>
              <p:nvPr/>
            </p:nvCxnSpPr>
            <p:spPr>
              <a:xfrm>
                <a:off x="2972454" y="2493072"/>
                <a:ext cx="44774" cy="2487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43">
              <a:extLst>
                <a:ext uri="{FF2B5EF4-FFF2-40B4-BE49-F238E27FC236}">
                  <a16:creationId xmlns:a16="http://schemas.microsoft.com/office/drawing/2014/main" id="{049A074C-1582-44E9-AF23-4AC10ABA91BA}"/>
                </a:ext>
              </a:extLst>
            </p:cNvPr>
            <p:cNvSpPr txBox="1"/>
            <p:nvPr/>
          </p:nvSpPr>
          <p:spPr>
            <a:xfrm>
              <a:off x="2836633" y="214567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カメラ</a:t>
              </a:r>
            </a:p>
          </p:txBody>
        </p:sp>
      </p:grpSp>
      <p:sp>
        <p:nvSpPr>
          <p:cNvPr id="60" name="楕円 59">
            <a:extLst>
              <a:ext uri="{FF2B5EF4-FFF2-40B4-BE49-F238E27FC236}">
                <a16:creationId xmlns:a16="http://schemas.microsoft.com/office/drawing/2014/main" id="{36BFB6F4-C779-43A7-A31F-F3CD91EADDE8}"/>
              </a:ext>
            </a:extLst>
          </p:cNvPr>
          <p:cNvSpPr/>
          <p:nvPr/>
        </p:nvSpPr>
        <p:spPr>
          <a:xfrm>
            <a:off x="6695396" y="2092784"/>
            <a:ext cx="1829175" cy="695449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蓄積・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前処理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加工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A76D4D84-87AF-40F9-873E-14CB76BAEEDB}"/>
              </a:ext>
            </a:extLst>
          </p:cNvPr>
          <p:cNvSpPr/>
          <p:nvPr/>
        </p:nvSpPr>
        <p:spPr>
          <a:xfrm>
            <a:off x="2374529" y="3232851"/>
            <a:ext cx="2486289" cy="148115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8CC77680-25D6-416E-9C3E-AC0D439A0FB2}"/>
              </a:ext>
            </a:extLst>
          </p:cNvPr>
          <p:cNvSpPr/>
          <p:nvPr/>
        </p:nvSpPr>
        <p:spPr>
          <a:xfrm rot="8787435">
            <a:off x="3150361" y="4215586"/>
            <a:ext cx="2586088" cy="145808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E69556F-8AF6-4091-BA97-2CA06D8925C7}"/>
              </a:ext>
            </a:extLst>
          </p:cNvPr>
          <p:cNvSpPr/>
          <p:nvPr/>
        </p:nvSpPr>
        <p:spPr>
          <a:xfrm>
            <a:off x="1031097" y="1452559"/>
            <a:ext cx="2549924" cy="378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ものづくり現場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9AE55DC-0FFE-4365-B857-63D0380FE143}"/>
              </a:ext>
            </a:extLst>
          </p:cNvPr>
          <p:cNvSpPr/>
          <p:nvPr/>
        </p:nvSpPr>
        <p:spPr>
          <a:xfrm>
            <a:off x="5745030" y="1443895"/>
            <a:ext cx="2549924" cy="378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オンプレミス</a:t>
            </a: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B226DF48-D9B0-40A5-8153-81D2282BBEBA}"/>
              </a:ext>
            </a:extLst>
          </p:cNvPr>
          <p:cNvGrpSpPr/>
          <p:nvPr/>
        </p:nvGrpSpPr>
        <p:grpSpPr>
          <a:xfrm>
            <a:off x="5552039" y="3952702"/>
            <a:ext cx="2961810" cy="1701316"/>
            <a:chOff x="5538823" y="4094764"/>
            <a:chExt cx="2961810" cy="1709019"/>
          </a:xfrm>
        </p:grpSpPr>
        <p:sp>
          <p:nvSpPr>
            <p:cNvPr id="70" name="角丸四角形 29">
              <a:extLst>
                <a:ext uri="{FF2B5EF4-FFF2-40B4-BE49-F238E27FC236}">
                  <a16:creationId xmlns:a16="http://schemas.microsoft.com/office/drawing/2014/main" id="{41D32BE6-6EE8-41D1-8FDD-DAC572FD8ABC}"/>
                </a:ext>
              </a:extLst>
            </p:cNvPr>
            <p:cNvSpPr/>
            <p:nvPr/>
          </p:nvSpPr>
          <p:spPr>
            <a:xfrm>
              <a:off x="5538823" y="4094764"/>
              <a:ext cx="2961810" cy="170901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E7D45A3-BDDB-4D2C-AD04-9D625E0B3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174" y="4313400"/>
              <a:ext cx="1129336" cy="1129336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6E4B9586-E4EC-47F2-9495-54A802F0B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500" y="4152841"/>
              <a:ext cx="1098244" cy="818621"/>
            </a:xfrm>
            <a:prstGeom prst="rect">
              <a:avLst/>
            </a:prstGeom>
          </p:spPr>
        </p:pic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EE8F0A8E-4420-4FCC-8538-2473C9725176}"/>
                </a:ext>
              </a:extLst>
            </p:cNvPr>
            <p:cNvGrpSpPr/>
            <p:nvPr/>
          </p:nvGrpSpPr>
          <p:grpSpPr>
            <a:xfrm>
              <a:off x="6013054" y="5085043"/>
              <a:ext cx="718278" cy="544569"/>
              <a:chOff x="4343478" y="2501568"/>
              <a:chExt cx="1347275" cy="1037402"/>
            </a:xfrm>
          </p:grpSpPr>
          <p:pic>
            <p:nvPicPr>
              <p:cNvPr id="82" name="図 81">
                <a:extLst>
                  <a:ext uri="{FF2B5EF4-FFF2-40B4-BE49-F238E27FC236}">
                    <a16:creationId xmlns:a16="http://schemas.microsoft.com/office/drawing/2014/main" id="{BAA72A6E-DCB9-4129-8B4F-9F1120563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43478" y="2501568"/>
                <a:ext cx="1347275" cy="1037402"/>
              </a:xfrm>
              <a:prstGeom prst="rect">
                <a:avLst/>
              </a:prstGeom>
            </p:spPr>
          </p:pic>
          <p:pic>
            <p:nvPicPr>
              <p:cNvPr id="83" name="図 82">
                <a:extLst>
                  <a:ext uri="{FF2B5EF4-FFF2-40B4-BE49-F238E27FC236}">
                    <a16:creationId xmlns:a16="http://schemas.microsoft.com/office/drawing/2014/main" id="{B83FB178-69FE-44D8-A1FD-6CF52D787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06929">
                <a:off x="4590528" y="2564443"/>
                <a:ext cx="911652" cy="911652"/>
              </a:xfrm>
              <a:prstGeom prst="rect">
                <a:avLst/>
              </a:prstGeom>
            </p:spPr>
          </p:pic>
        </p:grp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B226B8A1-526B-4545-AA99-ED579761893C}"/>
                </a:ext>
              </a:extLst>
            </p:cNvPr>
            <p:cNvSpPr/>
            <p:nvPr/>
          </p:nvSpPr>
          <p:spPr>
            <a:xfrm>
              <a:off x="5943583" y="5007453"/>
              <a:ext cx="944508" cy="699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EA2BBAAB-F3B7-4CF4-A7CE-7EF02B66F04A}"/>
                </a:ext>
              </a:extLst>
            </p:cNvPr>
            <p:cNvCxnSpPr/>
            <p:nvPr/>
          </p:nvCxnSpPr>
          <p:spPr>
            <a:xfrm>
              <a:off x="6046800" y="4344573"/>
              <a:ext cx="79906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49">
              <a:extLst>
                <a:ext uri="{FF2B5EF4-FFF2-40B4-BE49-F238E27FC236}">
                  <a16:creationId xmlns:a16="http://schemas.microsoft.com/office/drawing/2014/main" id="{91A607FC-3BC9-47D2-9AA4-AC787B6E0CE7}"/>
                </a:ext>
              </a:extLst>
            </p:cNvPr>
            <p:cNvSpPr txBox="1"/>
            <p:nvPr/>
          </p:nvSpPr>
          <p:spPr>
            <a:xfrm>
              <a:off x="7121831" y="5491112"/>
              <a:ext cx="1300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AI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（人工知能）</a:t>
              </a:r>
            </a:p>
          </p:txBody>
        </p:sp>
      </p:grpSp>
      <p:sp>
        <p:nvSpPr>
          <p:cNvPr id="84" name="矢印: 右 83">
            <a:extLst>
              <a:ext uri="{FF2B5EF4-FFF2-40B4-BE49-F238E27FC236}">
                <a16:creationId xmlns:a16="http://schemas.microsoft.com/office/drawing/2014/main" id="{4EFD3602-D2C5-434F-A991-8C209679A3C5}"/>
              </a:ext>
            </a:extLst>
          </p:cNvPr>
          <p:cNvSpPr/>
          <p:nvPr/>
        </p:nvSpPr>
        <p:spPr>
          <a:xfrm>
            <a:off x="3704794" y="2524494"/>
            <a:ext cx="1140880" cy="148115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289CFAF-617E-48AF-B4B2-733CB19A6C60}"/>
              </a:ext>
            </a:extLst>
          </p:cNvPr>
          <p:cNvGrpSpPr/>
          <p:nvPr/>
        </p:nvGrpSpPr>
        <p:grpSpPr>
          <a:xfrm>
            <a:off x="881341" y="4264893"/>
            <a:ext cx="2464229" cy="1919774"/>
            <a:chOff x="1078733" y="4334536"/>
            <a:chExt cx="2464229" cy="1919774"/>
          </a:xfrm>
        </p:grpSpPr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67637E0C-1321-46A6-B694-2099121FCBCF}"/>
                </a:ext>
              </a:extLst>
            </p:cNvPr>
            <p:cNvGrpSpPr/>
            <p:nvPr/>
          </p:nvGrpSpPr>
          <p:grpSpPr>
            <a:xfrm>
              <a:off x="1119251" y="4382496"/>
              <a:ext cx="2423711" cy="1871814"/>
              <a:chOff x="1178473" y="4094765"/>
              <a:chExt cx="2170194" cy="1777194"/>
            </a:xfrm>
          </p:grpSpPr>
          <p:sp>
            <p:nvSpPr>
              <p:cNvPr id="86" name="角丸四角形 31">
                <a:extLst>
                  <a:ext uri="{FF2B5EF4-FFF2-40B4-BE49-F238E27FC236}">
                    <a16:creationId xmlns:a16="http://schemas.microsoft.com/office/drawing/2014/main" id="{261A52DC-E76F-4973-A4BB-0ED67671434E}"/>
                  </a:ext>
                </a:extLst>
              </p:cNvPr>
              <p:cNvSpPr/>
              <p:nvPr/>
            </p:nvSpPr>
            <p:spPr>
              <a:xfrm>
                <a:off x="1178473" y="4094765"/>
                <a:ext cx="2170194" cy="16286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pic>
            <p:nvPicPr>
              <p:cNvPr id="87" name="Picture 4" descr="è£½é ã©ã¤ã³">
                <a:extLst>
                  <a:ext uri="{FF2B5EF4-FFF2-40B4-BE49-F238E27FC236}">
                    <a16:creationId xmlns:a16="http://schemas.microsoft.com/office/drawing/2014/main" id="{37F45A9D-E518-4450-98E8-CADC46DF40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557" y="4688407"/>
                <a:ext cx="1183552" cy="1183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24DE4FB8-D99C-42FF-A48C-A748513115C5}"/>
                  </a:ext>
                </a:extLst>
              </p:cNvPr>
              <p:cNvSpPr txBox="1"/>
              <p:nvPr/>
            </p:nvSpPr>
            <p:spPr>
              <a:xfrm>
                <a:off x="2235606" y="5359460"/>
                <a:ext cx="716517" cy="26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ロボット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2050" name="Picture 2" descr="「ベルトコンベア　 シルエット画像」の画像検索結果">
              <a:extLst>
                <a:ext uri="{FF2B5EF4-FFF2-40B4-BE49-F238E27FC236}">
                  <a16:creationId xmlns:a16="http://schemas.microsoft.com/office/drawing/2014/main" id="{46172FEB-750A-486F-AB4C-385E6F894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769" y="4569910"/>
              <a:ext cx="1098244" cy="109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0" descr="「アラームランプ　 シルエット画像」の画像検索結果">
              <a:extLst>
                <a:ext uri="{FF2B5EF4-FFF2-40B4-BE49-F238E27FC236}">
                  <a16:creationId xmlns:a16="http://schemas.microsoft.com/office/drawing/2014/main" id="{A82E7444-609F-47B1-8BF1-04A9397F5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951" y="4531114"/>
              <a:ext cx="370559" cy="390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「アラーム　 シルエット画像」の画像検索結果">
              <a:extLst>
                <a:ext uri="{FF2B5EF4-FFF2-40B4-BE49-F238E27FC236}">
                  <a16:creationId xmlns:a16="http://schemas.microsoft.com/office/drawing/2014/main" id="{DEB8AB7F-8A44-410E-9DDA-F8BEDD44E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161" y="4334536"/>
              <a:ext cx="722646" cy="72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2CCFBB4E-BBF0-475C-B1DE-9899EEB8F425}"/>
                </a:ext>
              </a:extLst>
            </p:cNvPr>
            <p:cNvSpPr txBox="1"/>
            <p:nvPr/>
          </p:nvSpPr>
          <p:spPr>
            <a:xfrm>
              <a:off x="1078733" y="48208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アラーム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（スマホ等）</a:t>
              </a:r>
              <a:endPara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7F0C235A-AA58-452A-85A4-B669C1816161}"/>
                </a:ext>
              </a:extLst>
            </p:cNvPr>
            <p:cNvSpPr txBox="1"/>
            <p:nvPr/>
          </p:nvSpPr>
          <p:spPr>
            <a:xfrm>
              <a:off x="2389371" y="5379822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自動制御治具</a:t>
              </a:r>
            </a:p>
          </p:txBody>
        </p:sp>
      </p:grp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B28EBE65-619C-440A-8486-F2129772372F}"/>
              </a:ext>
            </a:extLst>
          </p:cNvPr>
          <p:cNvSpPr/>
          <p:nvPr/>
        </p:nvSpPr>
        <p:spPr>
          <a:xfrm rot="2790277">
            <a:off x="6459032" y="3575802"/>
            <a:ext cx="578896" cy="220485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6716AD03-7291-4AD2-8832-B06FEE849BC3}"/>
              </a:ext>
            </a:extLst>
          </p:cNvPr>
          <p:cNvSpPr/>
          <p:nvPr/>
        </p:nvSpPr>
        <p:spPr>
          <a:xfrm>
            <a:off x="7009937" y="3400190"/>
            <a:ext cx="1610280" cy="461665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解析・判断</a:t>
            </a: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0D620D57-6C62-4140-8C40-ECD0D8C80834}"/>
              </a:ext>
            </a:extLst>
          </p:cNvPr>
          <p:cNvSpPr/>
          <p:nvPr/>
        </p:nvSpPr>
        <p:spPr>
          <a:xfrm>
            <a:off x="3168937" y="3601299"/>
            <a:ext cx="2203546" cy="1274694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アクチュエータ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制御・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アラーム制御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フィードバック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C4BDFACE-3570-47E7-899E-EAA5F2959689}"/>
              </a:ext>
            </a:extLst>
          </p:cNvPr>
          <p:cNvSpPr/>
          <p:nvPr/>
        </p:nvSpPr>
        <p:spPr>
          <a:xfrm>
            <a:off x="3497773" y="2576482"/>
            <a:ext cx="1067920" cy="739522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データ収集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3B3C300-FF90-49DB-9A59-66C6FD2ED02C}"/>
              </a:ext>
            </a:extLst>
          </p:cNvPr>
          <p:cNvSpPr txBox="1"/>
          <p:nvPr/>
        </p:nvSpPr>
        <p:spPr>
          <a:xfrm>
            <a:off x="2290053" y="430677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ｱﾗｰﾑﾗﾝﾌﾟ</a:t>
            </a:r>
          </a:p>
        </p:txBody>
      </p:sp>
      <p:sp>
        <p:nvSpPr>
          <p:cNvPr id="59" name="スライド番号プレースホルダー 2">
            <a:extLst>
              <a:ext uri="{FF2B5EF4-FFF2-40B4-BE49-F238E27FC236}">
                <a16:creationId xmlns:a16="http://schemas.microsoft.com/office/drawing/2014/main" id="{B74C2A9E-9C1B-4557-B1BA-77BB5A07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62" name="タイトル 5">
            <a:extLst>
              <a:ext uri="{FF2B5EF4-FFF2-40B4-BE49-F238E27FC236}">
                <a16:creationId xmlns:a16="http://schemas.microsoft.com/office/drawing/2014/main" id="{301FC407-4EAE-46A7-84BC-59527CDE16D3}"/>
              </a:ext>
            </a:extLst>
          </p:cNvPr>
          <p:cNvSpPr txBox="1">
            <a:spLocks/>
          </p:cNvSpPr>
          <p:nvPr/>
        </p:nvSpPr>
        <p:spPr>
          <a:xfrm>
            <a:off x="793445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８．補助金事業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F15BBEF-719C-4FEC-9B7F-872B6FAC519C}"/>
              </a:ext>
            </a:extLst>
          </p:cNvPr>
          <p:cNvSpPr txBox="1"/>
          <p:nvPr/>
        </p:nvSpPr>
        <p:spPr>
          <a:xfrm>
            <a:off x="3271345" y="10704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未会員の場合は採択された際に、入会が必要となります。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68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角丸四角形 5">
            <a:extLst>
              <a:ext uri="{FF2B5EF4-FFF2-40B4-BE49-F238E27FC236}">
                <a16:creationId xmlns:a16="http://schemas.microsoft.com/office/drawing/2014/main" id="{EEACEDA6-D215-41F2-8838-CCF209E0905A}"/>
              </a:ext>
            </a:extLst>
          </p:cNvPr>
          <p:cNvSpPr/>
          <p:nvPr/>
        </p:nvSpPr>
        <p:spPr>
          <a:xfrm>
            <a:off x="465346" y="1747703"/>
            <a:ext cx="4946484" cy="4431155"/>
          </a:xfrm>
          <a:prstGeom prst="roundRect">
            <a:avLst/>
          </a:prstGeom>
          <a:gradFill flip="none" rotWithShape="1">
            <a:gsLst>
              <a:gs pos="61000">
                <a:srgbClr val="E1EBCD"/>
              </a:gs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タイトル 5"/>
          <p:cNvSpPr txBox="1">
            <a:spLocks/>
          </p:cNvSpPr>
          <p:nvPr/>
        </p:nvSpPr>
        <p:spPr>
          <a:xfrm>
            <a:off x="862720" y="166772"/>
            <a:ext cx="30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．補助金事業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3" y="148964"/>
            <a:ext cx="1018241" cy="68977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43FBAAF-5219-45DC-8237-B823CDE07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173" y="4185947"/>
            <a:ext cx="1053236" cy="1053236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50E7B73-2EC7-462D-99D4-034773FD23C6}"/>
              </a:ext>
            </a:extLst>
          </p:cNvPr>
          <p:cNvSpPr txBox="1"/>
          <p:nvPr/>
        </p:nvSpPr>
        <p:spPr>
          <a:xfrm>
            <a:off x="3045723" y="3877260"/>
            <a:ext cx="1810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PC/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タブレット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スマホ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5E5B456-EFA5-4753-9FE6-B61958E8474F}"/>
              </a:ext>
            </a:extLst>
          </p:cNvPr>
          <p:cNvGrpSpPr/>
          <p:nvPr/>
        </p:nvGrpSpPr>
        <p:grpSpPr>
          <a:xfrm>
            <a:off x="787978" y="3284359"/>
            <a:ext cx="1666874" cy="1313987"/>
            <a:chOff x="4572000" y="3719741"/>
            <a:chExt cx="1666874" cy="1313987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4B6B18B2-6433-4B83-9975-9BA2997824F4}"/>
                </a:ext>
              </a:extLst>
            </p:cNvPr>
            <p:cNvSpPr/>
            <p:nvPr/>
          </p:nvSpPr>
          <p:spPr>
            <a:xfrm>
              <a:off x="4572000" y="3768474"/>
              <a:ext cx="1518082" cy="111424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6" name="Picture 2" descr="「RFID」の画像検索結果">
              <a:extLst>
                <a:ext uri="{FF2B5EF4-FFF2-40B4-BE49-F238E27FC236}">
                  <a16:creationId xmlns:a16="http://schemas.microsoft.com/office/drawing/2014/main" id="{561491DF-E24E-45B1-9585-D96FA6AA8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603" y="4084572"/>
              <a:ext cx="599844" cy="55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A1580B3A-8B82-467A-B2C6-95C5F3187545}"/>
                </a:ext>
              </a:extLst>
            </p:cNvPr>
            <p:cNvGrpSpPr/>
            <p:nvPr/>
          </p:nvGrpSpPr>
          <p:grpSpPr>
            <a:xfrm>
              <a:off x="4944861" y="3719741"/>
              <a:ext cx="1294013" cy="1313987"/>
              <a:chOff x="4120893" y="2977893"/>
              <a:chExt cx="2117982" cy="2117982"/>
            </a:xfrm>
          </p:grpSpPr>
          <p:pic>
            <p:nvPicPr>
              <p:cNvPr id="1028" name="Picture 4" descr="「RFIDタグリーダ」の画像検索結果">
                <a:extLst>
                  <a:ext uri="{FF2B5EF4-FFF2-40B4-BE49-F238E27FC236}">
                    <a16:creationId xmlns:a16="http://schemas.microsoft.com/office/drawing/2014/main" id="{E4B8D9A5-4E68-4D1E-9D3B-D046521588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0893" y="2977893"/>
                <a:ext cx="2117982" cy="2117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8068C4B7-98B7-4634-B94F-D83AB04F2123}"/>
                  </a:ext>
                </a:extLst>
              </p:cNvPr>
              <p:cNvGrpSpPr/>
              <p:nvPr/>
            </p:nvGrpSpPr>
            <p:grpSpPr>
              <a:xfrm>
                <a:off x="4742729" y="3732436"/>
                <a:ext cx="981798" cy="693247"/>
                <a:chOff x="1973851" y="4670181"/>
                <a:chExt cx="981798" cy="693247"/>
              </a:xfrm>
            </p:grpSpPr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6604221C-5FC0-4952-847B-C4E20CAC1317}"/>
                    </a:ext>
                  </a:extLst>
                </p:cNvPr>
                <p:cNvSpPr/>
                <p:nvPr/>
              </p:nvSpPr>
              <p:spPr>
                <a:xfrm>
                  <a:off x="2129562" y="4701809"/>
                  <a:ext cx="732970" cy="50938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5BE69DD1-E21F-4042-A5F0-168E11E32574}"/>
                    </a:ext>
                  </a:extLst>
                </p:cNvPr>
                <p:cNvSpPr txBox="1"/>
                <p:nvPr/>
              </p:nvSpPr>
              <p:spPr>
                <a:xfrm>
                  <a:off x="1973851" y="4670181"/>
                  <a:ext cx="981798" cy="6932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200" dirty="0">
                      <a:solidFill>
                        <a:schemeClr val="bg1"/>
                      </a:solidFill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RFID</a:t>
                  </a:r>
                </a:p>
                <a:p>
                  <a:pPr algn="ctr"/>
                  <a:r>
                    <a:rPr lang="ja-JP" altLang="en-US" sz="1200" dirty="0">
                      <a:solidFill>
                        <a:schemeClr val="bg1"/>
                      </a:solidFill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ﾘｰﾀﾞｰ</a:t>
                  </a:r>
                  <a:endParaRPr kumimoji="1" lang="ja-JP" altLang="en-US" sz="12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endParaRPr>
                </a:p>
              </p:txBody>
            </p:sp>
          </p:grpSp>
        </p:grp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A10B8AA-97E8-422F-A56C-9ED1372EE332}"/>
              </a:ext>
            </a:extLst>
          </p:cNvPr>
          <p:cNvSpPr/>
          <p:nvPr/>
        </p:nvSpPr>
        <p:spPr>
          <a:xfrm>
            <a:off x="295092" y="809421"/>
            <a:ext cx="3069546" cy="407624"/>
          </a:xfrm>
          <a:prstGeom prst="rect">
            <a:avLst/>
          </a:prstGeom>
          <a:solidFill>
            <a:srgbClr val="000066"/>
          </a:solidFill>
          <a:ln>
            <a:solidFill>
              <a:srgbClr val="CCFFCC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参考例：</a:t>
            </a:r>
            <a:r>
              <a:rPr kumimoji="1"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</a:t>
            </a:r>
          </a:p>
        </p:txBody>
      </p:sp>
      <p:sp>
        <p:nvSpPr>
          <p:cNvPr id="56" name="角丸四角形 6">
            <a:extLst>
              <a:ext uri="{FF2B5EF4-FFF2-40B4-BE49-F238E27FC236}">
                <a16:creationId xmlns:a16="http://schemas.microsoft.com/office/drawing/2014/main" id="{BECC83EB-4025-4C3D-AB96-CEF326F9345A}"/>
              </a:ext>
            </a:extLst>
          </p:cNvPr>
          <p:cNvSpPr/>
          <p:nvPr/>
        </p:nvSpPr>
        <p:spPr>
          <a:xfrm>
            <a:off x="5770742" y="1759588"/>
            <a:ext cx="3033322" cy="4431155"/>
          </a:xfrm>
          <a:prstGeom prst="roundRect">
            <a:avLst/>
          </a:prstGeom>
          <a:gradFill flip="none" rotWithShape="1">
            <a:gsLst>
              <a:gs pos="26000">
                <a:schemeClr val="accent5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DA04606-4A59-4ACD-A899-AF39288F80E7}"/>
              </a:ext>
            </a:extLst>
          </p:cNvPr>
          <p:cNvGrpSpPr/>
          <p:nvPr/>
        </p:nvGrpSpPr>
        <p:grpSpPr>
          <a:xfrm>
            <a:off x="6023876" y="2681807"/>
            <a:ext cx="2230311" cy="1539365"/>
            <a:chOff x="6091277" y="1729715"/>
            <a:chExt cx="2230311" cy="1539365"/>
          </a:xfrm>
        </p:grpSpPr>
        <p:sp>
          <p:nvSpPr>
            <p:cNvPr id="40" name="角丸四角形 28">
              <a:extLst>
                <a:ext uri="{FF2B5EF4-FFF2-40B4-BE49-F238E27FC236}">
                  <a16:creationId xmlns:a16="http://schemas.microsoft.com/office/drawing/2014/main" id="{DC43240F-069F-46AA-BB19-F54E5DCF0C4C}"/>
                </a:ext>
              </a:extLst>
            </p:cNvPr>
            <p:cNvSpPr/>
            <p:nvPr/>
          </p:nvSpPr>
          <p:spPr>
            <a:xfrm>
              <a:off x="6091277" y="1729715"/>
              <a:ext cx="2230311" cy="15393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9196B9BB-7D91-4169-9B94-493622DB7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714" y="2114511"/>
              <a:ext cx="1058712" cy="1088618"/>
            </a:xfrm>
            <a:prstGeom prst="rect">
              <a:avLst/>
            </a:prstGeom>
          </p:spPr>
        </p:pic>
        <p:sp>
          <p:nvSpPr>
            <p:cNvPr id="42" name="テキスト ボックス 48">
              <a:extLst>
                <a:ext uri="{FF2B5EF4-FFF2-40B4-BE49-F238E27FC236}">
                  <a16:creationId xmlns:a16="http://schemas.microsoft.com/office/drawing/2014/main" id="{855136CB-F855-43C2-ACD1-EA7BD94DC8F0}"/>
                </a:ext>
              </a:extLst>
            </p:cNvPr>
            <p:cNvSpPr txBox="1"/>
            <p:nvPr/>
          </p:nvSpPr>
          <p:spPr>
            <a:xfrm>
              <a:off x="6513440" y="1865386"/>
              <a:ext cx="16610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サーバ</a:t>
              </a:r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データベース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DEC2DA4-7406-4B02-981C-4A41A84385D2}"/>
              </a:ext>
            </a:extLst>
          </p:cNvPr>
          <p:cNvGrpSpPr/>
          <p:nvPr/>
        </p:nvGrpSpPr>
        <p:grpSpPr>
          <a:xfrm>
            <a:off x="1621415" y="2582286"/>
            <a:ext cx="1458968" cy="1052243"/>
            <a:chOff x="878472" y="1432821"/>
            <a:chExt cx="1458968" cy="105224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0DA8F72-4A78-4FF6-AF34-B0A9D614AD4F}"/>
                </a:ext>
              </a:extLst>
            </p:cNvPr>
            <p:cNvGrpSpPr/>
            <p:nvPr/>
          </p:nvGrpSpPr>
          <p:grpSpPr>
            <a:xfrm>
              <a:off x="878472" y="1432821"/>
              <a:ext cx="1458968" cy="1014766"/>
              <a:chOff x="1014068" y="1537637"/>
              <a:chExt cx="1458968" cy="1014766"/>
            </a:xfrm>
          </p:grpSpPr>
          <p:sp>
            <p:nvSpPr>
              <p:cNvPr id="19" name="角丸四角形 13">
                <a:extLst>
                  <a:ext uri="{FF2B5EF4-FFF2-40B4-BE49-F238E27FC236}">
                    <a16:creationId xmlns:a16="http://schemas.microsoft.com/office/drawing/2014/main" id="{444832DC-B8B2-48B8-84F4-B5B4C5A6E7EF}"/>
                  </a:ext>
                </a:extLst>
              </p:cNvPr>
              <p:cNvSpPr/>
              <p:nvPr/>
            </p:nvSpPr>
            <p:spPr>
              <a:xfrm>
                <a:off x="1014068" y="1537637"/>
                <a:ext cx="1458968" cy="101476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FA55E0D6-1E91-4D56-997F-DB0F663C6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3034" y="1668141"/>
                <a:ext cx="1040167" cy="654280"/>
              </a:xfrm>
              <a:prstGeom prst="rect">
                <a:avLst/>
              </a:prstGeom>
            </p:spPr>
          </p:pic>
        </p:grpSp>
        <p:sp>
          <p:nvSpPr>
            <p:cNvPr id="27" name="テキスト ボックス 16">
              <a:extLst>
                <a:ext uri="{FF2B5EF4-FFF2-40B4-BE49-F238E27FC236}">
                  <a16:creationId xmlns:a16="http://schemas.microsoft.com/office/drawing/2014/main" id="{3A59CF90-FDFD-4AE2-A658-2A303308A832}"/>
                </a:ext>
              </a:extLst>
            </p:cNvPr>
            <p:cNvSpPr txBox="1"/>
            <p:nvPr/>
          </p:nvSpPr>
          <p:spPr>
            <a:xfrm>
              <a:off x="1014442" y="2208065"/>
              <a:ext cx="1193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PLC/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センサー</a:t>
              </a:r>
            </a:p>
          </p:txBody>
        </p:sp>
      </p:grpSp>
      <p:pic>
        <p:nvPicPr>
          <p:cNvPr id="55" name="図 54">
            <a:extLst>
              <a:ext uri="{FF2B5EF4-FFF2-40B4-BE49-F238E27FC236}">
                <a16:creationId xmlns:a16="http://schemas.microsoft.com/office/drawing/2014/main" id="{7ADDD4D2-F927-487D-8FF7-6BB128AC1CA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79713" y="2066259"/>
            <a:ext cx="379432" cy="86279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8F2DA15-1B40-4579-972C-DD804EF6207F}"/>
              </a:ext>
            </a:extLst>
          </p:cNvPr>
          <p:cNvGrpSpPr/>
          <p:nvPr/>
        </p:nvGrpSpPr>
        <p:grpSpPr>
          <a:xfrm>
            <a:off x="2915772" y="2013124"/>
            <a:ext cx="1458968" cy="1236555"/>
            <a:chOff x="2236704" y="2046253"/>
            <a:chExt cx="1458968" cy="1236555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C069219-43AF-4D91-9505-F6CCC879C9BE}"/>
                </a:ext>
              </a:extLst>
            </p:cNvPr>
            <p:cNvGrpSpPr/>
            <p:nvPr/>
          </p:nvGrpSpPr>
          <p:grpSpPr>
            <a:xfrm>
              <a:off x="2236704" y="2046253"/>
              <a:ext cx="1458968" cy="1236555"/>
              <a:chOff x="2369043" y="1983688"/>
              <a:chExt cx="1458968" cy="1236555"/>
            </a:xfrm>
          </p:grpSpPr>
          <p:sp>
            <p:nvSpPr>
              <p:cNvPr id="22" name="角丸四角形 15">
                <a:extLst>
                  <a:ext uri="{FF2B5EF4-FFF2-40B4-BE49-F238E27FC236}">
                    <a16:creationId xmlns:a16="http://schemas.microsoft.com/office/drawing/2014/main" id="{CC05C77E-6D2E-49D0-A2C3-C94C1E3E704F}"/>
                  </a:ext>
                </a:extLst>
              </p:cNvPr>
              <p:cNvSpPr/>
              <p:nvPr/>
            </p:nvSpPr>
            <p:spPr>
              <a:xfrm>
                <a:off x="2369043" y="1983688"/>
                <a:ext cx="1458968" cy="111424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F2940F73-548E-426F-A886-402BE9CA8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1190" y="2176130"/>
                <a:ext cx="1044113" cy="1044113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34105455-BD8F-4EC5-988D-46B66F784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2627059" y="2183074"/>
                <a:ext cx="507654" cy="225042"/>
              </a:xfrm>
              <a:prstGeom prst="rect">
                <a:avLst/>
              </a:prstGeom>
            </p:spPr>
          </p:pic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F6C03688-932D-42FF-84B3-CC0C4CD3C03E}"/>
                  </a:ext>
                </a:extLst>
              </p:cNvPr>
              <p:cNvCxnSpPr/>
              <p:nvPr/>
            </p:nvCxnSpPr>
            <p:spPr>
              <a:xfrm flipH="1">
                <a:off x="2758240" y="2517319"/>
                <a:ext cx="61813" cy="2453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E9468CD2-F531-4D75-8241-1A71A8782C96}"/>
                  </a:ext>
                </a:extLst>
              </p:cNvPr>
              <p:cNvCxnSpPr/>
              <p:nvPr/>
            </p:nvCxnSpPr>
            <p:spPr>
              <a:xfrm>
                <a:off x="2972454" y="2493072"/>
                <a:ext cx="44774" cy="2487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43">
              <a:extLst>
                <a:ext uri="{FF2B5EF4-FFF2-40B4-BE49-F238E27FC236}">
                  <a16:creationId xmlns:a16="http://schemas.microsoft.com/office/drawing/2014/main" id="{049A074C-1582-44E9-AF23-4AC10ABA91BA}"/>
                </a:ext>
              </a:extLst>
            </p:cNvPr>
            <p:cNvSpPr txBox="1"/>
            <p:nvPr/>
          </p:nvSpPr>
          <p:spPr>
            <a:xfrm>
              <a:off x="2836633" y="214567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カメラ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DD9AECA1-D0E1-4E3B-9133-41F43AFE9A90}"/>
              </a:ext>
            </a:extLst>
          </p:cNvPr>
          <p:cNvGrpSpPr/>
          <p:nvPr/>
        </p:nvGrpSpPr>
        <p:grpSpPr>
          <a:xfrm>
            <a:off x="2594860" y="4099433"/>
            <a:ext cx="1354299" cy="1063723"/>
            <a:chOff x="2306060" y="4787192"/>
            <a:chExt cx="1640519" cy="1223365"/>
          </a:xfrm>
        </p:grpSpPr>
        <p:pic>
          <p:nvPicPr>
            <p:cNvPr id="1030" name="Picture 6" descr="「ディスプレイ シルエット画像 フリー」の画像検索結果">
              <a:extLst>
                <a:ext uri="{FF2B5EF4-FFF2-40B4-BE49-F238E27FC236}">
                  <a16:creationId xmlns:a16="http://schemas.microsoft.com/office/drawing/2014/main" id="{6CCD5563-54C9-4C89-9A82-B444BAB15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060" y="4787192"/>
              <a:ext cx="1629954" cy="1223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「表、グラフ シルエット画像」の画像検索結果">
              <a:extLst>
                <a:ext uri="{FF2B5EF4-FFF2-40B4-BE49-F238E27FC236}">
                  <a16:creationId xmlns:a16="http://schemas.microsoft.com/office/drawing/2014/main" id="{D5EFF85D-7CD7-401D-8DC1-E46111BF1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160" y="4788725"/>
              <a:ext cx="970419" cy="97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「アラームランプ　 シルエット画像」の画像検索結果">
              <a:extLst>
                <a:ext uri="{FF2B5EF4-FFF2-40B4-BE49-F238E27FC236}">
                  <a16:creationId xmlns:a16="http://schemas.microsoft.com/office/drawing/2014/main" id="{9D409245-F8E1-4A8F-A466-5E4B6A7B2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169" y="5051286"/>
              <a:ext cx="662103" cy="66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楕円 59">
            <a:extLst>
              <a:ext uri="{FF2B5EF4-FFF2-40B4-BE49-F238E27FC236}">
                <a16:creationId xmlns:a16="http://schemas.microsoft.com/office/drawing/2014/main" id="{36BFB6F4-C779-43A7-A31F-F3CD91EADDE8}"/>
              </a:ext>
            </a:extLst>
          </p:cNvPr>
          <p:cNvSpPr/>
          <p:nvPr/>
        </p:nvSpPr>
        <p:spPr>
          <a:xfrm>
            <a:off x="6407221" y="2096459"/>
            <a:ext cx="1610280" cy="461665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蓄積・加工</a:t>
            </a:r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8A7380A6-1C75-48DB-A5C6-82080422E81F}"/>
              </a:ext>
            </a:extLst>
          </p:cNvPr>
          <p:cNvSpPr/>
          <p:nvPr/>
        </p:nvSpPr>
        <p:spPr>
          <a:xfrm>
            <a:off x="2306059" y="3713896"/>
            <a:ext cx="3669877" cy="105106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A76D4D84-87AF-40F9-873E-14CB76BAEEDB}"/>
              </a:ext>
            </a:extLst>
          </p:cNvPr>
          <p:cNvSpPr/>
          <p:nvPr/>
        </p:nvSpPr>
        <p:spPr>
          <a:xfrm>
            <a:off x="3087271" y="3296806"/>
            <a:ext cx="2888665" cy="100925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DE9B98A9-6DEC-401F-9119-C7374241CB4E}"/>
              </a:ext>
            </a:extLst>
          </p:cNvPr>
          <p:cNvSpPr/>
          <p:nvPr/>
        </p:nvSpPr>
        <p:spPr>
          <a:xfrm rot="1025387">
            <a:off x="4355498" y="2807863"/>
            <a:ext cx="1648766" cy="116763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C4BDFACE-3570-47E7-899E-EAA5F2959689}"/>
              </a:ext>
            </a:extLst>
          </p:cNvPr>
          <p:cNvSpPr/>
          <p:nvPr/>
        </p:nvSpPr>
        <p:spPr>
          <a:xfrm>
            <a:off x="4391850" y="2895237"/>
            <a:ext cx="1067920" cy="739522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データ収集</a:t>
            </a:r>
          </a:p>
        </p:txBody>
      </p:sp>
      <p:sp>
        <p:nvSpPr>
          <p:cNvPr id="67" name="矢印: 右 66">
            <a:extLst>
              <a:ext uri="{FF2B5EF4-FFF2-40B4-BE49-F238E27FC236}">
                <a16:creationId xmlns:a16="http://schemas.microsoft.com/office/drawing/2014/main" id="{5839BC64-D20C-4903-8BC5-B0294B4AA81F}"/>
              </a:ext>
            </a:extLst>
          </p:cNvPr>
          <p:cNvSpPr/>
          <p:nvPr/>
        </p:nvSpPr>
        <p:spPr>
          <a:xfrm rot="9060000">
            <a:off x="4596745" y="4262539"/>
            <a:ext cx="1492831" cy="154704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6716AD03-7291-4AD2-8832-B06FEE849BC3}"/>
              </a:ext>
            </a:extLst>
          </p:cNvPr>
          <p:cNvSpPr/>
          <p:nvPr/>
        </p:nvSpPr>
        <p:spPr>
          <a:xfrm>
            <a:off x="4019401" y="5691218"/>
            <a:ext cx="1610280" cy="461665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機器制御</a:t>
            </a: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82FCD381-897B-4E8C-8731-A77435CF3A81}"/>
              </a:ext>
            </a:extLst>
          </p:cNvPr>
          <p:cNvGrpSpPr/>
          <p:nvPr/>
        </p:nvGrpSpPr>
        <p:grpSpPr>
          <a:xfrm>
            <a:off x="2928907" y="5219944"/>
            <a:ext cx="1053678" cy="903775"/>
            <a:chOff x="828356" y="4908142"/>
            <a:chExt cx="1206565" cy="1072819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F1FD02EB-A557-4D1F-AA9F-EB4684E67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356" y="4908142"/>
              <a:ext cx="1206565" cy="1072819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26F62ED3-C6A3-4875-9DCF-EA6E105614CB}"/>
                </a:ext>
              </a:extLst>
            </p:cNvPr>
            <p:cNvSpPr/>
            <p:nvPr/>
          </p:nvSpPr>
          <p:spPr>
            <a:xfrm>
              <a:off x="894581" y="5713389"/>
              <a:ext cx="1042012" cy="2511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4D03BF7-46A9-4E1B-8629-FAAA5F7611B5}"/>
                </a:ext>
              </a:extLst>
            </p:cNvPr>
            <p:cNvSpPr/>
            <p:nvPr/>
          </p:nvSpPr>
          <p:spPr>
            <a:xfrm>
              <a:off x="1305887" y="5641353"/>
              <a:ext cx="566572" cy="2289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PLC</a:t>
              </a:r>
              <a:endPara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E69556F-8AF6-4091-BA97-2CA06D8925C7}"/>
              </a:ext>
            </a:extLst>
          </p:cNvPr>
          <p:cNvSpPr/>
          <p:nvPr/>
        </p:nvSpPr>
        <p:spPr>
          <a:xfrm>
            <a:off x="1621415" y="1444612"/>
            <a:ext cx="2549924" cy="378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ものづくり現場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9AE55DC-0FFE-4365-B857-63D0380FE143}"/>
              </a:ext>
            </a:extLst>
          </p:cNvPr>
          <p:cNvSpPr/>
          <p:nvPr/>
        </p:nvSpPr>
        <p:spPr>
          <a:xfrm>
            <a:off x="5745030" y="1443895"/>
            <a:ext cx="2549924" cy="378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オンプレミス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F0C235A-AA58-452A-85A4-B669C1816161}"/>
              </a:ext>
            </a:extLst>
          </p:cNvPr>
          <p:cNvSpPr txBox="1"/>
          <p:nvPr/>
        </p:nvSpPr>
        <p:spPr>
          <a:xfrm>
            <a:off x="2202032" y="574703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工作機器</a:t>
            </a:r>
          </a:p>
        </p:txBody>
      </p:sp>
      <p:pic>
        <p:nvPicPr>
          <p:cNvPr id="1036" name="Picture 12" descr="「サーバー　 シルエット画像」の画像検索結果">
            <a:extLst>
              <a:ext uri="{FF2B5EF4-FFF2-40B4-BE49-F238E27FC236}">
                <a16:creationId xmlns:a16="http://schemas.microsoft.com/office/drawing/2014/main" id="{8E906448-DED0-4D69-A45B-4FACC6DC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408" y="4534052"/>
            <a:ext cx="1466891" cy="14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矢印: 左右 80">
            <a:extLst>
              <a:ext uri="{FF2B5EF4-FFF2-40B4-BE49-F238E27FC236}">
                <a16:creationId xmlns:a16="http://schemas.microsoft.com/office/drawing/2014/main" id="{2173C10F-796C-4629-B6C7-9AEE356F34EB}"/>
              </a:ext>
            </a:extLst>
          </p:cNvPr>
          <p:cNvSpPr/>
          <p:nvPr/>
        </p:nvSpPr>
        <p:spPr>
          <a:xfrm rot="5400000">
            <a:off x="7086710" y="4312501"/>
            <a:ext cx="511841" cy="329183"/>
          </a:xfrm>
          <a:prstGeom prst="leftRightArrow">
            <a:avLst/>
          </a:prstGeom>
          <a:solidFill>
            <a:srgbClr val="1F497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E835FE6-8838-492D-9076-08645630475D}"/>
              </a:ext>
            </a:extLst>
          </p:cNvPr>
          <p:cNvSpPr txBox="1"/>
          <p:nvPr/>
        </p:nvSpPr>
        <p:spPr>
          <a:xfrm>
            <a:off x="6813023" y="581994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既存ホストシステム</a:t>
            </a:r>
          </a:p>
        </p:txBody>
      </p:sp>
      <p:sp>
        <p:nvSpPr>
          <p:cNvPr id="70" name="円/楕円 69"/>
          <p:cNvSpPr/>
          <p:nvPr/>
        </p:nvSpPr>
        <p:spPr>
          <a:xfrm>
            <a:off x="547042" y="4641407"/>
            <a:ext cx="949094" cy="576778"/>
          </a:xfrm>
          <a:prstGeom prst="ellipse">
            <a:avLst/>
          </a:prstGeom>
          <a:solidFill>
            <a:srgbClr val="602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051170" y="4641407"/>
            <a:ext cx="949094" cy="576778"/>
          </a:xfrm>
          <a:prstGeom prst="ellipse">
            <a:avLst/>
          </a:prstGeom>
          <a:solidFill>
            <a:srgbClr val="602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769145" y="4805917"/>
            <a:ext cx="765555" cy="294403"/>
          </a:xfrm>
          <a:prstGeom prst="rect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1A3BA5F-92FE-447B-8D0F-D5CA6D7A5879}"/>
              </a:ext>
            </a:extLst>
          </p:cNvPr>
          <p:cNvSpPr txBox="1"/>
          <p:nvPr/>
        </p:nvSpPr>
        <p:spPr>
          <a:xfrm>
            <a:off x="565656" y="4764894"/>
            <a:ext cx="17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現場改善活動</a:t>
            </a:r>
            <a:endParaRPr kumimoji="1" lang="ja-JP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92967" y="4609462"/>
            <a:ext cx="5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＋</a:t>
            </a:r>
            <a:endParaRPr kumimoji="1" lang="en-US" altLang="ja-JP" sz="3200" dirty="0"/>
          </a:p>
        </p:txBody>
      </p:sp>
      <p:sp>
        <p:nvSpPr>
          <p:cNvPr id="75" name="スライド番号プレースホルダー 2">
            <a:extLst>
              <a:ext uri="{FF2B5EF4-FFF2-40B4-BE49-F238E27FC236}">
                <a16:creationId xmlns:a16="http://schemas.microsoft.com/office/drawing/2014/main" id="{1007AB24-6B0C-42FF-899C-3F108785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1EB1E87-D373-40E8-B761-B1EA702406A0}"/>
              </a:ext>
            </a:extLst>
          </p:cNvPr>
          <p:cNvSpPr txBox="1"/>
          <p:nvPr/>
        </p:nvSpPr>
        <p:spPr>
          <a:xfrm>
            <a:off x="7459686" y="436670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必要に応じて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77F80A08-D9D5-45B3-88EE-A1A20C8DFA8A}"/>
              </a:ext>
            </a:extLst>
          </p:cNvPr>
          <p:cNvSpPr/>
          <p:nvPr/>
        </p:nvSpPr>
        <p:spPr>
          <a:xfrm rot="8795597">
            <a:off x="3779228" y="4823413"/>
            <a:ext cx="2607185" cy="231991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0D620D57-6C62-4140-8C40-ECD0D8C80834}"/>
              </a:ext>
            </a:extLst>
          </p:cNvPr>
          <p:cNvSpPr/>
          <p:nvPr/>
        </p:nvSpPr>
        <p:spPr>
          <a:xfrm>
            <a:off x="4817601" y="4545526"/>
            <a:ext cx="1961302" cy="712317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「見える化」・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アラーム表示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A2538D9-7162-4D47-90E0-DB4162E28432}"/>
              </a:ext>
            </a:extLst>
          </p:cNvPr>
          <p:cNvSpPr txBox="1"/>
          <p:nvPr/>
        </p:nvSpPr>
        <p:spPr>
          <a:xfrm>
            <a:off x="3271345" y="10704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未会員の場合は採択された際に、入会が必要となります。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62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角丸四角形 5">
            <a:extLst>
              <a:ext uri="{FF2B5EF4-FFF2-40B4-BE49-F238E27FC236}">
                <a16:creationId xmlns:a16="http://schemas.microsoft.com/office/drawing/2014/main" id="{EEACEDA6-D215-41F2-8838-CCF209E0905A}"/>
              </a:ext>
            </a:extLst>
          </p:cNvPr>
          <p:cNvSpPr/>
          <p:nvPr/>
        </p:nvSpPr>
        <p:spPr>
          <a:xfrm>
            <a:off x="253054" y="1569826"/>
            <a:ext cx="8637892" cy="4962024"/>
          </a:xfrm>
          <a:prstGeom prst="roundRect">
            <a:avLst/>
          </a:prstGeom>
          <a:gradFill flip="none" rotWithShape="1">
            <a:gsLst>
              <a:gs pos="61000">
                <a:srgbClr val="E1EBCD"/>
              </a:gs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212" name="角丸四角形 15">
            <a:extLst>
              <a:ext uri="{FF2B5EF4-FFF2-40B4-BE49-F238E27FC236}">
                <a16:creationId xmlns:a16="http://schemas.microsoft.com/office/drawing/2014/main" id="{35D13C8C-01F0-458E-AF90-1BA5D497C1D2}"/>
              </a:ext>
            </a:extLst>
          </p:cNvPr>
          <p:cNvSpPr/>
          <p:nvPr/>
        </p:nvSpPr>
        <p:spPr>
          <a:xfrm>
            <a:off x="515816" y="1737167"/>
            <a:ext cx="3114817" cy="2255133"/>
          </a:xfrm>
          <a:prstGeom prst="roundRect">
            <a:avLst>
              <a:gd name="adj" fmla="val 14954"/>
            </a:avLst>
          </a:prstGeom>
          <a:solidFill>
            <a:srgbClr val="D5E2B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3" y="148964"/>
            <a:ext cx="1018241" cy="689776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A10B8AA-97E8-422F-A56C-9ED1372EE332}"/>
              </a:ext>
            </a:extLst>
          </p:cNvPr>
          <p:cNvSpPr/>
          <p:nvPr/>
        </p:nvSpPr>
        <p:spPr>
          <a:xfrm>
            <a:off x="295092" y="809421"/>
            <a:ext cx="3069546" cy="407624"/>
          </a:xfrm>
          <a:prstGeom prst="rect">
            <a:avLst/>
          </a:prstGeom>
          <a:solidFill>
            <a:srgbClr val="000066"/>
          </a:solidFill>
          <a:ln>
            <a:solidFill>
              <a:srgbClr val="CCFFCC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参考例：ロボットシステム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F4BEB64-A50A-4DEE-B1BB-984D6C7F0671}"/>
              </a:ext>
            </a:extLst>
          </p:cNvPr>
          <p:cNvSpPr/>
          <p:nvPr/>
        </p:nvSpPr>
        <p:spPr>
          <a:xfrm>
            <a:off x="4143285" y="1392432"/>
            <a:ext cx="1682645" cy="3470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オンプレミス</a:t>
            </a: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D65020C5-38BD-4F22-814C-817D2C915DF7}"/>
              </a:ext>
            </a:extLst>
          </p:cNvPr>
          <p:cNvGrpSpPr/>
          <p:nvPr/>
        </p:nvGrpSpPr>
        <p:grpSpPr>
          <a:xfrm>
            <a:off x="4236042" y="2403945"/>
            <a:ext cx="1709533" cy="2641488"/>
            <a:chOff x="6091277" y="1729714"/>
            <a:chExt cx="2230311" cy="22298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8" name="角丸四角形 28">
              <a:extLst>
                <a:ext uri="{FF2B5EF4-FFF2-40B4-BE49-F238E27FC236}">
                  <a16:creationId xmlns:a16="http://schemas.microsoft.com/office/drawing/2014/main" id="{132931A1-2A8C-49F1-8859-0DAA70C6CB58}"/>
                </a:ext>
              </a:extLst>
            </p:cNvPr>
            <p:cNvSpPr/>
            <p:nvPr/>
          </p:nvSpPr>
          <p:spPr>
            <a:xfrm>
              <a:off x="6091277" y="1729714"/>
              <a:ext cx="2230311" cy="2229855"/>
            </a:xfrm>
            <a:prstGeom prst="roundRect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48">
              <a:extLst>
                <a:ext uri="{FF2B5EF4-FFF2-40B4-BE49-F238E27FC236}">
                  <a16:creationId xmlns:a16="http://schemas.microsoft.com/office/drawing/2014/main" id="{204E91CC-50F4-4C97-B5C2-4E9D254C2FC0}"/>
                </a:ext>
              </a:extLst>
            </p:cNvPr>
            <p:cNvSpPr txBox="1"/>
            <p:nvPr/>
          </p:nvSpPr>
          <p:spPr>
            <a:xfrm>
              <a:off x="6209628" y="1966914"/>
              <a:ext cx="2016068" cy="10047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コンピュータ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システム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（サーバー、</a:t>
              </a:r>
              <a:r>
                <a:rPr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PC</a:t>
              </a:r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endPara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シングルボード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コンピュータ）</a:t>
              </a:r>
              <a:endPara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E76F2CD1-0407-4745-AB00-1791FD2F2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6815" y="2882555"/>
              <a:ext cx="1207588" cy="937646"/>
            </a:xfrm>
            <a:prstGeom prst="rect">
              <a:avLst/>
            </a:prstGeom>
            <a:grpFill/>
          </p:spPr>
        </p:pic>
      </p:grpSp>
      <p:sp>
        <p:nvSpPr>
          <p:cNvPr id="133" name="角丸四角形 15">
            <a:extLst>
              <a:ext uri="{FF2B5EF4-FFF2-40B4-BE49-F238E27FC236}">
                <a16:creationId xmlns:a16="http://schemas.microsoft.com/office/drawing/2014/main" id="{BE521635-9042-41B8-90D7-50BA2E6E3211}"/>
              </a:ext>
            </a:extLst>
          </p:cNvPr>
          <p:cNvSpPr/>
          <p:nvPr/>
        </p:nvSpPr>
        <p:spPr>
          <a:xfrm>
            <a:off x="1698672" y="2934278"/>
            <a:ext cx="1537327" cy="960690"/>
          </a:xfrm>
          <a:prstGeom prst="roundRect">
            <a:avLst>
              <a:gd name="adj" fmla="val 1495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441B6FD-8FC6-44AE-842A-E5D318734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632" y="3155326"/>
            <a:ext cx="1400987" cy="871804"/>
          </a:xfrm>
          <a:prstGeom prst="rect">
            <a:avLst/>
          </a:prstGeom>
        </p:spPr>
      </p:pic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A01E4EF3-ACC7-4463-9A0E-8911E2FB1124}"/>
              </a:ext>
            </a:extLst>
          </p:cNvPr>
          <p:cNvGrpSpPr/>
          <p:nvPr/>
        </p:nvGrpSpPr>
        <p:grpSpPr>
          <a:xfrm>
            <a:off x="947502" y="2367006"/>
            <a:ext cx="1257634" cy="836383"/>
            <a:chOff x="878472" y="1432821"/>
            <a:chExt cx="1458968" cy="1014766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15558993-14DC-4C11-806F-276A427CB6BD}"/>
                </a:ext>
              </a:extLst>
            </p:cNvPr>
            <p:cNvGrpSpPr/>
            <p:nvPr/>
          </p:nvGrpSpPr>
          <p:grpSpPr>
            <a:xfrm>
              <a:off x="878472" y="1432821"/>
              <a:ext cx="1458968" cy="1014766"/>
              <a:chOff x="1014068" y="1537637"/>
              <a:chExt cx="1458968" cy="1014766"/>
            </a:xfrm>
          </p:grpSpPr>
          <p:sp>
            <p:nvSpPr>
              <p:cNvPr id="86" name="角丸四角形 13">
                <a:extLst>
                  <a:ext uri="{FF2B5EF4-FFF2-40B4-BE49-F238E27FC236}">
                    <a16:creationId xmlns:a16="http://schemas.microsoft.com/office/drawing/2014/main" id="{F39D92AB-A996-40FE-95AA-B280B250519B}"/>
                  </a:ext>
                </a:extLst>
              </p:cNvPr>
              <p:cNvSpPr/>
              <p:nvPr/>
            </p:nvSpPr>
            <p:spPr>
              <a:xfrm>
                <a:off x="1014068" y="1537637"/>
                <a:ext cx="1458968" cy="101476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pic>
            <p:nvPicPr>
              <p:cNvPr id="87" name="図 86">
                <a:extLst>
                  <a:ext uri="{FF2B5EF4-FFF2-40B4-BE49-F238E27FC236}">
                    <a16:creationId xmlns:a16="http://schemas.microsoft.com/office/drawing/2014/main" id="{955882DE-8AAA-410B-9B60-5B5562172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034" y="1603512"/>
                <a:ext cx="1040168" cy="654281"/>
              </a:xfrm>
              <a:prstGeom prst="rect">
                <a:avLst/>
              </a:prstGeom>
            </p:spPr>
          </p:pic>
        </p:grpSp>
        <p:sp>
          <p:nvSpPr>
            <p:cNvPr id="84" name="テキスト ボックス 16">
              <a:extLst>
                <a:ext uri="{FF2B5EF4-FFF2-40B4-BE49-F238E27FC236}">
                  <a16:creationId xmlns:a16="http://schemas.microsoft.com/office/drawing/2014/main" id="{D6DFE67A-3BF4-4720-9764-63A96BE17F71}"/>
                </a:ext>
              </a:extLst>
            </p:cNvPr>
            <p:cNvSpPr txBox="1"/>
            <p:nvPr/>
          </p:nvSpPr>
          <p:spPr>
            <a:xfrm>
              <a:off x="1014441" y="2154210"/>
              <a:ext cx="1193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PLC/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センサー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E7CC7EC4-7F0C-403C-B77A-42931284991E}"/>
              </a:ext>
            </a:extLst>
          </p:cNvPr>
          <p:cNvGrpSpPr/>
          <p:nvPr/>
        </p:nvGrpSpPr>
        <p:grpSpPr>
          <a:xfrm>
            <a:off x="2099748" y="1822205"/>
            <a:ext cx="1220806" cy="962474"/>
            <a:chOff x="2236704" y="2046253"/>
            <a:chExt cx="1458968" cy="1236555"/>
          </a:xfrm>
        </p:grpSpPr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94A1ED04-9C48-4F1D-9191-43460A46350F}"/>
                </a:ext>
              </a:extLst>
            </p:cNvPr>
            <p:cNvGrpSpPr/>
            <p:nvPr/>
          </p:nvGrpSpPr>
          <p:grpSpPr>
            <a:xfrm>
              <a:off x="2236704" y="2046253"/>
              <a:ext cx="1458968" cy="1236555"/>
              <a:chOff x="2369043" y="1983688"/>
              <a:chExt cx="1458968" cy="1236555"/>
            </a:xfrm>
          </p:grpSpPr>
          <p:sp>
            <p:nvSpPr>
              <p:cNvPr id="96" name="角丸四角形 15">
                <a:extLst>
                  <a:ext uri="{FF2B5EF4-FFF2-40B4-BE49-F238E27FC236}">
                    <a16:creationId xmlns:a16="http://schemas.microsoft.com/office/drawing/2014/main" id="{CD032508-4E6D-4876-A4AF-16A34A47B945}"/>
                  </a:ext>
                </a:extLst>
              </p:cNvPr>
              <p:cNvSpPr/>
              <p:nvPr/>
            </p:nvSpPr>
            <p:spPr>
              <a:xfrm>
                <a:off x="2369043" y="1983688"/>
                <a:ext cx="1458968" cy="111424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pic>
            <p:nvPicPr>
              <p:cNvPr id="97" name="図 96">
                <a:extLst>
                  <a:ext uri="{FF2B5EF4-FFF2-40B4-BE49-F238E27FC236}">
                    <a16:creationId xmlns:a16="http://schemas.microsoft.com/office/drawing/2014/main" id="{805A60BD-1ABA-4BB9-B2FF-D9408FDA2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190" y="2176130"/>
                <a:ext cx="1044113" cy="1044113"/>
              </a:xfrm>
              <a:prstGeom prst="rect">
                <a:avLst/>
              </a:prstGeom>
            </p:spPr>
          </p:pic>
          <p:pic>
            <p:nvPicPr>
              <p:cNvPr id="98" name="図 97">
                <a:extLst>
                  <a:ext uri="{FF2B5EF4-FFF2-40B4-BE49-F238E27FC236}">
                    <a16:creationId xmlns:a16="http://schemas.microsoft.com/office/drawing/2014/main" id="{FE7BB177-1497-49B8-B19D-26EF8C440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2627059" y="2183074"/>
                <a:ext cx="507654" cy="225042"/>
              </a:xfrm>
              <a:prstGeom prst="rect">
                <a:avLst/>
              </a:prstGeom>
            </p:spPr>
          </p:pic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CC2A1A5D-EE3A-4C52-A263-C07B83679C3D}"/>
                  </a:ext>
                </a:extLst>
              </p:cNvPr>
              <p:cNvCxnSpPr/>
              <p:nvPr/>
            </p:nvCxnSpPr>
            <p:spPr>
              <a:xfrm flipH="1">
                <a:off x="2758240" y="2517319"/>
                <a:ext cx="61813" cy="2453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30CC6A23-629A-4065-BCF5-E722CADD390A}"/>
                  </a:ext>
                </a:extLst>
              </p:cNvPr>
              <p:cNvCxnSpPr/>
              <p:nvPr/>
            </p:nvCxnSpPr>
            <p:spPr>
              <a:xfrm>
                <a:off x="2972454" y="2493072"/>
                <a:ext cx="44774" cy="2487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テキスト ボックス 43">
              <a:extLst>
                <a:ext uri="{FF2B5EF4-FFF2-40B4-BE49-F238E27FC236}">
                  <a16:creationId xmlns:a16="http://schemas.microsoft.com/office/drawing/2014/main" id="{716CCB18-2027-4697-9052-35453DE20B85}"/>
                </a:ext>
              </a:extLst>
            </p:cNvPr>
            <p:cNvSpPr txBox="1"/>
            <p:nvPr/>
          </p:nvSpPr>
          <p:spPr>
            <a:xfrm>
              <a:off x="2836633" y="214567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カメラ</a:t>
              </a:r>
            </a:p>
          </p:txBody>
        </p:sp>
      </p:grpSp>
      <p:pic>
        <p:nvPicPr>
          <p:cNvPr id="146" name="図 145">
            <a:extLst>
              <a:ext uri="{FF2B5EF4-FFF2-40B4-BE49-F238E27FC236}">
                <a16:creationId xmlns:a16="http://schemas.microsoft.com/office/drawing/2014/main" id="{5C83B878-B621-4DFE-8716-DE60217B4A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9343" y="2621499"/>
            <a:ext cx="640211" cy="1009598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344A90F5-158F-4F48-A343-851B0D5E3F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222349" y="2622818"/>
            <a:ext cx="640211" cy="1009598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AA06991B-898A-4FA7-9B61-E456A31495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642055" y="2641648"/>
            <a:ext cx="640211" cy="1009598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77D2A216-C005-43AA-B8F9-46575F2205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960773" y="2866140"/>
            <a:ext cx="477163" cy="752475"/>
          </a:xfrm>
          <a:prstGeom prst="rect">
            <a:avLst/>
          </a:prstGeom>
        </p:spPr>
      </p:pic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3F0FE04D-695C-465D-8235-703CDA229432}"/>
              </a:ext>
            </a:extLst>
          </p:cNvPr>
          <p:cNvSpPr/>
          <p:nvPr/>
        </p:nvSpPr>
        <p:spPr>
          <a:xfrm>
            <a:off x="658441" y="3311254"/>
            <a:ext cx="599845" cy="58339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69" name="Picture 2" descr="「RFID」の画像検索結果">
            <a:extLst>
              <a:ext uri="{FF2B5EF4-FFF2-40B4-BE49-F238E27FC236}">
                <a16:creationId xmlns:a16="http://schemas.microsoft.com/office/drawing/2014/main" id="{0DE3CAF4-619B-4437-9FF3-00AE442D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043" y="3433755"/>
            <a:ext cx="478682" cy="44567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F70461E0-76A4-42C9-B257-C5DE4A116C4D}"/>
              </a:ext>
            </a:extLst>
          </p:cNvPr>
          <p:cNvCxnSpPr>
            <a:cxnSpLocks/>
          </p:cNvCxnSpPr>
          <p:nvPr/>
        </p:nvCxnSpPr>
        <p:spPr>
          <a:xfrm>
            <a:off x="1159355" y="3320805"/>
            <a:ext cx="953219" cy="172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B246D3B0-3798-4EFF-8C6C-AE180F7A3035}"/>
              </a:ext>
            </a:extLst>
          </p:cNvPr>
          <p:cNvCxnSpPr>
            <a:cxnSpLocks/>
          </p:cNvCxnSpPr>
          <p:nvPr/>
        </p:nvCxnSpPr>
        <p:spPr>
          <a:xfrm flipV="1">
            <a:off x="1215942" y="3598921"/>
            <a:ext cx="867783" cy="295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48">
            <a:extLst>
              <a:ext uri="{FF2B5EF4-FFF2-40B4-BE49-F238E27FC236}">
                <a16:creationId xmlns:a16="http://schemas.microsoft.com/office/drawing/2014/main" id="{28F0535E-AC74-4A6C-B0E5-F1BF543B2E1C}"/>
              </a:ext>
            </a:extLst>
          </p:cNvPr>
          <p:cNvSpPr txBox="1"/>
          <p:nvPr/>
        </p:nvSpPr>
        <p:spPr>
          <a:xfrm>
            <a:off x="2271177" y="304380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RFID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6" name="角丸四角形 15">
            <a:extLst>
              <a:ext uri="{FF2B5EF4-FFF2-40B4-BE49-F238E27FC236}">
                <a16:creationId xmlns:a16="http://schemas.microsoft.com/office/drawing/2014/main" id="{053408A0-B027-433A-9D0E-2DBCA3234EA5}"/>
              </a:ext>
            </a:extLst>
          </p:cNvPr>
          <p:cNvSpPr/>
          <p:nvPr/>
        </p:nvSpPr>
        <p:spPr>
          <a:xfrm>
            <a:off x="2535536" y="4781793"/>
            <a:ext cx="1286549" cy="1427857"/>
          </a:xfrm>
          <a:prstGeom prst="roundRect">
            <a:avLst>
              <a:gd name="adj" fmla="val 1495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D92E422E-5BAD-421E-90BA-D502482F7118}"/>
              </a:ext>
            </a:extLst>
          </p:cNvPr>
          <p:cNvGrpSpPr/>
          <p:nvPr/>
        </p:nvGrpSpPr>
        <p:grpSpPr>
          <a:xfrm>
            <a:off x="652160" y="4091829"/>
            <a:ext cx="2053573" cy="1177446"/>
            <a:chOff x="5538823" y="4094764"/>
            <a:chExt cx="2961810" cy="1714972"/>
          </a:xfrm>
        </p:grpSpPr>
        <p:sp>
          <p:nvSpPr>
            <p:cNvPr id="176" name="角丸四角形 29">
              <a:extLst>
                <a:ext uri="{FF2B5EF4-FFF2-40B4-BE49-F238E27FC236}">
                  <a16:creationId xmlns:a16="http://schemas.microsoft.com/office/drawing/2014/main" id="{7822A625-5FA6-40CB-A4AA-D9B7D4B7ED1F}"/>
                </a:ext>
              </a:extLst>
            </p:cNvPr>
            <p:cNvSpPr/>
            <p:nvPr/>
          </p:nvSpPr>
          <p:spPr>
            <a:xfrm>
              <a:off x="5538823" y="4094764"/>
              <a:ext cx="2961810" cy="170901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177" name="図 176">
              <a:extLst>
                <a:ext uri="{FF2B5EF4-FFF2-40B4-BE49-F238E27FC236}">
                  <a16:creationId xmlns:a16="http://schemas.microsoft.com/office/drawing/2014/main" id="{5EE53B4B-16C5-43EC-AEDA-968F5B680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174" y="4313400"/>
              <a:ext cx="1129336" cy="1129336"/>
            </a:xfrm>
            <a:prstGeom prst="rect">
              <a:avLst/>
            </a:prstGeom>
          </p:spPr>
        </p:pic>
        <p:pic>
          <p:nvPicPr>
            <p:cNvPr id="178" name="図 177">
              <a:extLst>
                <a:ext uri="{FF2B5EF4-FFF2-40B4-BE49-F238E27FC236}">
                  <a16:creationId xmlns:a16="http://schemas.microsoft.com/office/drawing/2014/main" id="{4340DBAA-CCB3-4181-89AF-F145FF73B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500" y="4152841"/>
              <a:ext cx="1098244" cy="818621"/>
            </a:xfrm>
            <a:prstGeom prst="rect">
              <a:avLst/>
            </a:prstGeom>
          </p:spPr>
        </p:pic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B67A077B-FD0B-4681-A245-2D5F9EBA13F3}"/>
                </a:ext>
              </a:extLst>
            </p:cNvPr>
            <p:cNvGrpSpPr/>
            <p:nvPr/>
          </p:nvGrpSpPr>
          <p:grpSpPr>
            <a:xfrm>
              <a:off x="6013054" y="5085043"/>
              <a:ext cx="718278" cy="544569"/>
              <a:chOff x="4343478" y="2501568"/>
              <a:chExt cx="1347275" cy="1037402"/>
            </a:xfrm>
          </p:grpSpPr>
          <p:pic>
            <p:nvPicPr>
              <p:cNvPr id="183" name="図 182">
                <a:extLst>
                  <a:ext uri="{FF2B5EF4-FFF2-40B4-BE49-F238E27FC236}">
                    <a16:creationId xmlns:a16="http://schemas.microsoft.com/office/drawing/2014/main" id="{3C3A04E1-EA83-4F20-A755-02861CAC1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43478" y="2501568"/>
                <a:ext cx="1347275" cy="1037402"/>
              </a:xfrm>
              <a:prstGeom prst="rect">
                <a:avLst/>
              </a:prstGeom>
            </p:spPr>
          </p:pic>
          <p:pic>
            <p:nvPicPr>
              <p:cNvPr id="184" name="図 183">
                <a:extLst>
                  <a:ext uri="{FF2B5EF4-FFF2-40B4-BE49-F238E27FC236}">
                    <a16:creationId xmlns:a16="http://schemas.microsoft.com/office/drawing/2014/main" id="{B5D806FB-CA60-49DC-9FBE-01870C175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06929">
                <a:off x="4590528" y="2564443"/>
                <a:ext cx="911652" cy="911652"/>
              </a:xfrm>
              <a:prstGeom prst="rect">
                <a:avLst/>
              </a:prstGeom>
            </p:spPr>
          </p:pic>
        </p:grpSp>
        <p:sp>
          <p:nvSpPr>
            <p:cNvPr id="180" name="正方形/長方形 179">
              <a:extLst>
                <a:ext uri="{FF2B5EF4-FFF2-40B4-BE49-F238E27FC236}">
                  <a16:creationId xmlns:a16="http://schemas.microsoft.com/office/drawing/2014/main" id="{8DE81F95-86E2-41AD-B436-2C61D20F3C6B}"/>
                </a:ext>
              </a:extLst>
            </p:cNvPr>
            <p:cNvSpPr/>
            <p:nvPr/>
          </p:nvSpPr>
          <p:spPr>
            <a:xfrm>
              <a:off x="5943583" y="5007453"/>
              <a:ext cx="944508" cy="699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181" name="直線コネクタ 180">
              <a:extLst>
                <a:ext uri="{FF2B5EF4-FFF2-40B4-BE49-F238E27FC236}">
                  <a16:creationId xmlns:a16="http://schemas.microsoft.com/office/drawing/2014/main" id="{1F67EC07-5B89-46FD-B21F-181086D31532}"/>
                </a:ext>
              </a:extLst>
            </p:cNvPr>
            <p:cNvCxnSpPr/>
            <p:nvPr/>
          </p:nvCxnSpPr>
          <p:spPr>
            <a:xfrm>
              <a:off x="6046800" y="4344573"/>
              <a:ext cx="79906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テキスト ボックス 49">
              <a:extLst>
                <a:ext uri="{FF2B5EF4-FFF2-40B4-BE49-F238E27FC236}">
                  <a16:creationId xmlns:a16="http://schemas.microsoft.com/office/drawing/2014/main" id="{F95F812A-DE75-455D-B2B9-972EC57FE7DD}"/>
                </a:ext>
              </a:extLst>
            </p:cNvPr>
            <p:cNvSpPr txBox="1"/>
            <p:nvPr/>
          </p:nvSpPr>
          <p:spPr>
            <a:xfrm>
              <a:off x="6942458" y="5406282"/>
              <a:ext cx="1431568" cy="403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AI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システム</a:t>
              </a:r>
            </a:p>
          </p:txBody>
        </p:sp>
      </p:grpSp>
      <p:pic>
        <p:nvPicPr>
          <p:cNvPr id="185" name="Picture 12" descr="「サーバー　 シルエット画像」の画像検索結果">
            <a:extLst>
              <a:ext uri="{FF2B5EF4-FFF2-40B4-BE49-F238E27FC236}">
                <a16:creationId xmlns:a16="http://schemas.microsoft.com/office/drawing/2014/main" id="{12F85AC7-D510-49B1-B224-8A60A2166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665" y="5111527"/>
            <a:ext cx="1237771" cy="12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90DFB1B5-B62C-48FA-9B91-A374810FCCEB}"/>
              </a:ext>
            </a:extLst>
          </p:cNvPr>
          <p:cNvSpPr txBox="1"/>
          <p:nvPr/>
        </p:nvSpPr>
        <p:spPr>
          <a:xfrm>
            <a:off x="2816329" y="480543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既存ホスト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</a:t>
            </a:r>
          </a:p>
        </p:txBody>
      </p:sp>
      <p:sp>
        <p:nvSpPr>
          <p:cNvPr id="188" name="角丸四角形 15">
            <a:extLst>
              <a:ext uri="{FF2B5EF4-FFF2-40B4-BE49-F238E27FC236}">
                <a16:creationId xmlns:a16="http://schemas.microsoft.com/office/drawing/2014/main" id="{DABA55BD-3060-4F92-B208-B490DFD804CF}"/>
              </a:ext>
            </a:extLst>
          </p:cNvPr>
          <p:cNvSpPr/>
          <p:nvPr/>
        </p:nvSpPr>
        <p:spPr>
          <a:xfrm>
            <a:off x="6755783" y="2068550"/>
            <a:ext cx="1810156" cy="3828157"/>
          </a:xfrm>
          <a:prstGeom prst="roundRect">
            <a:avLst>
              <a:gd name="adj" fmla="val 14954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89" name="Picture 4" descr="è£½é ã©ã¤ã³">
            <a:extLst>
              <a:ext uri="{FF2B5EF4-FFF2-40B4-BE49-F238E27FC236}">
                <a16:creationId xmlns:a16="http://schemas.microsoft.com/office/drawing/2014/main" id="{60812937-30C0-4B24-B105-E1510FF47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306" y="2324009"/>
            <a:ext cx="1416108" cy="13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95ABBD03-D87B-4F16-B4BD-ABFBE836B07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09655" y="4723529"/>
            <a:ext cx="310403" cy="210462"/>
          </a:xfrm>
          <a:prstGeom prst="rect">
            <a:avLst/>
          </a:prstGeom>
        </p:spPr>
      </p:pic>
      <p:pic>
        <p:nvPicPr>
          <p:cNvPr id="191" name="図 190">
            <a:extLst>
              <a:ext uri="{FF2B5EF4-FFF2-40B4-BE49-F238E27FC236}">
                <a16:creationId xmlns:a16="http://schemas.microsoft.com/office/drawing/2014/main" id="{95C0657D-BEA2-4DC3-87A3-A9F5FB8EDAD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114" y="5093101"/>
            <a:ext cx="619598" cy="292609"/>
          </a:xfrm>
          <a:prstGeom prst="rect">
            <a:avLst/>
          </a:prstGeom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47323EF0-EBF4-4A99-AE75-7779603817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826378" y="4376741"/>
            <a:ext cx="477163" cy="752475"/>
          </a:xfrm>
          <a:prstGeom prst="rect">
            <a:avLst/>
          </a:prstGeom>
        </p:spPr>
      </p:pic>
      <p:pic>
        <p:nvPicPr>
          <p:cNvPr id="195" name="図 194">
            <a:extLst>
              <a:ext uri="{FF2B5EF4-FFF2-40B4-BE49-F238E27FC236}">
                <a16:creationId xmlns:a16="http://schemas.microsoft.com/office/drawing/2014/main" id="{135ED5B6-A37A-4BDD-BFB3-5027D1A69C1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8428" y="5098367"/>
            <a:ext cx="1201016" cy="422156"/>
          </a:xfrm>
          <a:prstGeom prst="rect">
            <a:avLst/>
          </a:prstGeom>
        </p:spPr>
      </p:pic>
      <p:pic>
        <p:nvPicPr>
          <p:cNvPr id="197" name="図 196">
            <a:extLst>
              <a:ext uri="{FF2B5EF4-FFF2-40B4-BE49-F238E27FC236}">
                <a16:creationId xmlns:a16="http://schemas.microsoft.com/office/drawing/2014/main" id="{499E7AC8-87D1-4CDE-84DF-800847A26E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196724" y="4381009"/>
            <a:ext cx="477163" cy="752475"/>
          </a:xfrm>
          <a:prstGeom prst="rect">
            <a:avLst/>
          </a:prstGeom>
        </p:spPr>
      </p:pic>
      <p:pic>
        <p:nvPicPr>
          <p:cNvPr id="198" name="図 197">
            <a:extLst>
              <a:ext uri="{FF2B5EF4-FFF2-40B4-BE49-F238E27FC236}">
                <a16:creationId xmlns:a16="http://schemas.microsoft.com/office/drawing/2014/main" id="{50B162AC-02C9-4C60-A712-6F42519AB5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697204" y="4382385"/>
            <a:ext cx="477163" cy="752475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A5B5298A-42A1-4DFF-87F1-A025F53148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69850" y="4380766"/>
            <a:ext cx="477163" cy="752475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2349E0A3-B384-4D4A-9EF5-751356AA4D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447590" y="4380129"/>
            <a:ext cx="477163" cy="752475"/>
          </a:xfrm>
          <a:prstGeom prst="rect">
            <a:avLst/>
          </a:prstGeom>
        </p:spPr>
      </p:pic>
      <p:pic>
        <p:nvPicPr>
          <p:cNvPr id="201" name="図 200">
            <a:extLst>
              <a:ext uri="{FF2B5EF4-FFF2-40B4-BE49-F238E27FC236}">
                <a16:creationId xmlns:a16="http://schemas.microsoft.com/office/drawing/2014/main" id="{31442CE7-609F-4E92-A331-4AB5FB7544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322416" y="4380834"/>
            <a:ext cx="477163" cy="752475"/>
          </a:xfrm>
          <a:prstGeom prst="rect">
            <a:avLst/>
          </a:prstGeom>
        </p:spPr>
      </p:pic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6812B71C-E437-4D45-9F66-3427CC656D91}"/>
              </a:ext>
            </a:extLst>
          </p:cNvPr>
          <p:cNvSpPr/>
          <p:nvPr/>
        </p:nvSpPr>
        <p:spPr>
          <a:xfrm>
            <a:off x="6958135" y="4102676"/>
            <a:ext cx="1286913" cy="97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3" name="円/楕円 37">
            <a:extLst>
              <a:ext uri="{FF2B5EF4-FFF2-40B4-BE49-F238E27FC236}">
                <a16:creationId xmlns:a16="http://schemas.microsoft.com/office/drawing/2014/main" id="{FAE52882-CE13-4F23-97E2-897C956B92EB}"/>
              </a:ext>
            </a:extLst>
          </p:cNvPr>
          <p:cNvSpPr/>
          <p:nvPr/>
        </p:nvSpPr>
        <p:spPr>
          <a:xfrm>
            <a:off x="7303840" y="4651243"/>
            <a:ext cx="97995" cy="10926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4" name="角丸四角形 131">
            <a:extLst>
              <a:ext uri="{FF2B5EF4-FFF2-40B4-BE49-F238E27FC236}">
                <a16:creationId xmlns:a16="http://schemas.microsoft.com/office/drawing/2014/main" id="{2227EE42-8536-4F27-BD5A-780061234C66}"/>
              </a:ext>
            </a:extLst>
          </p:cNvPr>
          <p:cNvSpPr/>
          <p:nvPr/>
        </p:nvSpPr>
        <p:spPr>
          <a:xfrm>
            <a:off x="7280990" y="4282809"/>
            <a:ext cx="134958" cy="35771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5" name="角丸四角形 43">
            <a:extLst>
              <a:ext uri="{FF2B5EF4-FFF2-40B4-BE49-F238E27FC236}">
                <a16:creationId xmlns:a16="http://schemas.microsoft.com/office/drawing/2014/main" id="{E4A4663E-46EF-433F-9830-7DB687659AE3}"/>
              </a:ext>
            </a:extLst>
          </p:cNvPr>
          <p:cNvSpPr/>
          <p:nvPr/>
        </p:nvSpPr>
        <p:spPr>
          <a:xfrm>
            <a:off x="7209655" y="3985084"/>
            <a:ext cx="264388" cy="35771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39B793E2-D727-44A7-ABDF-60F05CD18260}"/>
              </a:ext>
            </a:extLst>
          </p:cNvPr>
          <p:cNvCxnSpPr/>
          <p:nvPr/>
        </p:nvCxnSpPr>
        <p:spPr>
          <a:xfrm>
            <a:off x="7341114" y="3963403"/>
            <a:ext cx="0" cy="9840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6C3C7B5C-5B8B-4734-A099-89339597A1AE}"/>
              </a:ext>
            </a:extLst>
          </p:cNvPr>
          <p:cNvSpPr txBox="1"/>
          <p:nvPr/>
        </p:nvSpPr>
        <p:spPr>
          <a:xfrm>
            <a:off x="7453473" y="432141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自動制御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機器、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治具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2B00E7D9-AC8F-4D2E-8340-5B83EACDE58D}"/>
              </a:ext>
            </a:extLst>
          </p:cNvPr>
          <p:cNvSpPr txBox="1"/>
          <p:nvPr/>
        </p:nvSpPr>
        <p:spPr>
          <a:xfrm>
            <a:off x="7304824" y="3494415"/>
            <a:ext cx="932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ロボット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1" name="四角形: 角を丸くする 210">
            <a:extLst>
              <a:ext uri="{FF2B5EF4-FFF2-40B4-BE49-F238E27FC236}">
                <a16:creationId xmlns:a16="http://schemas.microsoft.com/office/drawing/2014/main" id="{B31F5367-9EF3-41C2-AA6F-790D77BF86A7}"/>
              </a:ext>
            </a:extLst>
          </p:cNvPr>
          <p:cNvSpPr/>
          <p:nvPr/>
        </p:nvSpPr>
        <p:spPr>
          <a:xfrm>
            <a:off x="6802811" y="1854412"/>
            <a:ext cx="1716100" cy="54239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各種</a:t>
            </a:r>
            <a:r>
              <a:rPr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アクチュ</a:t>
            </a:r>
            <a:endParaRPr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エータ機器</a:t>
            </a:r>
            <a:endParaRPr kumimoji="1" lang="ja-JP" altLang="en-US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13" name="テキスト ボックス 49">
            <a:extLst>
              <a:ext uri="{FF2B5EF4-FFF2-40B4-BE49-F238E27FC236}">
                <a16:creationId xmlns:a16="http://schemas.microsoft.com/office/drawing/2014/main" id="{D819717C-5822-4F4F-AC8A-9533F6690C53}"/>
              </a:ext>
            </a:extLst>
          </p:cNvPr>
          <p:cNvSpPr txBox="1"/>
          <p:nvPr/>
        </p:nvSpPr>
        <p:spPr>
          <a:xfrm>
            <a:off x="817571" y="1978992"/>
            <a:ext cx="1074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</a:t>
            </a:r>
          </a:p>
        </p:txBody>
      </p:sp>
      <p:sp>
        <p:nvSpPr>
          <p:cNvPr id="214" name="矢印: 右 213">
            <a:extLst>
              <a:ext uri="{FF2B5EF4-FFF2-40B4-BE49-F238E27FC236}">
                <a16:creationId xmlns:a16="http://schemas.microsoft.com/office/drawing/2014/main" id="{41A2358E-A70B-42D6-8A93-ECE05DFE06C4}"/>
              </a:ext>
            </a:extLst>
          </p:cNvPr>
          <p:cNvSpPr/>
          <p:nvPr/>
        </p:nvSpPr>
        <p:spPr>
          <a:xfrm rot="329435">
            <a:off x="2211638" y="2827545"/>
            <a:ext cx="1974019" cy="177992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15" name="矢印: 右 214">
            <a:extLst>
              <a:ext uri="{FF2B5EF4-FFF2-40B4-BE49-F238E27FC236}">
                <a16:creationId xmlns:a16="http://schemas.microsoft.com/office/drawing/2014/main" id="{D97F957C-FB9F-4DC4-8F6E-780C12B20CD1}"/>
              </a:ext>
            </a:extLst>
          </p:cNvPr>
          <p:cNvSpPr/>
          <p:nvPr/>
        </p:nvSpPr>
        <p:spPr>
          <a:xfrm rot="20606639">
            <a:off x="2475865" y="4113141"/>
            <a:ext cx="1767230" cy="207623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16" name="矢印: 右 215">
            <a:extLst>
              <a:ext uri="{FF2B5EF4-FFF2-40B4-BE49-F238E27FC236}">
                <a16:creationId xmlns:a16="http://schemas.microsoft.com/office/drawing/2014/main" id="{5CEDDDD5-7EFF-48D8-88C6-17EA186C765C}"/>
              </a:ext>
            </a:extLst>
          </p:cNvPr>
          <p:cNvSpPr/>
          <p:nvPr/>
        </p:nvSpPr>
        <p:spPr>
          <a:xfrm rot="18897623">
            <a:off x="3731617" y="5200687"/>
            <a:ext cx="824249" cy="184122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18" name="楕円 217">
            <a:extLst>
              <a:ext uri="{FF2B5EF4-FFF2-40B4-BE49-F238E27FC236}">
                <a16:creationId xmlns:a16="http://schemas.microsoft.com/office/drawing/2014/main" id="{898A0E75-629B-4280-A4CD-4FDAF1F2C1B0}"/>
              </a:ext>
            </a:extLst>
          </p:cNvPr>
          <p:cNvSpPr/>
          <p:nvPr/>
        </p:nvSpPr>
        <p:spPr>
          <a:xfrm>
            <a:off x="2615376" y="2561078"/>
            <a:ext cx="1311729" cy="580064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IoT</a:t>
            </a:r>
          </a:p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データ①</a:t>
            </a:r>
          </a:p>
        </p:txBody>
      </p:sp>
      <p:sp>
        <p:nvSpPr>
          <p:cNvPr id="219" name="楕円 218">
            <a:extLst>
              <a:ext uri="{FF2B5EF4-FFF2-40B4-BE49-F238E27FC236}">
                <a16:creationId xmlns:a16="http://schemas.microsoft.com/office/drawing/2014/main" id="{FF078A81-888B-411E-9BFD-9D69DAAC2815}"/>
              </a:ext>
            </a:extLst>
          </p:cNvPr>
          <p:cNvSpPr/>
          <p:nvPr/>
        </p:nvSpPr>
        <p:spPr>
          <a:xfrm>
            <a:off x="2619678" y="4098483"/>
            <a:ext cx="1338707" cy="580064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AI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判断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</a:p>
        </p:txBody>
      </p:sp>
      <p:sp>
        <p:nvSpPr>
          <p:cNvPr id="220" name="楕円 219">
            <a:extLst>
              <a:ext uri="{FF2B5EF4-FFF2-40B4-BE49-F238E27FC236}">
                <a16:creationId xmlns:a16="http://schemas.microsoft.com/office/drawing/2014/main" id="{07F9A5F4-75EC-4D76-BC40-A72D7285B4EF}"/>
              </a:ext>
            </a:extLst>
          </p:cNvPr>
          <p:cNvSpPr/>
          <p:nvPr/>
        </p:nvSpPr>
        <p:spPr>
          <a:xfrm>
            <a:off x="3997040" y="5384942"/>
            <a:ext cx="1386640" cy="580064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ホスト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データ③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1" name="角丸四角形 15">
            <a:extLst>
              <a:ext uri="{FF2B5EF4-FFF2-40B4-BE49-F238E27FC236}">
                <a16:creationId xmlns:a16="http://schemas.microsoft.com/office/drawing/2014/main" id="{3F818CEE-ED12-4C16-B708-842B0E85BC17}"/>
              </a:ext>
            </a:extLst>
          </p:cNvPr>
          <p:cNvSpPr/>
          <p:nvPr/>
        </p:nvSpPr>
        <p:spPr>
          <a:xfrm>
            <a:off x="371885" y="1658298"/>
            <a:ext cx="3601760" cy="4691000"/>
          </a:xfrm>
          <a:prstGeom prst="roundRect">
            <a:avLst>
              <a:gd name="adj" fmla="val 14954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2" name="矢印: 右 221">
            <a:extLst>
              <a:ext uri="{FF2B5EF4-FFF2-40B4-BE49-F238E27FC236}">
                <a16:creationId xmlns:a16="http://schemas.microsoft.com/office/drawing/2014/main" id="{A6AF50B5-14D6-4A7B-A0C1-23D14590FA67}"/>
              </a:ext>
            </a:extLst>
          </p:cNvPr>
          <p:cNvSpPr/>
          <p:nvPr/>
        </p:nvSpPr>
        <p:spPr>
          <a:xfrm>
            <a:off x="5943757" y="3678831"/>
            <a:ext cx="831194" cy="350740"/>
          </a:xfrm>
          <a:prstGeom prst="rightArrow">
            <a:avLst>
              <a:gd name="adj1" fmla="val 50000"/>
              <a:gd name="adj2" fmla="val 8220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3" name="楕円 222">
            <a:extLst>
              <a:ext uri="{FF2B5EF4-FFF2-40B4-BE49-F238E27FC236}">
                <a16:creationId xmlns:a16="http://schemas.microsoft.com/office/drawing/2014/main" id="{F8530B0A-C11D-4FDC-8CD7-3AAA0DC9A8CF}"/>
              </a:ext>
            </a:extLst>
          </p:cNvPr>
          <p:cNvSpPr/>
          <p:nvPr/>
        </p:nvSpPr>
        <p:spPr>
          <a:xfrm>
            <a:off x="5367092" y="4015233"/>
            <a:ext cx="1700458" cy="965237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オンライン制御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（動作指示）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F28EFA-0A65-436D-836F-A35D4B575C4D}"/>
              </a:ext>
            </a:extLst>
          </p:cNvPr>
          <p:cNvSpPr txBox="1"/>
          <p:nvPr/>
        </p:nvSpPr>
        <p:spPr>
          <a:xfrm>
            <a:off x="369150" y="5375344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（注）扱うデータは、</a:t>
            </a:r>
            <a:endParaRPr kumimoji="1"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①、②、③のどれか</a:t>
            </a:r>
            <a:endParaRPr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でも、組合せでも良い</a:t>
            </a:r>
          </a:p>
        </p:txBody>
      </p:sp>
      <p:sp>
        <p:nvSpPr>
          <p:cNvPr id="224" name="楕円 223">
            <a:extLst>
              <a:ext uri="{FF2B5EF4-FFF2-40B4-BE49-F238E27FC236}">
                <a16:creationId xmlns:a16="http://schemas.microsoft.com/office/drawing/2014/main" id="{E8DBD51F-75EB-4359-A0CD-D961AF56D86D}"/>
              </a:ext>
            </a:extLst>
          </p:cNvPr>
          <p:cNvSpPr/>
          <p:nvPr/>
        </p:nvSpPr>
        <p:spPr>
          <a:xfrm>
            <a:off x="4273214" y="1910346"/>
            <a:ext cx="1716100" cy="682553"/>
          </a:xfrm>
          <a:prstGeom prst="ellipse">
            <a:avLst/>
          </a:prstGeom>
          <a:solidFill>
            <a:srgbClr val="602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データ加工・判断</a:t>
            </a:r>
          </a:p>
        </p:txBody>
      </p:sp>
      <p:sp>
        <p:nvSpPr>
          <p:cNvPr id="225" name="角丸四角形 15">
            <a:extLst>
              <a:ext uri="{FF2B5EF4-FFF2-40B4-BE49-F238E27FC236}">
                <a16:creationId xmlns:a16="http://schemas.microsoft.com/office/drawing/2014/main" id="{CB8772A8-2AA6-4FCD-AED9-8C6BD5F39D5E}"/>
              </a:ext>
            </a:extLst>
          </p:cNvPr>
          <p:cNvSpPr/>
          <p:nvPr/>
        </p:nvSpPr>
        <p:spPr>
          <a:xfrm>
            <a:off x="3953083" y="765194"/>
            <a:ext cx="708825" cy="414433"/>
          </a:xfrm>
          <a:prstGeom prst="roundRect">
            <a:avLst>
              <a:gd name="adj" fmla="val 14954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135EEB3-1A32-404D-858F-A112ADFBF8DF}"/>
              </a:ext>
            </a:extLst>
          </p:cNvPr>
          <p:cNvSpPr txBox="1"/>
          <p:nvPr/>
        </p:nvSpPr>
        <p:spPr>
          <a:xfrm>
            <a:off x="4685839" y="698437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点線枠の部分は、新規導入でも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既存所有システムの増設・改造でも良い。</a:t>
            </a:r>
          </a:p>
        </p:txBody>
      </p:sp>
      <p:sp>
        <p:nvSpPr>
          <p:cNvPr id="228" name="タイトル 5">
            <a:extLst>
              <a:ext uri="{FF2B5EF4-FFF2-40B4-BE49-F238E27FC236}">
                <a16:creationId xmlns:a16="http://schemas.microsoft.com/office/drawing/2014/main" id="{2498432E-D26C-4E66-B92E-430B4BB7E350}"/>
              </a:ext>
            </a:extLst>
          </p:cNvPr>
          <p:cNvSpPr txBox="1">
            <a:spLocks/>
          </p:cNvSpPr>
          <p:nvPr/>
        </p:nvSpPr>
        <p:spPr>
          <a:xfrm>
            <a:off x="751882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８．補助金事業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0" name="スライド番号プレースホルダー 2">
            <a:extLst>
              <a:ext uri="{FF2B5EF4-FFF2-40B4-BE49-F238E27FC236}">
                <a16:creationId xmlns:a16="http://schemas.microsoft.com/office/drawing/2014/main" id="{7BB4951F-C85A-4DD7-ADB5-2833B840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8001DDF-F22C-4B14-B4BB-821211CF206E}"/>
              </a:ext>
            </a:extLst>
          </p:cNvPr>
          <p:cNvSpPr txBox="1"/>
          <p:nvPr/>
        </p:nvSpPr>
        <p:spPr>
          <a:xfrm>
            <a:off x="3271345" y="10704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未会員の場合は採択された際に、入会が必要となります。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46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228" name="タイトル 5">
            <a:extLst>
              <a:ext uri="{FF2B5EF4-FFF2-40B4-BE49-F238E27FC236}">
                <a16:creationId xmlns:a16="http://schemas.microsoft.com/office/drawing/2014/main" id="{2498432E-D26C-4E66-B92E-430B4BB7E350}"/>
              </a:ext>
            </a:extLst>
          </p:cNvPr>
          <p:cNvSpPr txBox="1">
            <a:spLocks/>
          </p:cNvSpPr>
          <p:nvPr/>
        </p:nvSpPr>
        <p:spPr>
          <a:xfrm>
            <a:off x="751882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（参考）補助金事業（ロボットシステム例）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0" name="スライド番号プレースホルダー 2">
            <a:extLst>
              <a:ext uri="{FF2B5EF4-FFF2-40B4-BE49-F238E27FC236}">
                <a16:creationId xmlns:a16="http://schemas.microsoft.com/office/drawing/2014/main" id="{7BB4951F-C85A-4DD7-ADB5-2833B840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EF70625-0C31-4018-9548-E6E85AACE3AC}"/>
              </a:ext>
            </a:extLst>
          </p:cNvPr>
          <p:cNvSpPr/>
          <p:nvPr/>
        </p:nvSpPr>
        <p:spPr>
          <a:xfrm>
            <a:off x="7270812" y="166772"/>
            <a:ext cx="1730739" cy="46166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投射のみ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1BA500-2F64-4D2F-B1FA-6ECABAF4DF0E}"/>
              </a:ext>
            </a:extLst>
          </p:cNvPr>
          <p:cNvSpPr txBox="1"/>
          <p:nvPr/>
        </p:nvSpPr>
        <p:spPr>
          <a:xfrm>
            <a:off x="207761" y="953697"/>
            <a:ext cx="857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日経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XTECH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記事より：　</a:t>
            </a:r>
            <a:r>
              <a:rPr lang="en-US" altLang="ja-JP" dirty="0">
                <a:hlinkClick r:id="rId3"/>
              </a:rPr>
              <a:t>https://xtech.nikkei.com/atcl/nxt/mag/rob/18/00004/00035/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658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228" name="タイトル 5">
            <a:extLst>
              <a:ext uri="{FF2B5EF4-FFF2-40B4-BE49-F238E27FC236}">
                <a16:creationId xmlns:a16="http://schemas.microsoft.com/office/drawing/2014/main" id="{2498432E-D26C-4E66-B92E-430B4BB7E350}"/>
              </a:ext>
            </a:extLst>
          </p:cNvPr>
          <p:cNvSpPr txBox="1">
            <a:spLocks/>
          </p:cNvSpPr>
          <p:nvPr/>
        </p:nvSpPr>
        <p:spPr>
          <a:xfrm>
            <a:off x="751882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（参考）補助金事業（ロボットシステム例）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0" name="スライド番号プレースホルダー 2">
            <a:extLst>
              <a:ext uri="{FF2B5EF4-FFF2-40B4-BE49-F238E27FC236}">
                <a16:creationId xmlns:a16="http://schemas.microsoft.com/office/drawing/2014/main" id="{7BB4951F-C85A-4DD7-ADB5-2833B840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848299" y="661633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EF70625-0C31-4018-9548-E6E85AACE3AC}"/>
              </a:ext>
            </a:extLst>
          </p:cNvPr>
          <p:cNvSpPr/>
          <p:nvPr/>
        </p:nvSpPr>
        <p:spPr>
          <a:xfrm>
            <a:off x="7270812" y="166772"/>
            <a:ext cx="1730739" cy="46166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投射のみ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EF3652-BA2B-4AA7-B79C-5DE8D9733E49}"/>
              </a:ext>
            </a:extLst>
          </p:cNvPr>
          <p:cNvSpPr txBox="1"/>
          <p:nvPr/>
        </p:nvSpPr>
        <p:spPr>
          <a:xfrm>
            <a:off x="1085868" y="974339"/>
            <a:ext cx="549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ロボスタの記事資料を引用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/>
              <a:t>https://robotstart.info/2020/02/13/canon-smfexpo.html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781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687" y="628437"/>
            <a:ext cx="90313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４．実施期間：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交付決定日～令和３年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日、なお、最終検収検査は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３月上旬の予定。また、中間検査を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月中旬に実施予定。</a:t>
            </a:r>
          </a:p>
          <a:p>
            <a:endParaRPr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．公募期間：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日（水）～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日（金）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（郵送又は持参）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．対象経費等：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　機械装置・器具購入費、ソフトウェアパッケージ購入費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自社設備改造費（今回の事業に関わるもの）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②　クラウド使用料等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（交付決定日以降契約日から令和３年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日まで）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③　委託費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ハードウェア設計、ソフトウェア開発費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（委託費の上限として、原則として補助額の１／２を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超えないものとする。）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④　技術指導費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（開発を委託する会社と同じ企業から技術指導を受け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場合には、一連のシステム開発の作業と判断し、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技術指導費ではなく委託費とする）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⑤　外注費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⑥　その他経費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5886" y="6620949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3" y="148964"/>
            <a:ext cx="1018241" cy="689776"/>
          </a:xfrm>
          <a:prstGeom prst="rect">
            <a:avLst/>
          </a:prstGeom>
        </p:spPr>
      </p:pic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2723D335-DB93-4E8F-BC29-ECEEB3F2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3" name="タイトル 5">
            <a:extLst>
              <a:ext uri="{FF2B5EF4-FFF2-40B4-BE49-F238E27FC236}">
                <a16:creationId xmlns:a16="http://schemas.microsoft.com/office/drawing/2014/main" id="{B25E0320-ED94-443D-8B90-61DBA65516DA}"/>
              </a:ext>
            </a:extLst>
          </p:cNvPr>
          <p:cNvSpPr txBox="1">
            <a:spLocks/>
          </p:cNvSpPr>
          <p:nvPr/>
        </p:nvSpPr>
        <p:spPr>
          <a:xfrm>
            <a:off x="751882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８．補助金事業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14260A-28D8-47E5-BDA9-91D4D3FA4224}"/>
              </a:ext>
            </a:extLst>
          </p:cNvPr>
          <p:cNvSpPr txBox="1"/>
          <p:nvPr/>
        </p:nvSpPr>
        <p:spPr>
          <a:xfrm>
            <a:off x="3271345" y="10704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未会員の場合は採択された際に、入会が必要となります。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706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117" y="553563"/>
            <a:ext cx="90313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．審査方法その他全体スケジュール：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１）審査について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応募申請書に基づき１次書類審査を実施します。この１次書類審査の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通過者を対象にした２次審査として、対象システムを構築する現場の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現地調査（５月２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日の期間内）及び事業計画のプレゼン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テーション（６月上旬）を実施します。採択結果は６月下旬に連絡予定。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２）補助事業の開始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交付決定日以降に補助事業を開始してください。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３）中間検査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中間報告書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〔12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日（予定）まで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出後、中間検査を実施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します。この中間検査において、事業実施期間内に稼働が見込めない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場合は、補助を中止します。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４）補助事業の終了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令和３年２月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日までに事業を完了させてください。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５）補助金の支払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完了報告書（令和３年３月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日まで）を提出後、公社が確定検査を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実施し、補助金の額を確定します。補助金の支払いは、この補助金額確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定後の精算払いとなります。（支払は３月末を予定）。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3509" y="6245128"/>
            <a:ext cx="88014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0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募集要項等の詳細に関しては、公社</a:t>
            </a:r>
            <a:r>
              <a:rPr kumimoji="0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kumimoji="0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よりダウンロードしてお確かめ下さい。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63" y="148964"/>
            <a:ext cx="1018241" cy="689776"/>
          </a:xfrm>
          <a:prstGeom prst="rect">
            <a:avLst/>
          </a:prstGeom>
        </p:spPr>
      </p:pic>
      <p:sp>
        <p:nvSpPr>
          <p:cNvPr id="13" name="スライド番号プレースホルダー 2">
            <a:extLst>
              <a:ext uri="{FF2B5EF4-FFF2-40B4-BE49-F238E27FC236}">
                <a16:creationId xmlns:a16="http://schemas.microsoft.com/office/drawing/2014/main" id="{257EFC7C-A5C8-4226-A93A-C119C29E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12" name="タイトル 5">
            <a:extLst>
              <a:ext uri="{FF2B5EF4-FFF2-40B4-BE49-F238E27FC236}">
                <a16:creationId xmlns:a16="http://schemas.microsoft.com/office/drawing/2014/main" id="{E0FB1947-BB8D-4F8F-8FC2-AD3414B14569}"/>
              </a:ext>
            </a:extLst>
          </p:cNvPr>
          <p:cNvSpPr txBox="1">
            <a:spLocks/>
          </p:cNvSpPr>
          <p:nvPr/>
        </p:nvSpPr>
        <p:spPr>
          <a:xfrm>
            <a:off x="793444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８．補助金事業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E8F7DA-F256-41A0-9E46-A3F66F81C785}"/>
              </a:ext>
            </a:extLst>
          </p:cNvPr>
          <p:cNvSpPr txBox="1"/>
          <p:nvPr/>
        </p:nvSpPr>
        <p:spPr>
          <a:xfrm>
            <a:off x="3271345" y="10704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未会員の場合は採択された際に、入会が必要となります。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686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９．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推進ラボ連絡会議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0390" y="818988"/>
            <a:ext cx="888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埼玉県における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推進に当たって、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埼玉県、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SAITEC</a:t>
            </a:r>
            <a:r>
              <a:rPr kumimoji="1"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埼玉県産業振興公社、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さいたま市産業創造財団の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機関が核となって連携し、外部の関連団体のアドバイス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を頂きながら、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に関連する支援事業を展開しています。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848299" y="6615326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26170" y="1932869"/>
            <a:ext cx="8460338" cy="4516680"/>
            <a:chOff x="426170" y="1849185"/>
            <a:chExt cx="8460338" cy="4600364"/>
          </a:xfrm>
        </p:grpSpPr>
        <p:pic>
          <p:nvPicPr>
            <p:cNvPr id="77" name="図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7531" y="2912406"/>
              <a:ext cx="4688977" cy="3062848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258817" y="2448490"/>
              <a:ext cx="4458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HP</a:t>
              </a: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アドレスは、“</a:t>
              </a:r>
              <a:r>
                <a:rPr kumimoji="1"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http://</a:t>
              </a:r>
              <a:r>
                <a:rPr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saitamalab.com”</a:t>
              </a: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686071" y="1849185"/>
              <a:ext cx="2501265" cy="4005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連絡会議による連携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4287486" y="1849185"/>
              <a:ext cx="2200820" cy="4005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HP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による情報提供</a:t>
              </a:r>
            </a:p>
          </p:txBody>
        </p:sp>
        <p:pic>
          <p:nvPicPr>
            <p:cNvPr id="81" name="図 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4200" y="2844932"/>
              <a:ext cx="1956457" cy="1321845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26170" y="2499319"/>
              <a:ext cx="244169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委員</a:t>
              </a:r>
              <a:r>
                <a:rPr kumimoji="1" lang="en-US" altLang="ja-JP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４団体</a:t>
              </a:r>
              <a:r>
                <a:rPr kumimoji="1" lang="en-US" altLang="ja-JP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  <a:p>
              <a:endPara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オブザーバー</a:t>
              </a:r>
              <a:r>
                <a:rPr kumimoji="1" lang="ja-JP" altLang="en-US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lang="ja-JP" altLang="en-US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７</a:t>
              </a:r>
              <a:r>
                <a:rPr kumimoji="1" lang="ja-JP" altLang="en-US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団体）</a:t>
              </a:r>
            </a:p>
          </p:txBody>
        </p:sp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9037" y="2387722"/>
              <a:ext cx="1401614" cy="409055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75387" y="4973677"/>
              <a:ext cx="1413190" cy="1475872"/>
            </a:xfrm>
            <a:prstGeom prst="rect">
              <a:avLst/>
            </a:prstGeom>
          </p:spPr>
        </p:pic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493" y="5145376"/>
              <a:ext cx="1586097" cy="1199089"/>
            </a:xfrm>
            <a:prstGeom prst="rect">
              <a:avLst/>
            </a:prstGeom>
          </p:spPr>
        </p:pic>
        <p:cxnSp>
          <p:nvCxnSpPr>
            <p:cNvPr id="87" name="直線コネクタ 86"/>
            <p:cNvCxnSpPr/>
            <p:nvPr/>
          </p:nvCxnSpPr>
          <p:spPr>
            <a:xfrm>
              <a:off x="426170" y="4275659"/>
              <a:ext cx="30937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1046" y="162912"/>
            <a:ext cx="896052" cy="762063"/>
          </a:xfrm>
          <a:prstGeom prst="rect">
            <a:avLst/>
          </a:prstGeom>
        </p:spPr>
      </p:pic>
      <p:sp>
        <p:nvSpPr>
          <p:cNvPr id="21" name="スライド番号プレースホルダー 2">
            <a:extLst>
              <a:ext uri="{FF2B5EF4-FFF2-40B4-BE49-F238E27FC236}">
                <a16:creationId xmlns:a16="http://schemas.microsoft.com/office/drawing/2014/main" id="{27F11179-E183-45BC-B76F-6CA01746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001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/>
                </a:solidFill>
              </a:rPr>
              <a:t>/27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10.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問い合わせ、その他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" y="996453"/>
            <a:ext cx="9108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◆　お問い合わせは・・・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公益財団法人埼玉県産業振興公社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 　新産業振興部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・技術支援グループ）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（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活用支援事業担当）　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　　　　大谷グループリーダ、荒井主任調査役、岡主査、西野主査、石井主任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  　　　三神コーディネータ、山脇コーディネータ、篠原コーディネータ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　　　市橋（事務担当）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〒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338-0001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埼玉県さいたま市中央区上落合２－３－２　新都心ビジネス交流プラザ３階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048-621-7051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048-857-3921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Email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iot@saitama-j.or.jp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https://www.saitama-j.or.jp/iot/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778" y="4422618"/>
            <a:ext cx="89562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＊：コロナウイルス感染拡大防止のため、このような形でのお知らせとなりました。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ご質問や確認したいことがございましたら、お気兼ねなく上記メンバーに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お電話、メール等でご連絡ください。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TV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会議での対応も可能です。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お気軽にご相談ください。皆様の各事業へのご参画をお待ちしております。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（注）コロナウイルス感染の沈静化の見通しが付きません。そのため、スケジュール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の変更が出るかもしれませんので、その場合にはご了承ください。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11395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251208" y="1658718"/>
            <a:ext cx="8721969" cy="4883428"/>
          </a:xfrm>
          <a:prstGeom prst="roundRect">
            <a:avLst>
              <a:gd name="adj" fmla="val 8254"/>
            </a:avLst>
          </a:prstGeom>
          <a:gradFill flip="none" rotWithShape="1">
            <a:gsLst>
              <a:gs pos="23000">
                <a:srgbClr val="002060"/>
              </a:gs>
              <a:gs pos="93000">
                <a:schemeClr val="tx2">
                  <a:lumMod val="20000"/>
                  <a:lumOff val="80000"/>
                </a:scheme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80" name="角丸四角形 79">
            <a:extLst>
              <a:ext uri="{FF2B5EF4-FFF2-40B4-BE49-F238E27FC236}">
                <a16:creationId xmlns:a16="http://schemas.microsoft.com/office/drawing/2014/main" id="{9B378225-D32B-4412-ADDF-BF9C6BFDE137}"/>
              </a:ext>
            </a:extLst>
          </p:cNvPr>
          <p:cNvSpPr/>
          <p:nvPr/>
        </p:nvSpPr>
        <p:spPr>
          <a:xfrm>
            <a:off x="427440" y="2587994"/>
            <a:ext cx="4467466" cy="3744000"/>
          </a:xfrm>
          <a:prstGeom prst="roundRect">
            <a:avLst>
              <a:gd name="adj" fmla="val 7902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572C55DB-8271-4776-92BA-22D0707E0CCD}"/>
              </a:ext>
            </a:extLst>
          </p:cNvPr>
          <p:cNvSpPr/>
          <p:nvPr/>
        </p:nvSpPr>
        <p:spPr>
          <a:xfrm>
            <a:off x="576821" y="3127608"/>
            <a:ext cx="4231794" cy="1080564"/>
          </a:xfrm>
          <a:prstGeom prst="roundRect">
            <a:avLst/>
          </a:prstGeom>
          <a:pattFill prst="pct4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BBA0457-DBF4-42A9-9F9E-6BE0E94D22E5}"/>
              </a:ext>
            </a:extLst>
          </p:cNvPr>
          <p:cNvSpPr/>
          <p:nvPr/>
        </p:nvSpPr>
        <p:spPr>
          <a:xfrm>
            <a:off x="559295" y="4262115"/>
            <a:ext cx="4231794" cy="2015936"/>
          </a:xfrm>
          <a:prstGeom prst="roundRect">
            <a:avLst/>
          </a:prstGeo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2B7F4AF-A8B9-4932-B709-142A96683E9E}"/>
              </a:ext>
            </a:extLst>
          </p:cNvPr>
          <p:cNvSpPr txBox="1"/>
          <p:nvPr/>
        </p:nvSpPr>
        <p:spPr>
          <a:xfrm>
            <a:off x="328247" y="518380"/>
            <a:ext cx="887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令和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年度より、各事業を「会員限定事業」と「非会員も参画できる事業」に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分けて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実施致します。下図は公社関連の事業を示しています。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11501" y="1487108"/>
            <a:ext cx="8568000" cy="1117231"/>
          </a:xfrm>
          <a:prstGeom prst="roundRect">
            <a:avLst>
              <a:gd name="adj" fmla="val 44376"/>
            </a:avLst>
          </a:prstGeom>
          <a:gradFill flip="none" rotWithShape="1">
            <a:gsLst>
              <a:gs pos="23000">
                <a:srgbClr val="002060"/>
              </a:gs>
              <a:gs pos="93000">
                <a:schemeClr val="tx2">
                  <a:lumMod val="20000"/>
                  <a:lumOff val="80000"/>
                </a:scheme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埼玉県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8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コンソーシアム事業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（運営事務局：埼玉県産業労働部次世代拠点整備担当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  　　   　埼玉県産業振興公社新産業振興部</a:t>
            </a:r>
            <a:r>
              <a:rPr lang="en-US" altLang="ja-JP" sz="14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・技術支援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155C4C0-C8B0-4366-8E58-2383D1140A32}"/>
              </a:ext>
            </a:extLst>
          </p:cNvPr>
          <p:cNvSpPr txBox="1"/>
          <p:nvPr/>
        </p:nvSpPr>
        <p:spPr>
          <a:xfrm>
            <a:off x="733777" y="174373"/>
            <a:ext cx="83747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１．令和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年度中小企業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活用支援事業の新規・変更点</a:t>
            </a:r>
            <a:endParaRPr lang="en-US" altLang="ja-JP" sz="2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3AC7137-F4F4-475E-8CEE-A0A060933388}"/>
              </a:ext>
            </a:extLst>
          </p:cNvPr>
          <p:cNvSpPr txBox="1"/>
          <p:nvPr/>
        </p:nvSpPr>
        <p:spPr>
          <a:xfrm>
            <a:off x="893569" y="2708682"/>
            <a:ext cx="26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（会員限定事業）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1A3BA5F-92FE-447B-8D0F-D5CA6D7A5879}"/>
              </a:ext>
            </a:extLst>
          </p:cNvPr>
          <p:cNvSpPr txBox="1"/>
          <p:nvPr/>
        </p:nvSpPr>
        <p:spPr>
          <a:xfrm>
            <a:off x="585557" y="3133352"/>
            <a:ext cx="340319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●会員管理</a:t>
            </a:r>
            <a:endParaRPr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●</a:t>
            </a:r>
            <a:r>
              <a:rPr kumimoji="1" lang="en-US" altLang="ja-JP" sz="2000" dirty="0">
                <a:latin typeface="+mn-ea"/>
              </a:rPr>
              <a:t>AI</a:t>
            </a:r>
            <a:r>
              <a:rPr kumimoji="1" lang="ja-JP" altLang="en-US" sz="2000" dirty="0">
                <a:latin typeface="+mn-ea"/>
              </a:rPr>
              <a:t>・</a:t>
            </a:r>
            <a:r>
              <a:rPr kumimoji="1" lang="en-US" altLang="ja-JP" sz="2000" dirty="0">
                <a:latin typeface="+mn-ea"/>
              </a:rPr>
              <a:t>IoT</a:t>
            </a:r>
            <a:r>
              <a:rPr kumimoji="1" lang="ja-JP" altLang="en-US" sz="2000" dirty="0">
                <a:latin typeface="+mn-ea"/>
              </a:rPr>
              <a:t>ﾌﾟﾗｯﾄﾌｫｰﾑ事業</a:t>
            </a:r>
            <a:endParaRPr kumimoji="1" lang="en-US" altLang="ja-JP" sz="20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zh-TW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事業運営管理</a:t>
            </a:r>
            <a:r>
              <a:rPr lang="en-US" altLang="zh-TW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（埼玉県）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1A3BA5F-92FE-447B-8D0F-D5CA6D7A5879}"/>
              </a:ext>
            </a:extLst>
          </p:cNvPr>
          <p:cNvSpPr txBox="1"/>
          <p:nvPr/>
        </p:nvSpPr>
        <p:spPr>
          <a:xfrm>
            <a:off x="585878" y="4270993"/>
            <a:ext cx="375328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●特別ｾﾐﾅｰ等ﾃｰﾏ別会合</a:t>
            </a:r>
            <a:endParaRPr kumimoji="1"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●</a:t>
            </a:r>
            <a:r>
              <a:rPr lang="en-US" altLang="ja-JP" sz="2000" dirty="0">
                <a:latin typeface="+mn-ea"/>
              </a:rPr>
              <a:t>AI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IoT</a:t>
            </a:r>
            <a:r>
              <a:rPr lang="ja-JP" altLang="en-US" sz="2000" dirty="0">
                <a:latin typeface="+mn-ea"/>
              </a:rPr>
              <a:t>人材育成</a:t>
            </a:r>
            <a:endParaRPr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●</a:t>
            </a:r>
            <a:r>
              <a:rPr lang="ja-JP" altLang="en-US" sz="2000" dirty="0">
                <a:latin typeface="+mn-ea"/>
              </a:rPr>
              <a:t>ｵｰﾀﾞﾒｲﾄﾞ型</a:t>
            </a:r>
            <a:r>
              <a:rPr lang="en-US" altLang="ja-JP" sz="2000" dirty="0">
                <a:latin typeface="+mn-ea"/>
              </a:rPr>
              <a:t>AI</a:t>
            </a:r>
            <a:r>
              <a:rPr lang="ja-JP" altLang="en-US" sz="2000" dirty="0">
                <a:latin typeface="+mn-ea"/>
              </a:rPr>
              <a:t>研修</a:t>
            </a:r>
            <a:endParaRPr kumimoji="1"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●ものづくり</a:t>
            </a:r>
            <a:r>
              <a:rPr lang="en-US" altLang="ja-JP" sz="2000" dirty="0">
                <a:latin typeface="+mn-ea"/>
              </a:rPr>
              <a:t>AI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IoT</a:t>
            </a:r>
            <a:r>
              <a:rPr lang="ja-JP" altLang="en-US" sz="2000" dirty="0">
                <a:latin typeface="+mn-ea"/>
              </a:rPr>
              <a:t>化支援事業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　　（</a:t>
            </a:r>
            <a:r>
              <a:rPr lang="en-US" altLang="ja-JP" sz="2000" dirty="0">
                <a:latin typeface="+mn-ea"/>
              </a:rPr>
              <a:t>SAITEC</a:t>
            </a:r>
            <a:r>
              <a:rPr lang="ja-JP" altLang="en-US" sz="2000" dirty="0">
                <a:latin typeface="+mn-ea"/>
              </a:rPr>
              <a:t>と共同）</a:t>
            </a:r>
            <a:endParaRPr lang="en-US" altLang="ja-JP" sz="2000" dirty="0">
              <a:latin typeface="+mn-ea"/>
            </a:endParaRPr>
          </a:p>
          <a:p>
            <a:pPr lvl="0">
              <a:spcBef>
                <a:spcPts val="600"/>
              </a:spcBef>
            </a:pPr>
            <a:r>
              <a:rPr lang="en-US" altLang="zh-TW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事業運営</a:t>
            </a:r>
            <a:r>
              <a:rPr lang="en-US" altLang="zh-TW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zh-TW" altLang="en-US" sz="2000" b="1" dirty="0">
                <a:solidFill>
                  <a:srgbClr val="F79646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（公社）</a:t>
            </a: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9B378225-D32B-4412-ADDF-BF9C6BFDE137}"/>
              </a:ext>
            </a:extLst>
          </p:cNvPr>
          <p:cNvSpPr/>
          <p:nvPr/>
        </p:nvSpPr>
        <p:spPr>
          <a:xfrm>
            <a:off x="5100491" y="2590129"/>
            <a:ext cx="3753977" cy="3744000"/>
          </a:xfrm>
          <a:prstGeom prst="roundRect">
            <a:avLst>
              <a:gd name="adj" fmla="val 7902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F296BCF-769D-4827-A5F9-7D1FF23B4271}"/>
              </a:ext>
            </a:extLst>
          </p:cNvPr>
          <p:cNvSpPr txBox="1"/>
          <p:nvPr/>
        </p:nvSpPr>
        <p:spPr>
          <a:xfrm>
            <a:off x="4985212" y="271950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（会員・非会員対象事業）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A8A4D57-5256-4EA4-9A0B-C8B60FF51DCF}"/>
              </a:ext>
            </a:extLst>
          </p:cNvPr>
          <p:cNvSpPr txBox="1"/>
          <p:nvPr/>
        </p:nvSpPr>
        <p:spPr>
          <a:xfrm>
            <a:off x="5308824" y="3263595"/>
            <a:ext cx="259558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●</a:t>
            </a:r>
            <a:r>
              <a:rPr kumimoji="1" lang="en-US" altLang="ja-JP" sz="2000" dirty="0">
                <a:latin typeface="+mn-ea"/>
              </a:rPr>
              <a:t>AI</a:t>
            </a:r>
            <a:r>
              <a:rPr kumimoji="1" lang="ja-JP" altLang="en-US" sz="2000" dirty="0">
                <a:latin typeface="+mn-ea"/>
              </a:rPr>
              <a:t>・</a:t>
            </a:r>
            <a:r>
              <a:rPr kumimoji="1" lang="en-US" altLang="ja-JP" sz="2000" dirty="0" err="1">
                <a:latin typeface="+mn-ea"/>
              </a:rPr>
              <a:t>IoT</a:t>
            </a:r>
            <a:r>
              <a:rPr kumimoji="1" lang="ja-JP" altLang="en-US" sz="2000" dirty="0">
                <a:latin typeface="+mn-ea"/>
              </a:rPr>
              <a:t>普及セミナー</a:t>
            </a:r>
            <a:endParaRPr kumimoji="1"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●個別相談支援</a:t>
            </a:r>
            <a:endParaRPr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●実践講座（普及）</a:t>
            </a:r>
            <a:endParaRPr kumimoji="1"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●補助金支援（＊</a:t>
            </a:r>
            <a:r>
              <a:rPr lang="en-US" altLang="ja-JP" sz="2000" dirty="0">
                <a:latin typeface="+mn-ea"/>
              </a:rPr>
              <a:t>1</a:t>
            </a:r>
            <a:r>
              <a:rPr lang="ja-JP" altLang="en-US" sz="2000" dirty="0">
                <a:latin typeface="+mn-ea"/>
              </a:rPr>
              <a:t>）</a:t>
            </a:r>
            <a:endParaRPr lang="en-US" altLang="ja-JP" sz="20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ja-JP" altLang="en-US" sz="2000" b="1" dirty="0">
                <a:latin typeface="+mn-ea"/>
              </a:rPr>
              <a:t>　　</a:t>
            </a:r>
            <a:r>
              <a:rPr lang="en-US" altLang="ja-JP" sz="2000" b="1" dirty="0">
                <a:latin typeface="+mn-ea"/>
              </a:rPr>
              <a:t>【</a:t>
            </a:r>
            <a:r>
              <a:rPr lang="ja-JP" altLang="en-US" sz="2000" b="1" dirty="0">
                <a:latin typeface="+mn-ea"/>
              </a:rPr>
              <a:t>事業運営</a:t>
            </a:r>
            <a:r>
              <a:rPr lang="en-US" altLang="ja-JP" sz="2000" b="1" dirty="0">
                <a:latin typeface="+mn-ea"/>
              </a:rPr>
              <a:t>】</a:t>
            </a:r>
            <a:r>
              <a:rPr lang="ja-JP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（公社）</a:t>
            </a:r>
            <a:endParaRPr lang="en-US" altLang="ja-JP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6" name="四角形: 角を丸くする 92">
            <a:extLst>
              <a:ext uri="{FF2B5EF4-FFF2-40B4-BE49-F238E27FC236}">
                <a16:creationId xmlns:a16="http://schemas.microsoft.com/office/drawing/2014/main" id="{6DACCD55-1083-479D-8828-B7F44DA5EEBA}"/>
              </a:ext>
            </a:extLst>
          </p:cNvPr>
          <p:cNvSpPr/>
          <p:nvPr/>
        </p:nvSpPr>
        <p:spPr>
          <a:xfrm>
            <a:off x="7757780" y="4273736"/>
            <a:ext cx="855374" cy="2160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内容変更</a:t>
            </a:r>
          </a:p>
        </p:txBody>
      </p:sp>
      <p:sp>
        <p:nvSpPr>
          <p:cNvPr id="27" name="四角形: 角を丸くする 92">
            <a:extLst>
              <a:ext uri="{FF2B5EF4-FFF2-40B4-BE49-F238E27FC236}">
                <a16:creationId xmlns:a16="http://schemas.microsoft.com/office/drawing/2014/main" id="{FD500A6D-BD65-4858-A5F2-60CCF7F78006}"/>
              </a:ext>
            </a:extLst>
          </p:cNvPr>
          <p:cNvSpPr/>
          <p:nvPr/>
        </p:nvSpPr>
        <p:spPr>
          <a:xfrm>
            <a:off x="7834213" y="3358328"/>
            <a:ext cx="855374" cy="2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名称変更</a:t>
            </a:r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59A50211-4D86-4495-9D32-85E507CA3338}"/>
              </a:ext>
            </a:extLst>
          </p:cNvPr>
          <p:cNvSpPr/>
          <p:nvPr/>
        </p:nvSpPr>
        <p:spPr>
          <a:xfrm>
            <a:off x="4075567" y="5269804"/>
            <a:ext cx="662254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</a:t>
            </a:r>
          </a:p>
        </p:txBody>
      </p:sp>
      <p:sp>
        <p:nvSpPr>
          <p:cNvPr id="93" name="四角形: 角を丸くする 92">
            <a:extLst>
              <a:ext uri="{FF2B5EF4-FFF2-40B4-BE49-F238E27FC236}">
                <a16:creationId xmlns:a16="http://schemas.microsoft.com/office/drawing/2014/main" id="{6DACCD55-1083-479D-8828-B7F44DA5EEBA}"/>
              </a:ext>
            </a:extLst>
          </p:cNvPr>
          <p:cNvSpPr/>
          <p:nvPr/>
        </p:nvSpPr>
        <p:spPr>
          <a:xfrm>
            <a:off x="3034084" y="4961420"/>
            <a:ext cx="1703737" cy="2160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会員限定事業に変更</a:t>
            </a:r>
          </a:p>
        </p:txBody>
      </p:sp>
      <p:sp>
        <p:nvSpPr>
          <p:cNvPr id="95" name="四角形: 角を丸くする 94">
            <a:extLst>
              <a:ext uri="{FF2B5EF4-FFF2-40B4-BE49-F238E27FC236}">
                <a16:creationId xmlns:a16="http://schemas.microsoft.com/office/drawing/2014/main" id="{9635EF76-B503-40CA-9C61-B77265AACA45}"/>
              </a:ext>
            </a:extLst>
          </p:cNvPr>
          <p:cNvSpPr/>
          <p:nvPr/>
        </p:nvSpPr>
        <p:spPr>
          <a:xfrm>
            <a:off x="4075567" y="4389090"/>
            <a:ext cx="662254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</a:t>
            </a:r>
          </a:p>
        </p:txBody>
      </p:sp>
      <p:sp>
        <p:nvSpPr>
          <p:cNvPr id="4" name="円/楕円 3"/>
          <p:cNvSpPr/>
          <p:nvPr/>
        </p:nvSpPr>
        <p:spPr>
          <a:xfrm>
            <a:off x="3273484" y="2786016"/>
            <a:ext cx="949094" cy="694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3917196" y="2788773"/>
            <a:ext cx="949094" cy="69487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92">
            <a:extLst>
              <a:ext uri="{FF2B5EF4-FFF2-40B4-BE49-F238E27FC236}">
                <a16:creationId xmlns:a16="http://schemas.microsoft.com/office/drawing/2014/main" id="{6DACCD55-1083-479D-8828-B7F44DA5EEBA}"/>
              </a:ext>
            </a:extLst>
          </p:cNvPr>
          <p:cNvSpPr/>
          <p:nvPr/>
        </p:nvSpPr>
        <p:spPr>
          <a:xfrm>
            <a:off x="3034084" y="4691506"/>
            <a:ext cx="1703737" cy="2160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会員限定事業に変更</a:t>
            </a:r>
          </a:p>
        </p:txBody>
      </p:sp>
      <p:sp>
        <p:nvSpPr>
          <p:cNvPr id="28" name="四角形: 角を丸くする 92">
            <a:extLst>
              <a:ext uri="{FF2B5EF4-FFF2-40B4-BE49-F238E27FC236}">
                <a16:creationId xmlns:a16="http://schemas.microsoft.com/office/drawing/2014/main" id="{AAB325BF-084D-4AA0-ABF6-BD2E3B72CC42}"/>
              </a:ext>
            </a:extLst>
          </p:cNvPr>
          <p:cNvSpPr/>
          <p:nvPr/>
        </p:nvSpPr>
        <p:spPr>
          <a:xfrm>
            <a:off x="3471158" y="3557505"/>
            <a:ext cx="855374" cy="2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内容充実</a:t>
            </a:r>
            <a:endParaRPr kumimoji="1" lang="ja-JP" altLang="en-US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557436" y="2899343"/>
            <a:ext cx="1096444" cy="442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1A3BA5F-92FE-447B-8D0F-D5CA6D7A5879}"/>
              </a:ext>
            </a:extLst>
          </p:cNvPr>
          <p:cNvSpPr txBox="1"/>
          <p:nvPr/>
        </p:nvSpPr>
        <p:spPr>
          <a:xfrm>
            <a:off x="3419345" y="2849196"/>
            <a:ext cx="126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会員募集中</a:t>
            </a:r>
            <a:endParaRPr lang="en-US" altLang="ja-JP" sz="1600" b="1" dirty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kumimoji="1" lang="ja-JP" altLang="en-US" sz="1600" b="1" dirty="0">
                <a:solidFill>
                  <a:srgbClr val="FFFF00"/>
                </a:solidFill>
                <a:latin typeface="+mn-ea"/>
              </a:rPr>
              <a:t>（無料）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FB5798-2C27-440C-B1CA-93704D9E1F17}"/>
              </a:ext>
            </a:extLst>
          </p:cNvPr>
          <p:cNvSpPr txBox="1"/>
          <p:nvPr/>
        </p:nvSpPr>
        <p:spPr>
          <a:xfrm>
            <a:off x="5308825" y="5272656"/>
            <a:ext cx="3377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：補助金支援事業では、今年度</a:t>
            </a: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  採択された企業には、採択後</a:t>
            </a: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  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コンソーシアム会員に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ご登録して頂く必要があります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4533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19F761-8811-40A3-8CE5-0BE292EB3A4A}"/>
              </a:ext>
            </a:extLst>
          </p:cNvPr>
          <p:cNvSpPr txBox="1"/>
          <p:nvPr/>
        </p:nvSpPr>
        <p:spPr>
          <a:xfrm>
            <a:off x="75413" y="723199"/>
            <a:ext cx="8967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．新規事業事項：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①「ものづくり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化支援事業」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簡易で安価なシングルボードコンピュータを活用し、生産現場の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化を体験して頂くために、「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Raspberry Pi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」のお試しキットを配布します。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なお、この事業では、現場での活用支援を伴走型で行うため、公社と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SAITEC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の共同事業となっています。（詳細は後述参照）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特別セミナー等テーマ別会合の開催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一般的な技術講演や事例発表等は「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普及セミナー」で実施し、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テーマ別の特別セミナーや研究会のような活動は会員限定で実施します。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内容的には、昨年度の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研修に関する報告会や、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の実導入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システムを見ながら、討論・意見交換する会合を検討しています。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92A0F35-6CB6-4955-981A-517FE8DF51D5}"/>
              </a:ext>
            </a:extLst>
          </p:cNvPr>
          <p:cNvSpPr/>
          <p:nvPr/>
        </p:nvSpPr>
        <p:spPr>
          <a:xfrm>
            <a:off x="562709" y="4262629"/>
            <a:ext cx="8346830" cy="2025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今後、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「会員限定」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の事業は充実させていく予定です。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皆様には、是非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「会員登録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（注）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をお願いいたします。（会費無料）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（申し込みは、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https://www.pref.saitama.lg.jp/a0812/aiconsortium.html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●一般会員：県内中小製造業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●協力会員：製造業以外の中小企業、関係機関、学術機関、金融機関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lang="en-US" altLang="ja-JP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SIer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（大小・地域性問わず）、コンサル（同左）等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573C3C-E9E1-49DA-A8FA-6C43D59C44B0}"/>
              </a:ext>
            </a:extLst>
          </p:cNvPr>
          <p:cNvSpPr txBox="1"/>
          <p:nvPr/>
        </p:nvSpPr>
        <p:spPr>
          <a:xfrm>
            <a:off x="1098304" y="6316258"/>
            <a:ext cx="755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（注）「会員」は、「公社会員」ではなく、「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コンソーシアム会員」となります。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55C4C0-C8B0-4366-8E58-2383D1140A32}"/>
              </a:ext>
            </a:extLst>
          </p:cNvPr>
          <p:cNvSpPr txBox="1"/>
          <p:nvPr/>
        </p:nvSpPr>
        <p:spPr>
          <a:xfrm>
            <a:off x="733777" y="174373"/>
            <a:ext cx="83747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１．令和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年度中小企業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活用支援事業の新規・変更点</a:t>
            </a:r>
            <a:endParaRPr lang="en-US" altLang="ja-JP" sz="2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43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普及セミナー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33289" y="690622"/>
            <a:ext cx="3559803" cy="4690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普及セミナー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1024" y="1402499"/>
            <a:ext cx="90529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１．開催場所：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北与野（３回）、地域開催（３回：東部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北部（予定））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２．セミナー内容：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①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の基礎、最新動向、技術動向、導入の進め方等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②　導入事例（補助金採択企業成果発表他）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③　政府動向、業界動向、関連技術動向、先進企業情報等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３．スケジュール（案）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４．ご案内と申し込み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公社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及びアクセス埼玉（公社発行月刊誌）折込ﾁﾗｼ等でご案内致します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ので、そちらより申し込みください。また、メール（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iot@saitama-j.or.jp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でも各種事業のご案内、申し込み受付を行っております。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メールをご希望の方は、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・技術グループにご連絡下さい。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3092" y="78564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（会員・非会員）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452" y="198223"/>
            <a:ext cx="896052" cy="762063"/>
          </a:xfrm>
          <a:prstGeom prst="rect">
            <a:avLst/>
          </a:prstGeom>
        </p:spPr>
      </p:pic>
      <p:grpSp>
        <p:nvGrpSpPr>
          <p:cNvPr id="44" name="グループ化 43"/>
          <p:cNvGrpSpPr/>
          <p:nvPr/>
        </p:nvGrpSpPr>
        <p:grpSpPr>
          <a:xfrm>
            <a:off x="346748" y="3431985"/>
            <a:ext cx="8716318" cy="1419041"/>
            <a:chOff x="279014" y="3273939"/>
            <a:chExt cx="8716318" cy="1419041"/>
          </a:xfrm>
        </p:grpSpPr>
        <p:sp>
          <p:nvSpPr>
            <p:cNvPr id="45" name="正方形/長方形 44"/>
            <p:cNvSpPr/>
            <p:nvPr/>
          </p:nvSpPr>
          <p:spPr>
            <a:xfrm>
              <a:off x="344897" y="3274398"/>
              <a:ext cx="8640853" cy="5756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354479" y="3274398"/>
              <a:ext cx="8640853" cy="25134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7" name="テキスト ボックス 46"/>
            <p:cNvSpPr txBox="1"/>
            <p:nvPr/>
          </p:nvSpPr>
          <p:spPr>
            <a:xfrm>
              <a:off x="5149300" y="3508663"/>
              <a:ext cx="7008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10</a:t>
              </a:r>
              <a:endParaRPr lang="ja-JP" altLang="en-US" sz="200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444335" y="3508663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4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783812" y="3508663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２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088350" y="3508663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5</a:t>
              </a: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794590" y="3508663"/>
              <a:ext cx="7008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11</a:t>
              </a:r>
              <a:endParaRPr lang="ja-JP" altLang="en-US" sz="200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404255" y="3508663"/>
              <a:ext cx="7008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12</a:t>
              </a:r>
              <a:endParaRPr lang="ja-JP" altLang="en-US" sz="200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732365" y="3508663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６</a:t>
              </a: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376380" y="3508663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７</a:t>
              </a: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7144545" y="3508663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１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996645" y="3508663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８</a:t>
              </a: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4628785" y="3508663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９</a:t>
              </a: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291964" y="3319095"/>
              <a:ext cx="1101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prstClr val="black"/>
                  </a:solidFill>
                  <a:latin typeface="メイリオ"/>
                  <a:ea typeface="メイリオ"/>
                </a:rPr>
                <a:t>令和</a:t>
              </a:r>
              <a:r>
                <a:rPr lang="en-US" altLang="ja-JP" sz="1200" dirty="0">
                  <a:solidFill>
                    <a:prstClr val="black"/>
                  </a:solidFill>
                  <a:latin typeface="メイリオ"/>
                  <a:ea typeface="メイリオ"/>
                </a:rPr>
                <a:t>2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/>
                  <a:ea typeface="メイリオ"/>
                </a:rPr>
                <a:t>年</a:t>
              </a:r>
              <a:endParaRPr lang="en-US" altLang="ja-JP" sz="120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930636" y="3319095"/>
              <a:ext cx="8476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prstClr val="black"/>
                  </a:solidFill>
                  <a:latin typeface="メイリオ"/>
                  <a:ea typeface="メイリオ"/>
                </a:rPr>
                <a:t>令和</a:t>
              </a:r>
              <a:r>
                <a:rPr lang="en-US" altLang="ja-JP" sz="1200" dirty="0">
                  <a:solidFill>
                    <a:prstClr val="black"/>
                  </a:solidFill>
                  <a:latin typeface="メイリオ"/>
                  <a:ea typeface="メイリオ"/>
                </a:rPr>
                <a:t>3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/>
                  <a:ea typeface="メイリオ"/>
                </a:rPr>
                <a:t>年</a:t>
              </a: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8382409" y="3506716"/>
              <a:ext cx="51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メイリオ"/>
                  <a:ea typeface="メイリオ"/>
                </a:rPr>
                <a:t>3</a:t>
              </a:r>
              <a:endParaRPr lang="ja-JP" altLang="en-US" sz="200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322863" y="3855924"/>
              <a:ext cx="8672469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2" name="直線コネクタ 61"/>
            <p:cNvCxnSpPr/>
            <p:nvPr/>
          </p:nvCxnSpPr>
          <p:spPr>
            <a:xfrm flipV="1">
              <a:off x="322863" y="4547583"/>
              <a:ext cx="8672469" cy="505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/>
            <p:cNvSpPr txBox="1"/>
            <p:nvPr/>
          </p:nvSpPr>
          <p:spPr>
            <a:xfrm>
              <a:off x="2805282" y="4215926"/>
              <a:ext cx="60465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　</a:t>
              </a:r>
              <a:r>
                <a:rPr kumimoji="1" lang="en-US" altLang="ja-JP" sz="1400" dirty="0"/>
                <a:t>6/</a:t>
              </a:r>
              <a:r>
                <a:rPr kumimoji="1" lang="ja-JP" altLang="en-US" sz="1100" dirty="0"/>
                <a:t>下</a:t>
              </a:r>
              <a:endParaRPr kumimoji="1" lang="en-US" altLang="ja-JP" sz="1100" dirty="0"/>
            </a:p>
            <a:p>
              <a:endParaRPr kumimoji="1" lang="ja-JP" altLang="en-US" sz="11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4487917" y="4204785"/>
              <a:ext cx="52450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9</a:t>
              </a:r>
              <a:r>
                <a:rPr kumimoji="1" lang="en-US" altLang="ja-JP" sz="1400" dirty="0"/>
                <a:t>/</a:t>
              </a:r>
              <a:r>
                <a:rPr kumimoji="1" lang="ja-JP" altLang="en-US" sz="1400" dirty="0"/>
                <a:t>中</a:t>
              </a:r>
              <a:endParaRPr kumimoji="1" lang="en-US" altLang="ja-JP" sz="1100" dirty="0"/>
            </a:p>
            <a:p>
              <a:endParaRPr kumimoji="1" lang="ja-JP" altLang="en-US" sz="11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635716" y="4208062"/>
              <a:ext cx="5774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11/</a:t>
              </a:r>
              <a:r>
                <a:rPr kumimoji="1" lang="ja-JP" altLang="en-US" sz="1100" dirty="0"/>
                <a:t>下</a:t>
              </a:r>
              <a:endParaRPr kumimoji="1" lang="en-US" altLang="ja-JP" sz="1100" dirty="0"/>
            </a:p>
            <a:p>
              <a:endParaRPr kumimoji="1" lang="ja-JP" altLang="en-US" sz="11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066861" y="4204785"/>
              <a:ext cx="49885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1/</a:t>
              </a:r>
              <a:r>
                <a:rPr lang="ja-JP" altLang="en-US" sz="1200" dirty="0"/>
                <a:t>下</a:t>
              </a:r>
              <a:endParaRPr kumimoji="1" lang="en-US" altLang="ja-JP" sz="1200" dirty="0"/>
            </a:p>
            <a:p>
              <a:endParaRPr kumimoji="1" lang="ja-JP" altLang="en-US" sz="11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177241" y="4186110"/>
              <a:ext cx="47641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3/</a:t>
              </a:r>
              <a:r>
                <a:rPr kumimoji="1" lang="ja-JP" altLang="en-US" sz="1200" dirty="0"/>
                <a:t>上</a:t>
              </a:r>
              <a:endParaRPr kumimoji="1" lang="en-US" altLang="ja-JP" sz="1200" dirty="0"/>
            </a:p>
            <a:p>
              <a:endParaRPr kumimoji="1" lang="ja-JP" altLang="en-US" sz="11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279014" y="4168703"/>
              <a:ext cx="1127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/>
                <a:t>２回以降の日時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場所は未定</a:t>
              </a:r>
              <a:endParaRPr kumimoji="1" lang="en-US" altLang="ja-JP" sz="1100" dirty="0"/>
            </a:p>
          </p:txBody>
        </p:sp>
        <p:sp>
          <p:nvSpPr>
            <p:cNvPr id="69" name="二等辺三角形 68"/>
            <p:cNvSpPr/>
            <p:nvPr/>
          </p:nvSpPr>
          <p:spPr>
            <a:xfrm>
              <a:off x="8295002" y="3929625"/>
              <a:ext cx="253715" cy="242492"/>
            </a:xfrm>
            <a:prstGeom prst="triangle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二等辺三角形 69"/>
            <p:cNvSpPr/>
            <p:nvPr/>
          </p:nvSpPr>
          <p:spPr>
            <a:xfrm>
              <a:off x="7217396" y="3929625"/>
              <a:ext cx="253715" cy="242492"/>
            </a:xfrm>
            <a:prstGeom prst="triangle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二等辺三角形 70"/>
            <p:cNvSpPr/>
            <p:nvPr/>
          </p:nvSpPr>
          <p:spPr>
            <a:xfrm>
              <a:off x="5747119" y="3936538"/>
              <a:ext cx="253715" cy="242492"/>
            </a:xfrm>
            <a:prstGeom prst="triangle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二等辺三角形 71"/>
            <p:cNvSpPr/>
            <p:nvPr/>
          </p:nvSpPr>
          <p:spPr>
            <a:xfrm>
              <a:off x="4616709" y="3914660"/>
              <a:ext cx="253715" cy="242492"/>
            </a:xfrm>
            <a:prstGeom prst="triangle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二等辺三角形 72"/>
            <p:cNvSpPr/>
            <p:nvPr/>
          </p:nvSpPr>
          <p:spPr>
            <a:xfrm>
              <a:off x="3003403" y="3935428"/>
              <a:ext cx="253715" cy="242492"/>
            </a:xfrm>
            <a:prstGeom prst="triangle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/>
            <p:cNvSpPr/>
            <p:nvPr/>
          </p:nvSpPr>
          <p:spPr>
            <a:xfrm>
              <a:off x="1705383" y="3935428"/>
              <a:ext cx="253715" cy="242492"/>
            </a:xfrm>
            <a:prstGeom prst="triangle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00030" y="3853768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セミナー</a:t>
              </a:r>
            </a:p>
          </p:txBody>
        </p:sp>
        <p:cxnSp>
          <p:nvCxnSpPr>
            <p:cNvPr id="76" name="直線コネクタ 75"/>
            <p:cNvCxnSpPr/>
            <p:nvPr/>
          </p:nvCxnSpPr>
          <p:spPr>
            <a:xfrm>
              <a:off x="1380758" y="3273939"/>
              <a:ext cx="0" cy="13132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1552091" y="4431006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4/9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（中止）</a:t>
            </a:r>
          </a:p>
        </p:txBody>
      </p:sp>
    </p:spTree>
    <p:extLst>
      <p:ext uri="{BB962C8B-B14F-4D97-AF65-F5344CB8AC3E}">
        <p14:creationId xmlns:p14="http://schemas.microsoft.com/office/powerpoint/2010/main" val="177541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支援／次世代自動車支援グループ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26907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33290" y="690622"/>
            <a:ext cx="2588377" cy="4690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相談業務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276563" y="2317670"/>
            <a:ext cx="5752916" cy="4072400"/>
            <a:chOff x="1258746" y="2206731"/>
            <a:chExt cx="5766211" cy="4318613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8746" y="2206731"/>
              <a:ext cx="5766211" cy="4318613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462" y="2616027"/>
              <a:ext cx="853013" cy="1131055"/>
            </a:xfrm>
            <a:prstGeom prst="rect">
              <a:avLst/>
            </a:prstGeom>
          </p:spPr>
        </p:pic>
      </p:grpSp>
      <p:sp>
        <p:nvSpPr>
          <p:cNvPr id="39" name="テキスト ボックス 38"/>
          <p:cNvSpPr txBox="1"/>
          <p:nvPr/>
        </p:nvSpPr>
        <p:spPr>
          <a:xfrm>
            <a:off x="434410" y="1291065"/>
            <a:ext cx="8379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AutoNum type="arabicPeriod"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相談形態：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電話・メールでの問い合わせ、窓口相談（北与野）、訪問相談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l">
              <a:buFontTx/>
              <a:buAutoNum type="arabicPeriod"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相談日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平日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9:30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16:30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（業務上不在日除く）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Tx/>
              <a:buAutoNum type="arabicPeriod"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相談対応メンバー：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公社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職員及び下記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コーディネータ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l">
              <a:buFontTx/>
              <a:buAutoNum type="arabicPeriod"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相談対応内容：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1229829" y="5364006"/>
            <a:ext cx="708933" cy="33050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．相談業務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50568" y="6316258"/>
            <a:ext cx="37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  <a:ea typeface="+mn-ea"/>
              </a:rPr>
              <a:t>参照：</a:t>
            </a:r>
            <a:r>
              <a:rPr lang="en-US" altLang="ja-JP" sz="1400" dirty="0">
                <a:latin typeface="+mn-ea"/>
                <a:ea typeface="+mn-ea"/>
              </a:rPr>
              <a:t>https://www.saitama-j.or.jp/iot/soudan/</a:t>
            </a:r>
            <a:endParaRPr kumimoji="1" lang="ja-JP" altLang="en-US" sz="1400" dirty="0">
              <a:latin typeface="+mn-ea"/>
              <a:ea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967006" y="4625515"/>
            <a:ext cx="1167266" cy="6393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無料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003" y="198311"/>
            <a:ext cx="966273" cy="76144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17116" y="2484039"/>
            <a:ext cx="282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等技術紹介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◆導入事例紹介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◆システム構成・構築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方法策定の支援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SIer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選定等の支援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◆現場改善活動の支援　　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134794" y="5028941"/>
            <a:ext cx="786873" cy="901808"/>
            <a:chOff x="283697" y="3856458"/>
            <a:chExt cx="1162175" cy="1290158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97" y="3953393"/>
              <a:ext cx="1161404" cy="1193223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074" y="3856458"/>
              <a:ext cx="1071798" cy="867844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568632" y="56948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お気軽に</a:t>
            </a:r>
          </a:p>
          <a:p>
            <a:pPr algn="ctr"/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お声がけ下さい。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4F536C-3AA2-4593-B542-40555A882E6F}"/>
              </a:ext>
            </a:extLst>
          </p:cNvPr>
          <p:cNvSpPr txBox="1"/>
          <p:nvPr/>
        </p:nvSpPr>
        <p:spPr>
          <a:xfrm>
            <a:off x="3020745" y="77508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（会員・非会員）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52800" y="2306381"/>
            <a:ext cx="5676679" cy="2506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コーディネータ（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月より名称が変わります）</a:t>
            </a:r>
          </a:p>
        </p:txBody>
      </p:sp>
    </p:spTree>
    <p:extLst>
      <p:ext uri="{BB962C8B-B14F-4D97-AF65-F5344CB8AC3E}">
        <p14:creationId xmlns:p14="http://schemas.microsoft.com/office/powerpoint/2010/main" val="163414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084" y="830016"/>
            <a:ext cx="8987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latin typeface="+mn-ea"/>
                <a:ea typeface="+mn-ea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3133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33290" y="734690"/>
            <a:ext cx="3658490" cy="4690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導入実践研修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959" y="1346082"/>
            <a:ext cx="89550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１．研修時期：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令和２年度上期、下期予定（年２回）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日間コース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２．対象　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中小企業製造業技術者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３．募集人数：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１０名（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社１名原則）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　（先着順）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４．資格　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導入を具体的に考えている企業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５．参加費用：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10,000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円（予定：テキスト、教材費含む）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６．内容（予定）：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上期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en-US" altLang="ja-JP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導入実践研修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技術基礎（マイコンを使ったプログラミング技術の取得等）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化を想定して、シングルボードコンピュータの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RaspberryPi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センサーを使った電子工作と可視化プログラミングを実施。</a:t>
            </a: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下期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ネットワーク活用実践研修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・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技術基礎（クラウド活用による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のシステム構築）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・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で得られたデータをクラウドにアップロードする方法と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クラウドの使い方やプログラミング方法を習得。又、クラウドに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収集・蓄積したデータを、クラウドの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ツール等で解析のための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プログラミング実習を行います。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＊：実施内容等は今後変更になる可能性もありますので、申込時には公社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募集内容の確認をお願い致します。（一ヶ月前にはご案内予定）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実践研修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48298" y="6615642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8034746" y="176150"/>
            <a:ext cx="1005403" cy="781793"/>
            <a:chOff x="4722497" y="3783105"/>
            <a:chExt cx="1669302" cy="1361659"/>
          </a:xfrm>
        </p:grpSpPr>
        <p:sp>
          <p:nvSpPr>
            <p:cNvPr id="23" name="角丸四角形 22"/>
            <p:cNvSpPr/>
            <p:nvPr/>
          </p:nvSpPr>
          <p:spPr>
            <a:xfrm>
              <a:off x="4742378" y="3783105"/>
              <a:ext cx="1543411" cy="120672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782" y="4029018"/>
              <a:ext cx="1115746" cy="1115746"/>
            </a:xfrm>
            <a:prstGeom prst="rect">
              <a:avLst/>
            </a:prstGeom>
          </p:spPr>
        </p:pic>
        <p:sp>
          <p:nvSpPr>
            <p:cNvPr id="25" name="テキスト ボックス 37"/>
            <p:cNvSpPr txBox="1"/>
            <p:nvPr/>
          </p:nvSpPr>
          <p:spPr>
            <a:xfrm>
              <a:off x="4722497" y="3871262"/>
              <a:ext cx="1669302" cy="58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人材育成</a:t>
              </a:r>
            </a:p>
          </p:txBody>
        </p:sp>
      </p:grpSp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A7561F98-1741-4EFC-B791-0F3DC9DC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524625"/>
            <a:ext cx="730250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4F536C-3AA2-4593-B542-40555A882E6F}"/>
              </a:ext>
            </a:extLst>
          </p:cNvPr>
          <p:cNvSpPr txBox="1"/>
          <p:nvPr/>
        </p:nvSpPr>
        <p:spPr>
          <a:xfrm>
            <a:off x="4059718" y="78936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（会員・非会員）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71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新産業振興部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084" y="830016"/>
            <a:ext cx="8987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latin typeface="+mn-ea"/>
                <a:ea typeface="+mn-ea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3133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94249" y="686694"/>
            <a:ext cx="3781143" cy="480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人材育成研修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360" y="1310414"/>
            <a:ext cx="9056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この研修では、２つのコースに分けて設定しています。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①　技術者養成コース（座学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技術実習＋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JDLA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検定受験）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②　先端技術視察コース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先端＆導入技術視察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学術機関・企業等訪問研修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)〕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①、②の両方受講することも可能です。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１．研修時期：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令和２年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月から令和３年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月まで。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１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日間コース（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日連日ではなく、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～２日間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回程度）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１日：原則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9:30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16:30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（昼休み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)〕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２．対象　　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技術修得を目指す若手技術者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３．募集人数：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最大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　（原則：各社１名、先着順）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４．受講資格：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が扱える事。原則、ﾌﾟﾛｸﾞﾗﾐﾝｸﾞ（言語問わず）経験が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あること。（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実習とも、プログラミングを行います）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５．募集対象：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製造業の県内中小企業（県内に事業所があること）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＊：応募者多数の場合、ご希望に添えない場合がありますので、ご了承下さい。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48298" y="6620949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8460432" y="6525344"/>
            <a:ext cx="648072" cy="365125"/>
          </a:xfrm>
        </p:spPr>
        <p:txBody>
          <a:bodyPr/>
          <a:lstStyle/>
          <a:p>
            <a:r>
              <a:rPr kumimoji="1" lang="en-US" altLang="ja-JP"/>
              <a:t>/27</a:t>
            </a:r>
            <a:endParaRPr kumimoji="1" lang="ja-JP" altLang="en-US" dirty="0"/>
          </a:p>
        </p:txBody>
      </p:sp>
      <p:sp>
        <p:nvSpPr>
          <p:cNvPr id="15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人材育成研修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94249" y="2786619"/>
            <a:ext cx="2608547" cy="5184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0800" cap="rnd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技術者養成コース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8034746" y="176150"/>
            <a:ext cx="1005403" cy="781793"/>
            <a:chOff x="4722497" y="3783105"/>
            <a:chExt cx="1669302" cy="1361659"/>
          </a:xfrm>
        </p:grpSpPr>
        <p:sp>
          <p:nvSpPr>
            <p:cNvPr id="24" name="角丸四角形 23"/>
            <p:cNvSpPr/>
            <p:nvPr/>
          </p:nvSpPr>
          <p:spPr>
            <a:xfrm>
              <a:off x="4742378" y="3783105"/>
              <a:ext cx="1543411" cy="120672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782" y="4029018"/>
              <a:ext cx="1115746" cy="1115746"/>
            </a:xfrm>
            <a:prstGeom prst="rect">
              <a:avLst/>
            </a:prstGeom>
          </p:spPr>
        </p:pic>
        <p:sp>
          <p:nvSpPr>
            <p:cNvPr id="26" name="テキスト ボックス 37"/>
            <p:cNvSpPr txBox="1"/>
            <p:nvPr/>
          </p:nvSpPr>
          <p:spPr>
            <a:xfrm>
              <a:off x="4722497" y="3871262"/>
              <a:ext cx="1669302" cy="58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人材育成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18ED97-B787-4F45-81AB-84618F7CD509}"/>
              </a:ext>
            </a:extLst>
          </p:cNvPr>
          <p:cNvSpPr txBox="1"/>
          <p:nvPr/>
        </p:nvSpPr>
        <p:spPr>
          <a:xfrm>
            <a:off x="4157636" y="704017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（会員限定）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未会員の場合は研修参加までに入会が必要になります。</a:t>
            </a:r>
          </a:p>
        </p:txBody>
      </p:sp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7B0FB5CA-CF19-4826-A0A1-60B2BF0F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730424" cy="365125"/>
          </a:xfrm>
        </p:spPr>
        <p:txBody>
          <a:bodyPr/>
          <a:lstStyle/>
          <a:p>
            <a:fld id="{23780A76-7C01-419D-A3BF-F510C7F2A02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864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/27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0A76-7C01-419D-A3BF-F510C7F2A02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8299" y="6624035"/>
            <a:ext cx="2423711" cy="23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・技術支援グループ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343" y="742506"/>
            <a:ext cx="89550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６．研修目的：　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を含む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活用の知識を修得する。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②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システム構築技術を修得する。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③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資格である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JDLA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Ｇ検定合格を目指す。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７．内容（予定）：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右記は昨年度の実施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内容ですが、今年度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もほぼ同じ内容で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実施します。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タイトル 5"/>
          <p:cNvSpPr txBox="1">
            <a:spLocks/>
          </p:cNvSpPr>
          <p:nvPr/>
        </p:nvSpPr>
        <p:spPr>
          <a:xfrm>
            <a:off x="1125960" y="166772"/>
            <a:ext cx="74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IoT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人材育成研修　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034746" y="176150"/>
            <a:ext cx="1005403" cy="781793"/>
            <a:chOff x="4722497" y="3783105"/>
            <a:chExt cx="1669302" cy="1361659"/>
          </a:xfrm>
        </p:grpSpPr>
        <p:sp>
          <p:nvSpPr>
            <p:cNvPr id="12" name="角丸四角形 11"/>
            <p:cNvSpPr/>
            <p:nvPr/>
          </p:nvSpPr>
          <p:spPr>
            <a:xfrm>
              <a:off x="4742378" y="3783105"/>
              <a:ext cx="1543411" cy="120672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782" y="4029018"/>
              <a:ext cx="1115746" cy="1115746"/>
            </a:xfrm>
            <a:prstGeom prst="rect">
              <a:avLst/>
            </a:prstGeom>
          </p:spPr>
        </p:pic>
        <p:sp>
          <p:nvSpPr>
            <p:cNvPr id="14" name="テキスト ボックス 37"/>
            <p:cNvSpPr txBox="1"/>
            <p:nvPr/>
          </p:nvSpPr>
          <p:spPr>
            <a:xfrm>
              <a:off x="4722497" y="3871262"/>
              <a:ext cx="1669302" cy="589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人材育成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AD293BE1-0BD9-4BCB-8467-ACE95B299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681" y="1760584"/>
            <a:ext cx="5552753" cy="47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7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7058</TotalTime>
  <Words>7265</Words>
  <Application>Microsoft Office PowerPoint</Application>
  <PresentationFormat>画面に合わせる (4:3)</PresentationFormat>
  <Paragraphs>777</Paragraphs>
  <Slides>28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8" baseType="lpstr">
      <vt:lpstr>HGP創英角ｺﾞｼｯｸUB</vt:lpstr>
      <vt:lpstr>HGS創英角ｺﾞｼｯｸUB</vt:lpstr>
      <vt:lpstr>ＭＳ Ｐゴシック</vt:lpstr>
      <vt:lpstr>Osaka</vt:lpstr>
      <vt:lpstr>メイリオ</vt:lpstr>
      <vt:lpstr>Arial</vt:lpstr>
      <vt:lpstr>Arial Narrow</vt:lpstr>
      <vt:lpstr>Calibri</vt:lpstr>
      <vt:lpstr>Century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Ariyama　Chiaki</dc:creator>
  <cp:lastModifiedBy>山脇 隆司</cp:lastModifiedBy>
  <cp:revision>622</cp:revision>
  <cp:lastPrinted>2019-04-10T02:34:27Z</cp:lastPrinted>
  <dcterms:created xsi:type="dcterms:W3CDTF">2015-05-19T05:44:15Z</dcterms:created>
  <dcterms:modified xsi:type="dcterms:W3CDTF">2020-04-08T01:03:17Z</dcterms:modified>
</cp:coreProperties>
</file>