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autoCompressPictures="0">
  <p:sldMasterIdLst>
    <p:sldMasterId id="2147483660" r:id="rId1"/>
  </p:sldMasterIdLst>
  <p:notesMasterIdLst>
    <p:notesMasterId r:id="rId17"/>
  </p:notesMasterIdLst>
  <p:sldIdLst>
    <p:sldId id="297" r:id="rId2"/>
    <p:sldId id="299" r:id="rId3"/>
    <p:sldId id="322" r:id="rId4"/>
    <p:sldId id="327" r:id="rId5"/>
    <p:sldId id="315" r:id="rId6"/>
    <p:sldId id="314" r:id="rId7"/>
    <p:sldId id="324" r:id="rId8"/>
    <p:sldId id="328" r:id="rId9"/>
    <p:sldId id="323" r:id="rId10"/>
    <p:sldId id="317" r:id="rId11"/>
    <p:sldId id="318" r:id="rId12"/>
    <p:sldId id="326" r:id="rId13"/>
    <p:sldId id="319" r:id="rId14"/>
    <p:sldId id="321" r:id="rId15"/>
    <p:sldId id="325"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33CC"/>
    <a:srgbClr val="CCE5BD"/>
    <a:srgbClr val="FFD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93" d="100"/>
          <a:sy n="93" d="100"/>
        </p:scale>
        <p:origin x="163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030A20C-36EE-4F51-9CDD-D1D635A243F7}" type="datetimeFigureOut">
              <a:rPr kumimoji="1" lang="ja-JP" altLang="en-US" smtClean="0"/>
              <a:t>2020/3/26</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B63C93E-E63F-4731-A28F-2467BC410EAE}" type="slidenum">
              <a:rPr kumimoji="1" lang="ja-JP" altLang="en-US" smtClean="0"/>
              <a:t>‹#›</a:t>
            </a:fld>
            <a:endParaRPr kumimoji="1" lang="ja-JP" altLang="en-US" dirty="0"/>
          </a:p>
        </p:txBody>
      </p:sp>
    </p:spTree>
    <p:extLst>
      <p:ext uri="{BB962C8B-B14F-4D97-AF65-F5344CB8AC3E}">
        <p14:creationId xmlns:p14="http://schemas.microsoft.com/office/powerpoint/2010/main" val="19584736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199D57-A340-45AA-BB86-F259EB912DCB}" type="datetime1">
              <a:rPr lang="en-US" altLang="ja-JP"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88264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801B3A-C3E2-466F-8A63-0D480DDA228F}" type="datetime1">
              <a:rPr lang="en-US" altLang="ja-JP"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0111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38401D-AFD5-48CF-8893-41312A8B6765}" type="datetime1">
              <a:rPr lang="en-US" altLang="ja-JP"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34422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20727" y="145008"/>
            <a:ext cx="8487096" cy="434974"/>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68EE2E-6281-4479-98EC-7CB92190E97A}" type="datetime1">
              <a:rPr lang="en-US" altLang="ja-JP"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79876" y="6642100"/>
            <a:ext cx="2057400" cy="213856"/>
          </a:xfrm>
        </p:spPr>
        <p:txBody>
          <a:bodyPr/>
          <a:lstStyle>
            <a:lvl1pPr>
              <a:defRPr>
                <a:solidFill>
                  <a:schemeClr val="tx1"/>
                </a:solidFill>
              </a:defRPr>
            </a:lvl1pPr>
          </a:lstStyle>
          <a:p>
            <a:fld id="{48F63A3B-78C7-47BE-AE5E-E10140E04643}" type="slidenum">
              <a:rPr lang="en-US" smtClean="0"/>
              <a:pPr/>
              <a:t>‹#›</a:t>
            </a:fld>
            <a:endParaRPr lang="en-US" dirty="0"/>
          </a:p>
        </p:txBody>
      </p:sp>
      <p:cxnSp>
        <p:nvCxnSpPr>
          <p:cNvPr id="9" name="直線コネクタ 8">
            <a:extLst>
              <a:ext uri="{FF2B5EF4-FFF2-40B4-BE49-F238E27FC236}">
                <a16:creationId xmlns:a16="http://schemas.microsoft.com/office/drawing/2014/main" id="{38DD00C9-00C2-47EC-B1EB-98686B3D55D2}"/>
              </a:ext>
            </a:extLst>
          </p:cNvPr>
          <p:cNvCxnSpPr/>
          <p:nvPr userDrawn="1"/>
        </p:nvCxnSpPr>
        <p:spPr>
          <a:xfrm>
            <a:off x="0" y="694286"/>
            <a:ext cx="91372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194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1430148"/>
          </a:xfrm>
        </p:spPr>
        <p:txBody>
          <a:bodyPr anchor="ctr"/>
          <a:lstStyle>
            <a:lvl1pPr>
              <a:defRPr sz="4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DDDB5F-92CA-4A07-8797-0140A8FC99E2}" type="datetime1">
              <a:rPr lang="en-US" altLang="ja-JP"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2529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8668EE-8ABF-47DA-A5C7-D6E8A66E7DB6}" type="datetime1">
              <a:rPr lang="en-US" altLang="ja-JP"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9707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141FB9-F5C8-413A-B8B9-803379C20E1F}" type="datetime1">
              <a:rPr lang="en-US" altLang="ja-JP"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7889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47F8B80-7A69-4EAA-8DC8-F1F62A2A48B8}" type="datetime1">
              <a:rPr lang="en-US" altLang="ja-JP" smtClean="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6923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4DE43-92AC-483F-A1E0-5F5F76A951D8}" type="datetime1">
              <a:rPr lang="en-US" altLang="ja-JP" smtClean="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4053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620D18-6993-4904-BBDB-C2F84DA54B32}" type="datetime1">
              <a:rPr lang="en-US" altLang="ja-JP"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88346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49C6422-E8DC-48AC-8008-9567C20520AF}" type="datetime1">
              <a:rPr lang="en-US" altLang="ja-JP"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850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7886700" cy="434974"/>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6090" y="705970"/>
            <a:ext cx="8481733" cy="523566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072" y="649083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54230-0FC4-431A-A8E5-5E31E45EE4A5}" type="datetime1">
              <a:rPr lang="en-US" altLang="ja-JP" smtClean="0"/>
              <a:t>3/26/2020</a:t>
            </a:fld>
            <a:endParaRPr lang="en-US" dirty="0"/>
          </a:p>
        </p:txBody>
      </p:sp>
      <p:sp>
        <p:nvSpPr>
          <p:cNvPr id="5" name="Footer Placeholder 4"/>
          <p:cNvSpPr>
            <a:spLocks noGrp="1"/>
          </p:cNvSpPr>
          <p:nvPr>
            <p:ph type="ftr" sz="quarter" idx="3"/>
          </p:nvPr>
        </p:nvSpPr>
        <p:spPr>
          <a:xfrm>
            <a:off x="3028950" y="649083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79876" y="649083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477206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D190F6-CB72-463E-BB7B-B1780A39262B}"/>
              </a:ext>
            </a:extLst>
          </p:cNvPr>
          <p:cNvSpPr>
            <a:spLocks noGrp="1"/>
          </p:cNvSpPr>
          <p:nvPr>
            <p:ph type="ctrTitle"/>
          </p:nvPr>
        </p:nvSpPr>
        <p:spPr>
          <a:xfrm>
            <a:off x="545951" y="768918"/>
            <a:ext cx="7401160" cy="892465"/>
          </a:xfrm>
        </p:spPr>
        <p:txBody>
          <a:bodyPr vert="horz" lIns="91440" tIns="45720" rIns="91440" bIns="45720" rtlCol="0" anchor="t">
            <a:noAutofit/>
          </a:bodyPr>
          <a:lstStyle/>
          <a:p>
            <a:pPr algn="l">
              <a:lnSpc>
                <a:spcPct val="150000"/>
              </a:lnSpc>
            </a:pPr>
            <a:r>
              <a:rPr lang="ja-JP" altLang="en-US" sz="1600" dirty="0">
                <a:latin typeface="+mn-ea"/>
                <a:ea typeface="+mn-ea"/>
              </a:rPr>
              <a:t>社会課題解決型オープンイノベーション支援事業</a:t>
            </a:r>
            <a:br>
              <a:rPr lang="en-US" altLang="ja-JP" sz="1600" dirty="0">
                <a:latin typeface="+mn-ea"/>
                <a:ea typeface="+mn-ea"/>
              </a:rPr>
            </a:br>
            <a:r>
              <a:rPr lang="ja-JP" altLang="en-US" sz="1600" dirty="0">
                <a:latin typeface="+mn-ea"/>
                <a:ea typeface="+mn-ea"/>
              </a:rPr>
              <a:t>ワーキンググループ業務　企画提案書（様式サンプル及び記載要件）</a:t>
            </a:r>
          </a:p>
        </p:txBody>
      </p:sp>
      <p:sp>
        <p:nvSpPr>
          <p:cNvPr id="4" name="テキスト ボックス 3"/>
          <p:cNvSpPr txBox="1"/>
          <p:nvPr/>
        </p:nvSpPr>
        <p:spPr>
          <a:xfrm>
            <a:off x="371779" y="461141"/>
            <a:ext cx="1082348" cy="307777"/>
          </a:xfrm>
          <a:prstGeom prst="rect">
            <a:avLst/>
          </a:prstGeom>
          <a:noFill/>
        </p:spPr>
        <p:txBody>
          <a:bodyPr wrap="none" rtlCol="0">
            <a:spAutoFit/>
          </a:bodyPr>
          <a:lstStyle/>
          <a:p>
            <a:pPr algn="l"/>
            <a:r>
              <a:rPr kumimoji="1" lang="en-US" altLang="ja-JP" sz="1400" dirty="0"/>
              <a:t>【</a:t>
            </a:r>
            <a:r>
              <a:rPr kumimoji="1" lang="ja-JP" altLang="en-US" sz="1400" dirty="0"/>
              <a:t>別紙１</a:t>
            </a:r>
            <a:r>
              <a:rPr kumimoji="1" lang="en-US" altLang="ja-JP" sz="1400" dirty="0"/>
              <a:t>】</a:t>
            </a:r>
          </a:p>
        </p:txBody>
      </p:sp>
      <p:sp>
        <p:nvSpPr>
          <p:cNvPr id="13" name="タイトル 1">
            <a:extLst>
              <a:ext uri="{FF2B5EF4-FFF2-40B4-BE49-F238E27FC236}">
                <a16:creationId xmlns:a16="http://schemas.microsoft.com/office/drawing/2014/main" id="{3BD0119A-25D4-4FFC-890E-A6CFECE94CB4}"/>
              </a:ext>
            </a:extLst>
          </p:cNvPr>
          <p:cNvSpPr txBox="1">
            <a:spLocks/>
          </p:cNvSpPr>
          <p:nvPr/>
        </p:nvSpPr>
        <p:spPr>
          <a:xfrm>
            <a:off x="871420" y="2813044"/>
            <a:ext cx="7401160" cy="89246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400" dirty="0">
                <a:latin typeface="+mn-ea"/>
              </a:rPr>
              <a:t>○○〇○○</a:t>
            </a:r>
            <a:endParaRPr lang="ja-JP" altLang="en-US" sz="2400" dirty="0">
              <a:latin typeface="+mn-ea"/>
              <a:ea typeface="+mn-ea"/>
            </a:endParaRPr>
          </a:p>
        </p:txBody>
      </p:sp>
      <p:sp>
        <p:nvSpPr>
          <p:cNvPr id="14" name="タイトル 1">
            <a:extLst>
              <a:ext uri="{FF2B5EF4-FFF2-40B4-BE49-F238E27FC236}">
                <a16:creationId xmlns:a16="http://schemas.microsoft.com/office/drawing/2014/main" id="{6B5C5D0C-1CB0-4AAC-A5D5-DAB92A36D0C4}"/>
              </a:ext>
            </a:extLst>
          </p:cNvPr>
          <p:cNvSpPr txBox="1">
            <a:spLocks/>
          </p:cNvSpPr>
          <p:nvPr/>
        </p:nvSpPr>
        <p:spPr>
          <a:xfrm>
            <a:off x="545951" y="4904253"/>
            <a:ext cx="8350059" cy="1815882"/>
          </a:xfrm>
          <a:prstGeom prst="rect">
            <a:avLst/>
          </a:prstGeom>
          <a:solidFill>
            <a:schemeClr val="accent4">
              <a:lumMod val="40000"/>
              <a:lumOff val="60000"/>
            </a:schemeClr>
          </a:solidFill>
        </p:spPr>
        <p:txBody>
          <a:bodyPr wrap="square" rtlCol="0">
            <a:spAutoFit/>
          </a:bodyPr>
          <a:lstStyle>
            <a:defPPr>
              <a:defRPr lang="en-US"/>
            </a:defPPr>
            <a:lvl1pPr marL="174625" indent="-174625">
              <a:buFont typeface="Arial" panose="020B0604020202020204" pitchFamily="34" charset="0"/>
              <a:buChar char="•"/>
              <a:defRPr sz="1400"/>
            </a:lvl1pPr>
          </a:lstStyle>
          <a:p>
            <a:pPr marL="0" indent="0">
              <a:buNone/>
            </a:pPr>
            <a:r>
              <a:rPr lang="ja-JP" altLang="en-US" dirty="0"/>
              <a:t>＜全ページ共通＞</a:t>
            </a:r>
            <a:endParaRPr lang="en-US" altLang="ja-JP" dirty="0"/>
          </a:p>
          <a:p>
            <a:r>
              <a:rPr lang="ja-JP" altLang="en-US" dirty="0"/>
              <a:t>本様式はサンプルであり提案者の独自のフォーマット（ただし、</a:t>
            </a:r>
            <a:r>
              <a:rPr lang="en-US" altLang="ja-JP" dirty="0"/>
              <a:t>Microsoft</a:t>
            </a:r>
            <a:r>
              <a:rPr lang="ja-JP" altLang="en-US" dirty="0"/>
              <a:t> </a:t>
            </a:r>
            <a:r>
              <a:rPr lang="en-US" altLang="ja-JP" dirty="0"/>
              <a:t>PowerPoint</a:t>
            </a:r>
            <a:r>
              <a:rPr lang="ja-JP" altLang="en-US" dirty="0"/>
              <a:t>で印刷時に</a:t>
            </a:r>
            <a:r>
              <a:rPr lang="en-US" altLang="ja-JP" dirty="0"/>
              <a:t>A4</a:t>
            </a:r>
            <a:r>
              <a:rPr lang="ja-JP" altLang="en-US" dirty="0"/>
              <a:t>横であること。）で作成してよいが、様式に指定された要件（オレンジの枠部分）を踏まえて作成すること。</a:t>
            </a:r>
            <a:endParaRPr lang="en-US" altLang="ja-JP" dirty="0"/>
          </a:p>
          <a:p>
            <a:r>
              <a:rPr lang="ja-JP" altLang="en-US" dirty="0"/>
              <a:t>ページ番号は必ず記入すること（タイトルスライドは除く）。</a:t>
            </a:r>
            <a:endParaRPr lang="en-US" altLang="ja-JP" dirty="0"/>
          </a:p>
          <a:p>
            <a:r>
              <a:rPr lang="ja-JP" altLang="en-US" dirty="0"/>
              <a:t>フォント及びフォントサイズ、フォントカラーは自由とするが、誤読や見逃しがないよう文字サイズや色合いに配慮すること。</a:t>
            </a:r>
            <a:endParaRPr lang="en-US" altLang="ja-JP" dirty="0"/>
          </a:p>
          <a:p>
            <a:r>
              <a:rPr lang="ja-JP" altLang="en-US" dirty="0"/>
              <a:t>各項目はページは本提案書の全ページ数が５０ページ以内であれば複数ページとなってよい。</a:t>
            </a:r>
          </a:p>
        </p:txBody>
      </p:sp>
      <p:cxnSp>
        <p:nvCxnSpPr>
          <p:cNvPr id="7" name="直線矢印コネクタ 6">
            <a:extLst>
              <a:ext uri="{FF2B5EF4-FFF2-40B4-BE49-F238E27FC236}">
                <a16:creationId xmlns:a16="http://schemas.microsoft.com/office/drawing/2014/main" id="{B5FD4E44-11B4-4AE6-8DB7-752CD3292698}"/>
              </a:ext>
            </a:extLst>
          </p:cNvPr>
          <p:cNvCxnSpPr>
            <a:cxnSpLocks/>
          </p:cNvCxnSpPr>
          <p:nvPr/>
        </p:nvCxnSpPr>
        <p:spPr>
          <a:xfrm flipH="1">
            <a:off x="4383314" y="1969160"/>
            <a:ext cx="624115" cy="843884"/>
          </a:xfrm>
          <a:prstGeom prst="straightConnector1">
            <a:avLst/>
          </a:prstGeom>
          <a:ln>
            <a:solidFill>
              <a:srgbClr val="FFC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4B6D2243-3412-4E57-9ECF-B2B5A3011B9E}"/>
              </a:ext>
            </a:extLst>
          </p:cNvPr>
          <p:cNvSpPr txBox="1"/>
          <p:nvPr/>
        </p:nvSpPr>
        <p:spPr>
          <a:xfrm>
            <a:off x="4137255" y="1676798"/>
            <a:ext cx="4649479" cy="523220"/>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先進技術と社会課題がわかるタイトルとすること。</a:t>
            </a:r>
            <a:endParaRPr lang="en-US" altLang="ja-JP" sz="1400" dirty="0"/>
          </a:p>
          <a:p>
            <a:pPr marL="174625" indent="-174625">
              <a:buFont typeface="Arial" panose="020B0604020202020204" pitchFamily="34" charset="0"/>
              <a:buChar char="•"/>
            </a:pPr>
            <a:r>
              <a:rPr lang="ja-JP" altLang="en-US" sz="1400" dirty="0"/>
              <a:t>４５文以内のタイトルとすること。</a:t>
            </a:r>
            <a:endParaRPr lang="en-US" altLang="ja-JP" sz="1400" dirty="0"/>
          </a:p>
        </p:txBody>
      </p:sp>
      <p:sp>
        <p:nvSpPr>
          <p:cNvPr id="18" name="タイトル 1">
            <a:extLst>
              <a:ext uri="{FF2B5EF4-FFF2-40B4-BE49-F238E27FC236}">
                <a16:creationId xmlns:a16="http://schemas.microsoft.com/office/drawing/2014/main" id="{EF277F7C-C8D4-45F2-9CA9-F7CE6B329C4C}"/>
              </a:ext>
            </a:extLst>
          </p:cNvPr>
          <p:cNvSpPr txBox="1">
            <a:spLocks/>
          </p:cNvSpPr>
          <p:nvPr/>
        </p:nvSpPr>
        <p:spPr>
          <a:xfrm>
            <a:off x="871420" y="3964705"/>
            <a:ext cx="7401160" cy="77484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400" dirty="0">
                <a:latin typeface="+mn-ea"/>
              </a:rPr>
              <a:t>○○〇○○</a:t>
            </a:r>
            <a:endParaRPr lang="ja-JP" altLang="en-US" sz="2400" dirty="0">
              <a:latin typeface="+mn-ea"/>
              <a:ea typeface="+mn-ea"/>
            </a:endParaRPr>
          </a:p>
        </p:txBody>
      </p:sp>
      <p:sp>
        <p:nvSpPr>
          <p:cNvPr id="21" name="テキスト ボックス 20">
            <a:extLst>
              <a:ext uri="{FF2B5EF4-FFF2-40B4-BE49-F238E27FC236}">
                <a16:creationId xmlns:a16="http://schemas.microsoft.com/office/drawing/2014/main" id="{55C9DA13-AFFE-4E06-9877-5845F101198E}"/>
              </a:ext>
            </a:extLst>
          </p:cNvPr>
          <p:cNvSpPr txBox="1"/>
          <p:nvPr/>
        </p:nvSpPr>
        <p:spPr>
          <a:xfrm>
            <a:off x="4137254" y="3443899"/>
            <a:ext cx="4649479" cy="307777"/>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提案者名を記入すること。</a:t>
            </a:r>
            <a:endParaRPr lang="en-US" altLang="ja-JP" sz="1400" dirty="0"/>
          </a:p>
        </p:txBody>
      </p:sp>
      <p:cxnSp>
        <p:nvCxnSpPr>
          <p:cNvPr id="10" name="直線矢印コネクタ 9">
            <a:extLst>
              <a:ext uri="{FF2B5EF4-FFF2-40B4-BE49-F238E27FC236}">
                <a16:creationId xmlns:a16="http://schemas.microsoft.com/office/drawing/2014/main" id="{C365F872-B79B-4BD5-8616-73A58B978970}"/>
              </a:ext>
            </a:extLst>
          </p:cNvPr>
          <p:cNvCxnSpPr>
            <a:cxnSpLocks/>
          </p:cNvCxnSpPr>
          <p:nvPr/>
        </p:nvCxnSpPr>
        <p:spPr>
          <a:xfrm flipH="1">
            <a:off x="4695372" y="3751676"/>
            <a:ext cx="500744" cy="387601"/>
          </a:xfrm>
          <a:prstGeom prst="straightConnector1">
            <a:avLst/>
          </a:prstGeom>
          <a:ln>
            <a:solidFill>
              <a:srgbClr val="FFC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DE7A6AE5-AB89-48E2-9EA3-7E61E9A18E9C}"/>
              </a:ext>
            </a:extLst>
          </p:cNvPr>
          <p:cNvSpPr txBox="1"/>
          <p:nvPr/>
        </p:nvSpPr>
        <p:spPr>
          <a:xfrm>
            <a:off x="4246531" y="155892"/>
            <a:ext cx="4649479" cy="646331"/>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200" dirty="0"/>
              <a:t>タイトルスライドに「別紙１　</a:t>
            </a:r>
            <a:r>
              <a:rPr lang="ja-JP" altLang="en-US" sz="1200" dirty="0">
                <a:latin typeface="+mn-ea"/>
              </a:rPr>
              <a:t>社会課題解決型オープンイノベーション支援事業　ワーキンググループ業務　企画提案書</a:t>
            </a:r>
            <a:r>
              <a:rPr lang="ja-JP" altLang="en-US" sz="1200" dirty="0"/>
              <a:t>」の表記を入れること。</a:t>
            </a:r>
            <a:endParaRPr lang="en-US" altLang="ja-JP" sz="1200" dirty="0"/>
          </a:p>
        </p:txBody>
      </p:sp>
      <p:cxnSp>
        <p:nvCxnSpPr>
          <p:cNvPr id="16" name="直線矢印コネクタ 15">
            <a:extLst>
              <a:ext uri="{FF2B5EF4-FFF2-40B4-BE49-F238E27FC236}">
                <a16:creationId xmlns:a16="http://schemas.microsoft.com/office/drawing/2014/main" id="{02C3B7E4-7285-4472-A1EC-644BD32F5D54}"/>
              </a:ext>
            </a:extLst>
          </p:cNvPr>
          <p:cNvCxnSpPr>
            <a:cxnSpLocks/>
            <a:stCxn id="15" idx="1"/>
          </p:cNvCxnSpPr>
          <p:nvPr/>
        </p:nvCxnSpPr>
        <p:spPr>
          <a:xfrm flipH="1">
            <a:off x="3280379" y="479058"/>
            <a:ext cx="966152" cy="274445"/>
          </a:xfrm>
          <a:prstGeom prst="straightConnector1">
            <a:avLst/>
          </a:prstGeom>
          <a:ln>
            <a:solidFill>
              <a:srgbClr val="FFC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46CD153D-4AC2-4B29-BCA9-753CCDD3F82E}"/>
              </a:ext>
            </a:extLst>
          </p:cNvPr>
          <p:cNvSpPr/>
          <p:nvPr/>
        </p:nvSpPr>
        <p:spPr>
          <a:xfrm>
            <a:off x="257268" y="85322"/>
            <a:ext cx="3416320" cy="369332"/>
          </a:xfrm>
          <a:prstGeom prst="rect">
            <a:avLst/>
          </a:prstGeom>
        </p:spPr>
        <p:txBody>
          <a:bodyPr wrap="none">
            <a:spAutoFit/>
          </a:bodyPr>
          <a:lstStyle/>
          <a:p>
            <a:r>
              <a:rPr lang="ja-JP" altLang="en-US" dirty="0">
                <a:latin typeface="+mn-ea"/>
              </a:rPr>
              <a:t>（様式サンプル及び記載要件）</a:t>
            </a:r>
            <a:endParaRPr lang="ja-JP" altLang="en-US" dirty="0"/>
          </a:p>
        </p:txBody>
      </p:sp>
    </p:spTree>
    <p:extLst>
      <p:ext uri="{BB962C8B-B14F-4D97-AF65-F5344CB8AC3E}">
        <p14:creationId xmlns:p14="http://schemas.microsoft.com/office/powerpoint/2010/main" val="48975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9</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共創スキーム　</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2246769"/>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企画提案時点でＷＧのメンバーとして参画する事業者及びその関係性や役割について明示すること。</a:t>
            </a:r>
            <a:endParaRPr lang="en-US" altLang="ja-JP" sz="1400" dirty="0"/>
          </a:p>
          <a:p>
            <a:pPr marL="174625" indent="-174625">
              <a:buFont typeface="Arial" panose="020B0604020202020204" pitchFamily="34" charset="0"/>
              <a:buChar char="•"/>
            </a:pPr>
            <a:r>
              <a:rPr lang="en-US" altLang="ja-JP" sz="1400" dirty="0"/>
              <a:t>WG</a:t>
            </a:r>
            <a:r>
              <a:rPr lang="ja-JP" altLang="en-US" sz="1400" dirty="0"/>
              <a:t>のメンバーには先端技術に関するカスタマイズや製品の提供に関わる県内企業を</a:t>
            </a:r>
            <a:r>
              <a:rPr lang="en-US" altLang="ja-JP" sz="1400" dirty="0"/>
              <a:t>1</a:t>
            </a:r>
            <a:r>
              <a:rPr lang="ja-JP" altLang="en-US" sz="1400" dirty="0"/>
              <a:t>つ以上必ず含めること。</a:t>
            </a:r>
            <a:endParaRPr lang="en-US" altLang="ja-JP" sz="1400" dirty="0"/>
          </a:p>
          <a:p>
            <a:pPr marL="174625" indent="-174625">
              <a:buFont typeface="Arial" panose="020B0604020202020204" pitchFamily="34" charset="0"/>
              <a:buChar char="•"/>
            </a:pPr>
            <a:r>
              <a:rPr lang="ja-JP" altLang="en-US" sz="1400" dirty="0"/>
              <a:t>調整中の具体的なメンバーを記載する際は、調整中である旨がわかるようにすること。</a:t>
            </a:r>
            <a:endParaRPr lang="en-US" altLang="ja-JP" sz="1400" dirty="0"/>
          </a:p>
          <a:p>
            <a:pPr marL="174625" indent="-174625">
              <a:buFont typeface="Arial" panose="020B0604020202020204" pitchFamily="34" charset="0"/>
              <a:buChar char="•"/>
            </a:pPr>
            <a:r>
              <a:rPr lang="ja-JP" altLang="en-US" sz="1400" dirty="0"/>
              <a:t>本事業はオープンイノベーションであるため、採択後に参加するメンバーを記載してもよい。ただし、想定（提案段階で参加確定でも、調整中でもない）メンバーを記載する場合は、具体名称で記載せずに抽象化し誤解を生まない表現にすること。</a:t>
            </a:r>
            <a:endParaRPr lang="en-US" altLang="ja-JP" sz="1400" dirty="0"/>
          </a:p>
          <a:p>
            <a:r>
              <a:rPr lang="ja-JP" altLang="en-US" sz="1400" dirty="0"/>
              <a:t>　（良い例：大手自動車メーカー　、悪い例：トヨタ等）</a:t>
            </a:r>
            <a:endParaRPr lang="en-US" altLang="ja-JP" sz="1400" dirty="0"/>
          </a:p>
          <a:p>
            <a:pPr marL="174625" indent="-174625">
              <a:buFont typeface="Arial" panose="020B0604020202020204" pitchFamily="34" charset="0"/>
              <a:buChar char="•"/>
            </a:pPr>
            <a:r>
              <a:rPr lang="en-US" altLang="ja-JP" sz="1400" dirty="0"/>
              <a:t>WG</a:t>
            </a:r>
            <a:r>
              <a:rPr lang="ja-JP" altLang="en-US" sz="1400" dirty="0"/>
              <a:t>には役割の異なるステークホルダーが最低３者以上参画すること。</a:t>
            </a:r>
            <a:endParaRPr lang="en-US" altLang="ja-JP" sz="1400" dirty="0"/>
          </a:p>
        </p:txBody>
      </p:sp>
    </p:spTree>
    <p:extLst>
      <p:ext uri="{BB962C8B-B14F-4D97-AF65-F5344CB8AC3E}">
        <p14:creationId xmlns:p14="http://schemas.microsoft.com/office/powerpoint/2010/main" val="3039690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10</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県内企業の関わり及び産業振興　</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738664"/>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en-US" altLang="ja-JP" sz="1400" dirty="0"/>
              <a:t>WG</a:t>
            </a:r>
            <a:r>
              <a:rPr lang="ja-JP" altLang="en-US" sz="1400" dirty="0"/>
              <a:t>での県内企業の関わり方について、具体的に提示すること。</a:t>
            </a:r>
            <a:endParaRPr lang="en-US" altLang="ja-JP" sz="1400" dirty="0"/>
          </a:p>
          <a:p>
            <a:pPr marL="174625" indent="-174625">
              <a:buFont typeface="Arial" panose="020B0604020202020204" pitchFamily="34" charset="0"/>
              <a:buChar char="•"/>
            </a:pPr>
            <a:r>
              <a:rPr lang="en-US" altLang="ja-JP" sz="1400" dirty="0"/>
              <a:t>WG</a:t>
            </a:r>
            <a:r>
              <a:rPr lang="ja-JP" altLang="en-US" sz="1400" dirty="0"/>
              <a:t>で取り組む社会課題解決が実現された場合に、県内産業振興の観点で期待されるメリットや効果を提示すること。</a:t>
            </a:r>
            <a:endParaRPr lang="en-US" altLang="ja-JP" sz="1400" dirty="0"/>
          </a:p>
        </p:txBody>
      </p:sp>
    </p:spTree>
    <p:extLst>
      <p:ext uri="{BB962C8B-B14F-4D97-AF65-F5344CB8AC3E}">
        <p14:creationId xmlns:p14="http://schemas.microsoft.com/office/powerpoint/2010/main" val="3011672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11</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効果　</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523220"/>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実証の効果について、社会課題の視点、産業的視点等具体的に記入すること。</a:t>
            </a:r>
            <a:endParaRPr lang="en-US" altLang="ja-JP" sz="1400" dirty="0"/>
          </a:p>
          <a:p>
            <a:pPr marL="174625" indent="-174625">
              <a:buFont typeface="Arial" panose="020B0604020202020204" pitchFamily="34" charset="0"/>
              <a:buChar char="•"/>
            </a:pPr>
            <a:r>
              <a:rPr lang="ja-JP" altLang="en-US" sz="1400" dirty="0"/>
              <a:t>定量化できる指標があれば、実証による目標値を提示すること。</a:t>
            </a:r>
            <a:endParaRPr lang="en-US" altLang="ja-JP" sz="1400" dirty="0"/>
          </a:p>
        </p:txBody>
      </p:sp>
    </p:spTree>
    <p:extLst>
      <p:ext uri="{BB962C8B-B14F-4D97-AF65-F5344CB8AC3E}">
        <p14:creationId xmlns:p14="http://schemas.microsoft.com/office/powerpoint/2010/main" val="2003087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12</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成果物</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1169551"/>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仕様書で規定れた成果物以外に、</a:t>
            </a:r>
            <a:r>
              <a:rPr lang="en-US" altLang="ja-JP" sz="1400" dirty="0"/>
              <a:t>WG</a:t>
            </a:r>
            <a:r>
              <a:rPr lang="ja-JP" altLang="en-US" sz="1400" dirty="0"/>
              <a:t>の活動で得られる成果物について具体的に提示すること。</a:t>
            </a:r>
            <a:endParaRPr lang="en-US" altLang="ja-JP" sz="1400" dirty="0"/>
          </a:p>
          <a:p>
            <a:pPr marL="174625" indent="-174625">
              <a:buFont typeface="Arial" panose="020B0604020202020204" pitchFamily="34" charset="0"/>
              <a:buChar char="•"/>
            </a:pPr>
            <a:r>
              <a:rPr lang="ja-JP" altLang="en-US" sz="1400" dirty="0"/>
              <a:t>費用持ち出しでの開発品など、</a:t>
            </a:r>
            <a:r>
              <a:rPr lang="en-US" altLang="ja-JP" sz="1400" dirty="0"/>
              <a:t>WG</a:t>
            </a:r>
            <a:r>
              <a:rPr lang="ja-JP" altLang="en-US" sz="1400" dirty="0"/>
              <a:t>業務委託以外の費用で</a:t>
            </a:r>
            <a:r>
              <a:rPr lang="en-US" altLang="ja-JP" sz="1400" dirty="0"/>
              <a:t>WG</a:t>
            </a:r>
            <a:r>
              <a:rPr lang="ja-JP" altLang="en-US" sz="1400" dirty="0"/>
              <a:t>の活動の結果生じるアウトプットがある場合は明示すること。</a:t>
            </a:r>
            <a:endParaRPr lang="en-US" altLang="ja-JP" sz="1400" dirty="0"/>
          </a:p>
          <a:p>
            <a:pPr marL="174625" indent="-174625">
              <a:buFont typeface="Arial" panose="020B0604020202020204" pitchFamily="34" charset="0"/>
              <a:buChar char="•"/>
            </a:pPr>
            <a:r>
              <a:rPr lang="ja-JP" altLang="en-US" sz="1400" dirty="0"/>
              <a:t>実証の結果の効果などを成果物とする場合は、達成する目標値など第</a:t>
            </a:r>
            <a:r>
              <a:rPr lang="en-US" altLang="ja-JP" sz="1400" dirty="0"/>
              <a:t>3</a:t>
            </a:r>
            <a:r>
              <a:rPr lang="ja-JP" altLang="en-US" sz="1400" dirty="0"/>
              <a:t>者の視点で成果を評価できる定量的な指標を設定すること。</a:t>
            </a:r>
            <a:endParaRPr lang="en-US" altLang="ja-JP" sz="1400" dirty="0"/>
          </a:p>
        </p:txBody>
      </p:sp>
    </p:spTree>
    <p:extLst>
      <p:ext uri="{BB962C8B-B14F-4D97-AF65-F5344CB8AC3E}">
        <p14:creationId xmlns:p14="http://schemas.microsoft.com/office/powerpoint/2010/main" val="166458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13</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スケジュール</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954107"/>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令和２年度の</a:t>
            </a:r>
            <a:r>
              <a:rPr lang="en-US" altLang="ja-JP" sz="1400" dirty="0"/>
              <a:t>WG</a:t>
            </a:r>
            <a:r>
              <a:rPr lang="ja-JP" altLang="en-US" sz="1400" dirty="0"/>
              <a:t>の活動スケジュールについて提示すること。</a:t>
            </a:r>
            <a:endParaRPr lang="en-US" altLang="ja-JP" sz="1400" dirty="0"/>
          </a:p>
          <a:p>
            <a:pPr marL="174625" indent="-174625">
              <a:buFont typeface="Arial" panose="020B0604020202020204" pitchFamily="34" charset="0"/>
              <a:buChar char="•"/>
            </a:pPr>
            <a:r>
              <a:rPr lang="ja-JP" altLang="en-US" sz="1400" dirty="0"/>
              <a:t>実証期間（開始時期及び終了時期）を明示すること。</a:t>
            </a:r>
            <a:endParaRPr lang="en-US" altLang="ja-JP" sz="1400" dirty="0"/>
          </a:p>
          <a:p>
            <a:pPr marL="174625" indent="-174625">
              <a:buFont typeface="Arial" panose="020B0604020202020204" pitchFamily="34" charset="0"/>
              <a:buChar char="•"/>
            </a:pPr>
            <a:r>
              <a:rPr lang="ja-JP" altLang="en-US" sz="1400" dirty="0"/>
              <a:t>定例会等を行う場合は、具体的にその頻度等の開催要件を提示すること。</a:t>
            </a:r>
            <a:endParaRPr lang="en-US" altLang="ja-JP" sz="1400" dirty="0"/>
          </a:p>
          <a:p>
            <a:pPr marL="174625" indent="-174625">
              <a:buFont typeface="Arial" panose="020B0604020202020204" pitchFamily="34" charset="0"/>
              <a:buChar char="•"/>
            </a:pPr>
            <a:r>
              <a:rPr lang="ja-JP" altLang="en-US" sz="1400" dirty="0"/>
              <a:t>令和３年度以降の将来構想がある場合は、令和２年度とは別のページで提示すること。</a:t>
            </a:r>
            <a:endParaRPr lang="en-US" altLang="ja-JP" sz="1400" dirty="0"/>
          </a:p>
        </p:txBody>
      </p:sp>
    </p:spTree>
    <p:extLst>
      <p:ext uri="{BB962C8B-B14F-4D97-AF65-F5344CB8AC3E}">
        <p14:creationId xmlns:p14="http://schemas.microsoft.com/office/powerpoint/2010/main" val="140256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14</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en-US" altLang="ja-JP" sz="2000" dirty="0"/>
              <a:t>WG</a:t>
            </a:r>
            <a:r>
              <a:rPr lang="ja-JP" altLang="en-US" sz="2000" dirty="0"/>
              <a:t>業務見積</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1169551"/>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本業務における費用について、見積内容を提示すること。</a:t>
            </a:r>
            <a:endParaRPr lang="en-US" altLang="ja-JP" sz="1400" dirty="0"/>
          </a:p>
          <a:p>
            <a:pPr marL="174625" indent="-174625">
              <a:buFont typeface="Arial" panose="020B0604020202020204" pitchFamily="34" charset="0"/>
              <a:buChar char="•"/>
            </a:pPr>
            <a:r>
              <a:rPr lang="ja-JP" altLang="en-US" sz="1400" dirty="0"/>
              <a:t>可能な限り項目を分けてそれぞれの費用を提示すること。</a:t>
            </a:r>
            <a:endParaRPr lang="en-US" altLang="ja-JP" sz="1400" dirty="0"/>
          </a:p>
          <a:p>
            <a:pPr marL="174625" indent="-174625">
              <a:buFont typeface="Arial" panose="020B0604020202020204" pitchFamily="34" charset="0"/>
              <a:buChar char="•"/>
            </a:pPr>
            <a:r>
              <a:rPr lang="ja-JP" altLang="en-US" sz="1400" dirty="0"/>
              <a:t>ハードウェア、ソフトウェア等を</a:t>
            </a:r>
            <a:r>
              <a:rPr lang="en-US" altLang="ja-JP" sz="1400" dirty="0"/>
              <a:t>WG</a:t>
            </a:r>
            <a:r>
              <a:rPr lang="ja-JP" altLang="en-US" sz="1400" dirty="0"/>
              <a:t>受託費用で購入する場合は、単価等についても明示すること。</a:t>
            </a:r>
            <a:endParaRPr lang="en-US" altLang="ja-JP" sz="1400" dirty="0"/>
          </a:p>
          <a:p>
            <a:pPr marL="174625" indent="-174625">
              <a:buFont typeface="Arial" panose="020B0604020202020204" pitchFamily="34" charset="0"/>
              <a:buChar char="•"/>
            </a:pPr>
            <a:r>
              <a:rPr lang="en-US" altLang="ja-JP" sz="1400" dirty="0"/>
              <a:t>WG</a:t>
            </a:r>
            <a:r>
              <a:rPr lang="ja-JP" altLang="en-US" sz="1400" dirty="0"/>
              <a:t>に関わる経費で、自己資金等持ち出しをする費用を想定している場合は明示すること。</a:t>
            </a:r>
            <a:endParaRPr lang="en-US" altLang="ja-JP" sz="1400" dirty="0"/>
          </a:p>
        </p:txBody>
      </p:sp>
    </p:spTree>
    <p:extLst>
      <p:ext uri="{BB962C8B-B14F-4D97-AF65-F5344CB8AC3E}">
        <p14:creationId xmlns:p14="http://schemas.microsoft.com/office/powerpoint/2010/main" val="1777837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1</a:t>
            </a:fld>
            <a:endParaRPr lang="en-US" dirty="0"/>
          </a:p>
        </p:txBody>
      </p:sp>
      <p:sp>
        <p:nvSpPr>
          <p:cNvPr id="2" name="テキスト ボックス 1">
            <a:extLst>
              <a:ext uri="{FF2B5EF4-FFF2-40B4-BE49-F238E27FC236}">
                <a16:creationId xmlns:a16="http://schemas.microsoft.com/office/drawing/2014/main" id="{388B2B98-33D6-462A-9717-936B284B83CE}"/>
              </a:ext>
            </a:extLst>
          </p:cNvPr>
          <p:cNvSpPr txBox="1"/>
          <p:nvPr/>
        </p:nvSpPr>
        <p:spPr>
          <a:xfrm>
            <a:off x="957943" y="870857"/>
            <a:ext cx="7384722" cy="586949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ja-JP" altLang="en-US" dirty="0"/>
              <a:t>提案内容区分</a:t>
            </a:r>
            <a:r>
              <a:rPr lang="en-US" altLang="ja-JP" dirty="0"/>
              <a:t>									</a:t>
            </a:r>
            <a:r>
              <a:rPr lang="ja-JP" altLang="en-US" dirty="0"/>
              <a:t>・・・　２</a:t>
            </a:r>
            <a:endParaRPr lang="ja-JP" altLang="ja-JP" dirty="0"/>
          </a:p>
          <a:p>
            <a:pPr marL="285750" indent="-285750">
              <a:lnSpc>
                <a:spcPct val="150000"/>
              </a:lnSpc>
              <a:buFont typeface="Arial" panose="020B0604020202020204" pitchFamily="34" charset="0"/>
              <a:buChar char="•"/>
            </a:pPr>
            <a:r>
              <a:rPr lang="ja-JP" altLang="ja-JP" dirty="0"/>
              <a:t>社会課題の</a:t>
            </a:r>
            <a:r>
              <a:rPr lang="ja-JP" altLang="en-US" dirty="0"/>
              <a:t>現状</a:t>
            </a:r>
            <a:r>
              <a:rPr lang="en-US" altLang="ja-JP" dirty="0"/>
              <a:t>								</a:t>
            </a:r>
            <a:r>
              <a:rPr lang="ja-JP" altLang="en-US" dirty="0"/>
              <a:t>・・・　３</a:t>
            </a:r>
            <a:endParaRPr lang="ja-JP" altLang="ja-JP" dirty="0"/>
          </a:p>
          <a:p>
            <a:pPr marL="285750" lvl="0" indent="-285750">
              <a:lnSpc>
                <a:spcPct val="150000"/>
              </a:lnSpc>
              <a:buFont typeface="Arial" panose="020B0604020202020204" pitchFamily="34" charset="0"/>
              <a:buChar char="•"/>
            </a:pPr>
            <a:r>
              <a:rPr lang="ja-JP" altLang="en-US" dirty="0"/>
              <a:t>目次</a:t>
            </a:r>
          </a:p>
          <a:p>
            <a:pPr marL="285750" lvl="0" indent="-285750">
              <a:lnSpc>
                <a:spcPct val="150000"/>
              </a:lnSpc>
              <a:buFont typeface="Arial" panose="020B0604020202020204" pitchFamily="34" charset="0"/>
              <a:buChar char="•"/>
            </a:pPr>
            <a:r>
              <a:rPr lang="en-US" altLang="ja-JP" dirty="0"/>
              <a:t>WG</a:t>
            </a:r>
            <a:r>
              <a:rPr lang="ja-JP" altLang="en-US" dirty="0"/>
              <a:t>主体事業者（提案者）概要</a:t>
            </a:r>
          </a:p>
          <a:p>
            <a:pPr marL="285750" lvl="0" indent="-285750">
              <a:lnSpc>
                <a:spcPct val="150000"/>
              </a:lnSpc>
              <a:buFont typeface="Arial" panose="020B0604020202020204" pitchFamily="34" charset="0"/>
              <a:buChar char="•"/>
            </a:pPr>
            <a:r>
              <a:rPr lang="ja-JP" altLang="en-US" dirty="0"/>
              <a:t>提案内容区分</a:t>
            </a:r>
          </a:p>
          <a:p>
            <a:pPr marL="285750" lvl="0" indent="-285750">
              <a:lnSpc>
                <a:spcPct val="150000"/>
              </a:lnSpc>
              <a:buFont typeface="Arial" panose="020B0604020202020204" pitchFamily="34" charset="0"/>
              <a:buChar char="•"/>
            </a:pPr>
            <a:r>
              <a:rPr lang="ja-JP" altLang="en-US" dirty="0"/>
              <a:t>社会課題の現状</a:t>
            </a:r>
          </a:p>
          <a:p>
            <a:pPr marL="285750" lvl="0" indent="-285750">
              <a:lnSpc>
                <a:spcPct val="150000"/>
              </a:lnSpc>
              <a:buFont typeface="Arial" panose="020B0604020202020204" pitchFamily="34" charset="0"/>
              <a:buChar char="•"/>
            </a:pPr>
            <a:r>
              <a:rPr lang="ja-JP" altLang="en-US" dirty="0"/>
              <a:t>実施内容　</a:t>
            </a:r>
          </a:p>
          <a:p>
            <a:pPr marL="285750" lvl="0" indent="-285750">
              <a:lnSpc>
                <a:spcPct val="150000"/>
              </a:lnSpc>
              <a:buFont typeface="Arial" panose="020B0604020202020204" pitchFamily="34" charset="0"/>
              <a:buChar char="•"/>
            </a:pPr>
            <a:r>
              <a:rPr lang="ja-JP" altLang="en-US" dirty="0"/>
              <a:t>実証フィールド</a:t>
            </a:r>
          </a:p>
          <a:p>
            <a:pPr marL="285750" lvl="0" indent="-285750">
              <a:lnSpc>
                <a:spcPct val="150000"/>
              </a:lnSpc>
              <a:buFont typeface="Arial" panose="020B0604020202020204" pitchFamily="34" charset="0"/>
              <a:buChar char="•"/>
            </a:pPr>
            <a:r>
              <a:rPr lang="ja-JP" altLang="en-US" dirty="0"/>
              <a:t>共創スキーム　</a:t>
            </a:r>
          </a:p>
          <a:p>
            <a:pPr marL="285750" lvl="0" indent="-285750">
              <a:lnSpc>
                <a:spcPct val="150000"/>
              </a:lnSpc>
              <a:buFont typeface="Arial" panose="020B0604020202020204" pitchFamily="34" charset="0"/>
              <a:buChar char="•"/>
            </a:pPr>
            <a:r>
              <a:rPr lang="ja-JP" altLang="en-US" dirty="0"/>
              <a:t>県内企業の関わり及び産業振興　</a:t>
            </a:r>
          </a:p>
          <a:p>
            <a:pPr marL="285750" lvl="0" indent="-285750">
              <a:lnSpc>
                <a:spcPct val="150000"/>
              </a:lnSpc>
              <a:buFont typeface="Arial" panose="020B0604020202020204" pitchFamily="34" charset="0"/>
              <a:buChar char="•"/>
            </a:pPr>
            <a:r>
              <a:rPr lang="ja-JP" altLang="en-US" dirty="0"/>
              <a:t>効果　</a:t>
            </a:r>
          </a:p>
          <a:p>
            <a:pPr marL="285750" lvl="0" indent="-285750">
              <a:lnSpc>
                <a:spcPct val="150000"/>
              </a:lnSpc>
              <a:buFont typeface="Arial" panose="020B0604020202020204" pitchFamily="34" charset="0"/>
              <a:buChar char="•"/>
            </a:pPr>
            <a:r>
              <a:rPr lang="ja-JP" altLang="en-US" dirty="0"/>
              <a:t>成果物</a:t>
            </a:r>
          </a:p>
          <a:p>
            <a:pPr marL="285750" lvl="0" indent="-285750">
              <a:lnSpc>
                <a:spcPct val="150000"/>
              </a:lnSpc>
              <a:buFont typeface="Arial" panose="020B0604020202020204" pitchFamily="34" charset="0"/>
              <a:buChar char="•"/>
            </a:pPr>
            <a:r>
              <a:rPr lang="ja-JP" altLang="en-US" dirty="0"/>
              <a:t>スケジュール</a:t>
            </a:r>
          </a:p>
          <a:p>
            <a:pPr marL="285750" lvl="0" indent="-285750">
              <a:lnSpc>
                <a:spcPct val="150000"/>
              </a:lnSpc>
              <a:buFont typeface="Arial" panose="020B0604020202020204" pitchFamily="34" charset="0"/>
              <a:buChar char="•"/>
            </a:pPr>
            <a:r>
              <a:rPr lang="en-US" altLang="ja-JP" dirty="0"/>
              <a:t>WG</a:t>
            </a:r>
            <a:r>
              <a:rPr lang="ja-JP" altLang="en-US" dirty="0"/>
              <a:t>業務見積</a:t>
            </a:r>
            <a:endParaRPr kumimoji="1" lang="ja-JP" alt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目次</a:t>
            </a:r>
            <a:endParaRPr kumimoji="1" lang="ja-JP" altLang="en-US" sz="2000" dirty="0"/>
          </a:p>
        </p:txBody>
      </p:sp>
      <p:sp>
        <p:nvSpPr>
          <p:cNvPr id="53" name="テキスト ボックス 52">
            <a:extLst>
              <a:ext uri="{FF2B5EF4-FFF2-40B4-BE49-F238E27FC236}">
                <a16:creationId xmlns:a16="http://schemas.microsoft.com/office/drawing/2014/main" id="{22D7D4E5-52A9-405A-A319-00D55381843F}"/>
              </a:ext>
            </a:extLst>
          </p:cNvPr>
          <p:cNvSpPr txBox="1"/>
          <p:nvPr/>
        </p:nvSpPr>
        <p:spPr>
          <a:xfrm>
            <a:off x="3912702" y="5463923"/>
            <a:ext cx="4649479" cy="523220"/>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提案書の内容にあわせて修正すること</a:t>
            </a:r>
            <a:endParaRPr lang="en-US" altLang="ja-JP" sz="1400" dirty="0"/>
          </a:p>
          <a:p>
            <a:pPr marL="174625" indent="-174625">
              <a:buFont typeface="Arial" panose="020B0604020202020204" pitchFamily="34" charset="0"/>
              <a:buChar char="•"/>
            </a:pPr>
            <a:r>
              <a:rPr lang="ja-JP" altLang="en-US" sz="1400" dirty="0"/>
              <a:t>各項目のページ番号を記入すること。</a:t>
            </a:r>
            <a:endParaRPr lang="en-US" altLang="ja-JP" sz="1400" dirty="0"/>
          </a:p>
        </p:txBody>
      </p:sp>
    </p:spTree>
    <p:extLst>
      <p:ext uri="{BB962C8B-B14F-4D97-AF65-F5344CB8AC3E}">
        <p14:creationId xmlns:p14="http://schemas.microsoft.com/office/powerpoint/2010/main" val="310511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2</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en-US" altLang="ja-JP" sz="2000" dirty="0"/>
              <a:t>WG</a:t>
            </a:r>
            <a:r>
              <a:rPr lang="ja-JP" altLang="en-US" sz="2000" dirty="0"/>
              <a:t>主体事業者（提案者）概要</a:t>
            </a:r>
            <a:endParaRPr kumimoji="1" lang="ja-JP" altLang="en-US" sz="2000" dirty="0"/>
          </a:p>
        </p:txBody>
      </p:sp>
      <p:sp>
        <p:nvSpPr>
          <p:cNvPr id="8" name="テキスト ボックス 7">
            <a:extLst>
              <a:ext uri="{FF2B5EF4-FFF2-40B4-BE49-F238E27FC236}">
                <a16:creationId xmlns:a16="http://schemas.microsoft.com/office/drawing/2014/main" id="{B17AB017-FBD6-475F-AD6F-C9073451C4CA}"/>
              </a:ext>
            </a:extLst>
          </p:cNvPr>
          <p:cNvSpPr txBox="1"/>
          <p:nvPr/>
        </p:nvSpPr>
        <p:spPr>
          <a:xfrm>
            <a:off x="587826" y="1103081"/>
            <a:ext cx="7874000" cy="738664"/>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提案者について、事業概要等のアピール内容を提示すること。</a:t>
            </a:r>
            <a:endParaRPr lang="en-US" altLang="ja-JP" sz="1400" dirty="0"/>
          </a:p>
          <a:p>
            <a:pPr marL="174625" indent="-174625">
              <a:buFont typeface="Arial" panose="020B0604020202020204" pitchFamily="34" charset="0"/>
              <a:buChar char="•"/>
            </a:pPr>
            <a:r>
              <a:rPr lang="ja-JP" altLang="en-US" sz="1400" dirty="0"/>
              <a:t>本ページは最低限</a:t>
            </a:r>
            <a:r>
              <a:rPr lang="en-US" altLang="ja-JP" sz="1400" dirty="0"/>
              <a:t>1</a:t>
            </a:r>
            <a:r>
              <a:rPr lang="ja-JP" altLang="en-US" sz="1400" dirty="0"/>
              <a:t>ページは作成すること。ただし、詳細は別添で会社案内等パンフレットを添付してもよい。</a:t>
            </a:r>
            <a:endParaRPr lang="en-US" altLang="ja-JP" sz="1400" dirty="0"/>
          </a:p>
        </p:txBody>
      </p:sp>
      <p:sp>
        <p:nvSpPr>
          <p:cNvPr id="9" name="テキスト ボックス 8">
            <a:extLst>
              <a:ext uri="{FF2B5EF4-FFF2-40B4-BE49-F238E27FC236}">
                <a16:creationId xmlns:a16="http://schemas.microsoft.com/office/drawing/2014/main" id="{804A5FA8-01AD-4D85-8669-17247C69A6B0}"/>
              </a:ext>
            </a:extLst>
          </p:cNvPr>
          <p:cNvSpPr txBox="1"/>
          <p:nvPr/>
        </p:nvSpPr>
        <p:spPr>
          <a:xfrm>
            <a:off x="4107543" y="100885"/>
            <a:ext cx="4484914" cy="523220"/>
          </a:xfrm>
          <a:prstGeom prst="rect">
            <a:avLst/>
          </a:prstGeom>
          <a:solidFill>
            <a:schemeClr val="accent4">
              <a:lumMod val="40000"/>
              <a:lumOff val="60000"/>
            </a:schemeClr>
          </a:solidFill>
        </p:spPr>
        <p:txBody>
          <a:bodyPr wrap="square" rtlCol="0">
            <a:spAutoFit/>
          </a:bodyPr>
          <a:lstStyle/>
          <a:p>
            <a:pPr marL="285750" indent="-285750">
              <a:buFont typeface="Arial" panose="020B0604020202020204" pitchFamily="34" charset="0"/>
              <a:buChar char="•"/>
            </a:pPr>
            <a:r>
              <a:rPr lang="ja-JP" altLang="en-US" sz="1400" dirty="0"/>
              <a:t>タイトルは変更してよい。</a:t>
            </a:r>
            <a:br>
              <a:rPr lang="en-US" altLang="ja-JP" sz="1400" dirty="0"/>
            </a:br>
            <a:r>
              <a:rPr lang="ja-JP" altLang="en-US" sz="1400" dirty="0"/>
              <a:t>（例：○○株式会社 概要）</a:t>
            </a:r>
            <a:endParaRPr lang="en-US" altLang="ja-JP" sz="1400" dirty="0"/>
          </a:p>
        </p:txBody>
      </p:sp>
    </p:spTree>
    <p:extLst>
      <p:ext uri="{BB962C8B-B14F-4D97-AF65-F5344CB8AC3E}">
        <p14:creationId xmlns:p14="http://schemas.microsoft.com/office/powerpoint/2010/main" val="159215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3</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en-US" altLang="ja-JP" sz="2000" dirty="0"/>
              <a:t>WG</a:t>
            </a:r>
            <a:r>
              <a:rPr lang="ja-JP" altLang="en-US" sz="2000" dirty="0"/>
              <a:t>メンバー</a:t>
            </a:r>
            <a:endParaRPr kumimoji="1" lang="ja-JP" altLang="en-US" sz="2000" dirty="0"/>
          </a:p>
        </p:txBody>
      </p:sp>
      <p:sp>
        <p:nvSpPr>
          <p:cNvPr id="8" name="テキスト ボックス 7">
            <a:extLst>
              <a:ext uri="{FF2B5EF4-FFF2-40B4-BE49-F238E27FC236}">
                <a16:creationId xmlns:a16="http://schemas.microsoft.com/office/drawing/2014/main" id="{B17AB017-FBD6-475F-AD6F-C9073451C4CA}"/>
              </a:ext>
            </a:extLst>
          </p:cNvPr>
          <p:cNvSpPr txBox="1"/>
          <p:nvPr/>
        </p:nvSpPr>
        <p:spPr>
          <a:xfrm>
            <a:off x="587826" y="1103081"/>
            <a:ext cx="7874000" cy="738664"/>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企画提案時点のＷＧメンバーの事業者・団体名称、所在地、代表者名、</a:t>
            </a:r>
            <a:r>
              <a:rPr lang="en-US" altLang="ja-JP" sz="1400" dirty="0"/>
              <a:t>WG</a:t>
            </a:r>
            <a:r>
              <a:rPr lang="ja-JP" altLang="en-US" sz="1400" dirty="0"/>
              <a:t>参加者名、参加者役職、役割を記入する。</a:t>
            </a:r>
            <a:endParaRPr lang="en-US" altLang="ja-JP" sz="1400" dirty="0"/>
          </a:p>
          <a:p>
            <a:pPr marL="174625" indent="-174625">
              <a:buFont typeface="Arial" panose="020B0604020202020204" pitchFamily="34" charset="0"/>
              <a:buChar char="•"/>
            </a:pPr>
            <a:r>
              <a:rPr lang="ja-JP" altLang="en-US" sz="1400" dirty="0"/>
              <a:t>特出すべき事項がある場合は、備考欄に記入する。</a:t>
            </a:r>
            <a:endParaRPr lang="en-US" altLang="ja-JP" sz="1400" dirty="0"/>
          </a:p>
        </p:txBody>
      </p:sp>
      <p:graphicFrame>
        <p:nvGraphicFramePr>
          <p:cNvPr id="2" name="表 1">
            <a:extLst>
              <a:ext uri="{FF2B5EF4-FFF2-40B4-BE49-F238E27FC236}">
                <a16:creationId xmlns:a16="http://schemas.microsoft.com/office/drawing/2014/main" id="{A75B8BCF-F2BF-4B0E-9B00-552E1B4EB34E}"/>
              </a:ext>
            </a:extLst>
          </p:cNvPr>
          <p:cNvGraphicFramePr>
            <a:graphicFrameLocks noGrp="1"/>
          </p:cNvGraphicFramePr>
          <p:nvPr>
            <p:extLst>
              <p:ext uri="{D42A27DB-BD31-4B8C-83A1-F6EECF244321}">
                <p14:modId xmlns:p14="http://schemas.microsoft.com/office/powerpoint/2010/main" val="3393532825"/>
              </p:ext>
            </p:extLst>
          </p:nvPr>
        </p:nvGraphicFramePr>
        <p:xfrm>
          <a:off x="587826" y="1975361"/>
          <a:ext cx="7873998" cy="1666240"/>
        </p:xfrm>
        <a:graphic>
          <a:graphicData uri="http://schemas.openxmlformats.org/drawingml/2006/table">
            <a:tbl>
              <a:tblPr firstRow="1" bandRow="1">
                <a:tableStyleId>{5C22544A-7EE6-4342-B048-85BDC9FD1C3A}</a:tableStyleId>
              </a:tblPr>
              <a:tblGrid>
                <a:gridCol w="778867">
                  <a:extLst>
                    <a:ext uri="{9D8B030D-6E8A-4147-A177-3AD203B41FA5}">
                      <a16:colId xmlns:a16="http://schemas.microsoft.com/office/drawing/2014/main" val="4243925206"/>
                    </a:ext>
                  </a:extLst>
                </a:gridCol>
                <a:gridCol w="1330200">
                  <a:extLst>
                    <a:ext uri="{9D8B030D-6E8A-4147-A177-3AD203B41FA5}">
                      <a16:colId xmlns:a16="http://schemas.microsoft.com/office/drawing/2014/main" val="2839241691"/>
                    </a:ext>
                  </a:extLst>
                </a:gridCol>
                <a:gridCol w="1196743">
                  <a:extLst>
                    <a:ext uri="{9D8B030D-6E8A-4147-A177-3AD203B41FA5}">
                      <a16:colId xmlns:a16="http://schemas.microsoft.com/office/drawing/2014/main" val="1608966262"/>
                    </a:ext>
                  </a:extLst>
                </a:gridCol>
                <a:gridCol w="1196743">
                  <a:extLst>
                    <a:ext uri="{9D8B030D-6E8A-4147-A177-3AD203B41FA5}">
                      <a16:colId xmlns:a16="http://schemas.microsoft.com/office/drawing/2014/main" val="3014888045"/>
                    </a:ext>
                  </a:extLst>
                </a:gridCol>
                <a:gridCol w="1196743">
                  <a:extLst>
                    <a:ext uri="{9D8B030D-6E8A-4147-A177-3AD203B41FA5}">
                      <a16:colId xmlns:a16="http://schemas.microsoft.com/office/drawing/2014/main" val="2130015792"/>
                    </a:ext>
                  </a:extLst>
                </a:gridCol>
                <a:gridCol w="1196743">
                  <a:extLst>
                    <a:ext uri="{9D8B030D-6E8A-4147-A177-3AD203B41FA5}">
                      <a16:colId xmlns:a16="http://schemas.microsoft.com/office/drawing/2014/main" val="18233641"/>
                    </a:ext>
                  </a:extLst>
                </a:gridCol>
                <a:gridCol w="977959">
                  <a:extLst>
                    <a:ext uri="{9D8B030D-6E8A-4147-A177-3AD203B41FA5}">
                      <a16:colId xmlns:a16="http://schemas.microsoft.com/office/drawing/2014/main" val="3451262363"/>
                    </a:ext>
                  </a:extLst>
                </a:gridCol>
              </a:tblGrid>
              <a:tr h="185420">
                <a:tc rowSpan="2">
                  <a:txBody>
                    <a:bodyPr/>
                    <a:lstStyle/>
                    <a:p>
                      <a:pPr algn="ctr" fontAlgn="base" latinLnBrk="1">
                        <a:spcAft>
                          <a:spcPts val="0"/>
                        </a:spcAft>
                      </a:pPr>
                      <a:r>
                        <a:rPr lang="ja-JP" altLang="en-US" sz="1100" b="0" kern="0" spc="10" dirty="0">
                          <a:solidFill>
                            <a:schemeClr val="tx1"/>
                          </a:solidFill>
                          <a:effectLst/>
                          <a:latin typeface="+mn-ea"/>
                          <a:ea typeface="+mn-ea"/>
                          <a:cs typeface="Times New Roman" panose="02020603050405020304" pitchFamily="18" charset="0"/>
                        </a:rPr>
                        <a:t>事業者・団体</a:t>
                      </a:r>
                      <a:r>
                        <a:rPr lang="ja-JP" sz="1100" b="0" kern="0" spc="10" dirty="0">
                          <a:solidFill>
                            <a:schemeClr val="tx1"/>
                          </a:solidFill>
                          <a:effectLst/>
                          <a:latin typeface="+mn-ea"/>
                          <a:ea typeface="+mn-ea"/>
                          <a:cs typeface="Times New Roman" panose="02020603050405020304" pitchFamily="18" charset="0"/>
                        </a:rPr>
                        <a:t>名称</a:t>
                      </a:r>
                      <a:endParaRPr lang="ja-JP" sz="1100" b="0" kern="100" dirty="0">
                        <a:solidFill>
                          <a:schemeClr val="tx1"/>
                        </a:solidFill>
                        <a:effectLst/>
                        <a:latin typeface="+mn-ea"/>
                        <a:ea typeface="+mn-ea"/>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marL="0" marR="0" lvl="0" indent="0" algn="ctr" defTabSz="914400" rtl="0" eaLnBrk="1" fontAlgn="base" latinLnBrk="1" hangingPunct="1">
                        <a:lnSpc>
                          <a:spcPct val="100000"/>
                        </a:lnSpc>
                        <a:spcBef>
                          <a:spcPts val="0"/>
                        </a:spcBef>
                        <a:spcAft>
                          <a:spcPts val="0"/>
                        </a:spcAft>
                        <a:buClrTx/>
                        <a:buSzTx/>
                        <a:buFontTx/>
                        <a:buNone/>
                        <a:tabLst/>
                        <a:defRPr/>
                      </a:pPr>
                      <a:r>
                        <a:rPr lang="ja-JP" altLang="ja-JP" sz="1100" b="0" kern="0" spc="10" dirty="0">
                          <a:solidFill>
                            <a:schemeClr val="tx1"/>
                          </a:solidFill>
                          <a:effectLst/>
                          <a:latin typeface="+mn-ea"/>
                          <a:ea typeface="+mn-ea"/>
                          <a:cs typeface="Times New Roman" panose="02020603050405020304" pitchFamily="18" charset="0"/>
                        </a:rPr>
                        <a:t>所在地</a:t>
                      </a:r>
                      <a:endParaRPr lang="ja-JP" altLang="ja-JP" sz="1100" b="0" kern="100" dirty="0">
                        <a:solidFill>
                          <a:schemeClr val="tx1"/>
                        </a:solidFill>
                        <a:effectLst/>
                        <a:latin typeface="+mn-ea"/>
                        <a:ea typeface="+mn-ea"/>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ctr"/>
                      <a:r>
                        <a:rPr kumimoji="1" lang="ja-JP" altLang="en-US" sz="1100" b="0" dirty="0">
                          <a:solidFill>
                            <a:schemeClr val="tx1"/>
                          </a:solidFill>
                          <a:latin typeface="+mn-ea"/>
                          <a:ea typeface="+mn-ea"/>
                        </a:rPr>
                        <a:t>代表者名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4">
                  <a:txBody>
                    <a:bodyPr/>
                    <a:lstStyle/>
                    <a:p>
                      <a:pPr algn="ctr"/>
                      <a:r>
                        <a:rPr kumimoji="1" lang="en-US" altLang="ja-JP" sz="1100" b="0" dirty="0">
                          <a:solidFill>
                            <a:schemeClr val="tx1"/>
                          </a:solidFill>
                          <a:latin typeface="+mn-ea"/>
                          <a:ea typeface="+mn-ea"/>
                        </a:rPr>
                        <a:t>WG</a:t>
                      </a:r>
                      <a:r>
                        <a:rPr kumimoji="1" lang="ja-JP" altLang="en-US" sz="1100" b="0" dirty="0">
                          <a:solidFill>
                            <a:schemeClr val="tx1"/>
                          </a:solidFill>
                          <a:latin typeface="+mn-ea"/>
                          <a:ea typeface="+mn-ea"/>
                        </a:rPr>
                        <a:t>参加者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148417"/>
                  </a:ext>
                </a:extLst>
              </a:tr>
              <a:tr h="185420">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100" b="0" dirty="0">
                          <a:solidFill>
                            <a:schemeClr val="tx1"/>
                          </a:solidFill>
                          <a:latin typeface="+mn-ea"/>
                          <a:ea typeface="+mn-ea"/>
                        </a:rPr>
                        <a:t>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100" b="0" dirty="0">
                          <a:solidFill>
                            <a:schemeClr val="tx1"/>
                          </a:solidFill>
                          <a:latin typeface="+mn-ea"/>
                          <a:ea typeface="+mn-ea"/>
                        </a:rPr>
                        <a:t>役職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100" b="0" dirty="0">
                          <a:solidFill>
                            <a:schemeClr val="tx1"/>
                          </a:solidFill>
                          <a:latin typeface="+mn-ea"/>
                          <a:ea typeface="+mn-ea"/>
                        </a:rPr>
                        <a:t>役割</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100" b="0" dirty="0">
                          <a:solidFill>
                            <a:schemeClr val="tx1"/>
                          </a:solidFill>
                          <a:latin typeface="+mn-ea"/>
                          <a:ea typeface="+mn-ea"/>
                        </a:rPr>
                        <a:t>備考</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7368451"/>
                  </a:ext>
                </a:extLst>
              </a:tr>
              <a:tr h="185420">
                <a:tc rowSpan="3">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3">
                  <a:txBody>
                    <a:bodyPr/>
                    <a:lstStyle/>
                    <a:p>
                      <a:r>
                        <a:rPr kumimoji="1" lang="ja-JP" altLang="en-US" sz="1100" b="0" dirty="0">
                          <a:solidFill>
                            <a:schemeClr val="tx1"/>
                          </a:solidFill>
                          <a:latin typeface="+mn-ea"/>
                          <a:ea typeface="+mn-ea"/>
                        </a:rPr>
                        <a:t>○○〇</a:t>
                      </a:r>
                      <a:endParaRPr kumimoji="1" lang="en-US" altLang="ja-JP"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3">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5153956"/>
                  </a:ext>
                </a:extLst>
              </a:tr>
              <a:tr h="1295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3943922"/>
                  </a:ext>
                </a:extLst>
              </a:tr>
              <a:tr h="1295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n-ea"/>
                          <a:ea typeface="+mn-ea"/>
                        </a:rPr>
                        <a:t>○○〇</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623093"/>
                  </a:ext>
                </a:extLst>
              </a:tr>
              <a:tr h="370840">
                <a:tc>
                  <a:txBody>
                    <a:bodyPr/>
                    <a:lstStyle/>
                    <a:p>
                      <a:endParaRPr kumimoji="1" lang="ja-JP" altLang="en-US" sz="1100" b="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100" b="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latin typeface="+mn-ea"/>
                        <a:ea typeface="+mn-ea"/>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5342448"/>
                  </a:ext>
                </a:extLst>
              </a:tr>
            </a:tbl>
          </a:graphicData>
        </a:graphic>
      </p:graphicFrame>
    </p:spTree>
    <p:extLst>
      <p:ext uri="{BB962C8B-B14F-4D97-AF65-F5344CB8AC3E}">
        <p14:creationId xmlns:p14="http://schemas.microsoft.com/office/powerpoint/2010/main" val="4049440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4</a:t>
            </a:fld>
            <a:endParaRPr lang="en-US" dirty="0"/>
          </a:p>
        </p:txBody>
      </p:sp>
      <p:sp>
        <p:nvSpPr>
          <p:cNvPr id="2" name="テキスト ボックス 1">
            <a:extLst>
              <a:ext uri="{FF2B5EF4-FFF2-40B4-BE49-F238E27FC236}">
                <a16:creationId xmlns:a16="http://schemas.microsoft.com/office/drawing/2014/main" id="{388B2B98-33D6-462A-9717-936B284B83CE}"/>
              </a:ext>
            </a:extLst>
          </p:cNvPr>
          <p:cNvSpPr txBox="1"/>
          <p:nvPr/>
        </p:nvSpPr>
        <p:spPr>
          <a:xfrm>
            <a:off x="638627" y="1059539"/>
            <a:ext cx="2685143" cy="3970318"/>
          </a:xfrm>
          <a:prstGeom prst="rect">
            <a:avLst/>
          </a:prstGeom>
          <a:noFill/>
        </p:spPr>
        <p:txBody>
          <a:bodyPr wrap="square" rtlCol="0">
            <a:spAutoFit/>
          </a:bodyPr>
          <a:lstStyle/>
          <a:p>
            <a:pPr marL="285750" indent="-285750">
              <a:buFont typeface="Wingdings" panose="05000000000000000000" pitchFamily="2" charset="2"/>
              <a:buChar char="n"/>
            </a:pPr>
            <a:r>
              <a:rPr lang="ja-JP" altLang="ja-JP" dirty="0"/>
              <a:t>社会課題</a:t>
            </a:r>
            <a:endParaRPr lang="en-US" altLang="ja-JP" dirty="0"/>
          </a:p>
          <a:p>
            <a:pPr marL="285750" indent="-285750">
              <a:buFont typeface="Wingdings" panose="05000000000000000000" pitchFamily="2" charset="2"/>
              <a:buChar char="n"/>
            </a:pPr>
            <a:endParaRPr lang="en-US" altLang="ja-JP" dirty="0"/>
          </a:p>
          <a:p>
            <a:endParaRPr lang="en-US" altLang="ja-JP" dirty="0"/>
          </a:p>
          <a:p>
            <a:endParaRPr lang="en-US" altLang="ja-JP" dirty="0"/>
          </a:p>
          <a:p>
            <a:endParaRPr lang="en-US" altLang="ja-JP" dirty="0"/>
          </a:p>
          <a:p>
            <a:endParaRPr lang="en-US" altLang="ja-JP" dirty="0"/>
          </a:p>
          <a:p>
            <a:endParaRPr lang="en-US" altLang="ja-JP" dirty="0"/>
          </a:p>
          <a:p>
            <a:pPr marL="285750" indent="-285750">
              <a:buFont typeface="Wingdings" panose="05000000000000000000" pitchFamily="2" charset="2"/>
              <a:buChar char="n"/>
            </a:pPr>
            <a:r>
              <a:rPr lang="ja-JP" altLang="en-US" dirty="0"/>
              <a:t>活用する</a:t>
            </a:r>
            <a:r>
              <a:rPr lang="ja-JP" altLang="ja-JP" dirty="0"/>
              <a:t>先進技術</a:t>
            </a:r>
            <a:endParaRPr lang="en-US" altLang="ja-JP" dirty="0"/>
          </a:p>
          <a:p>
            <a:endParaRPr lang="en-US" altLang="ja-JP" dirty="0"/>
          </a:p>
          <a:p>
            <a:endParaRPr lang="en-US" altLang="ja-JP" dirty="0"/>
          </a:p>
          <a:p>
            <a:endParaRPr lang="en-US" altLang="ja-JP" dirty="0"/>
          </a:p>
          <a:p>
            <a:endParaRPr lang="en-US" altLang="ja-JP" dirty="0"/>
          </a:p>
          <a:p>
            <a:pPr lvl="0"/>
            <a:endParaRPr kumimoji="1" lang="en-US" altLang="ja-JP" dirty="0"/>
          </a:p>
          <a:p>
            <a:pPr marL="285750" lvl="0" indent="-285750">
              <a:buFont typeface="Wingdings" panose="05000000000000000000" pitchFamily="2" charset="2"/>
              <a:buChar char="n"/>
            </a:pPr>
            <a:r>
              <a:rPr kumimoji="1" lang="ja-JP" altLang="en-US" dirty="0"/>
              <a:t>到達目標レベル</a:t>
            </a:r>
            <a:endParaRPr lang="ja-JP" altLang="ja-JP"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提案内容区分</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3490685" y="1059539"/>
            <a:ext cx="4649479" cy="738664"/>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解決を目指す社会課題の区分を具体的に記入すること。</a:t>
            </a:r>
            <a:r>
              <a:rPr lang="en-US" altLang="ja-JP" sz="1400" dirty="0"/>
              <a:t>※</a:t>
            </a:r>
            <a:r>
              <a:rPr lang="ja-JP" altLang="en-US" sz="1400" dirty="0"/>
              <a:t>複数記入可。</a:t>
            </a:r>
            <a:endParaRPr lang="en-US" altLang="ja-JP" sz="1400" dirty="0"/>
          </a:p>
          <a:p>
            <a:r>
              <a:rPr lang="ja-JP" altLang="en-US" sz="1400" dirty="0"/>
              <a:t>（例：少子化、高齢化、災害対策等）</a:t>
            </a:r>
            <a:endParaRPr lang="en-US" altLang="ja-JP" sz="1400" dirty="0"/>
          </a:p>
        </p:txBody>
      </p:sp>
      <p:sp>
        <p:nvSpPr>
          <p:cNvPr id="6" name="テキスト ボックス 5">
            <a:extLst>
              <a:ext uri="{FF2B5EF4-FFF2-40B4-BE49-F238E27FC236}">
                <a16:creationId xmlns:a16="http://schemas.microsoft.com/office/drawing/2014/main" id="{0C491233-7B9D-4E65-B5C4-0FCE8850F90E}"/>
              </a:ext>
            </a:extLst>
          </p:cNvPr>
          <p:cNvSpPr txBox="1"/>
          <p:nvPr/>
        </p:nvSpPr>
        <p:spPr>
          <a:xfrm>
            <a:off x="3490685" y="2872546"/>
            <a:ext cx="4649479" cy="738664"/>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社会課題解決に活用する先進技術を具体的に記入すること。</a:t>
            </a:r>
            <a:r>
              <a:rPr lang="en-US" altLang="ja-JP" sz="1400" dirty="0"/>
              <a:t>※</a:t>
            </a:r>
            <a:r>
              <a:rPr lang="ja-JP" altLang="en-US" sz="1400" dirty="0"/>
              <a:t>複数記入可。</a:t>
            </a:r>
            <a:endParaRPr lang="en-US" altLang="ja-JP" sz="1400" dirty="0"/>
          </a:p>
          <a:p>
            <a:r>
              <a:rPr lang="ja-JP" altLang="en-US" sz="1400" dirty="0"/>
              <a:t>（例：ロボティクス、</a:t>
            </a:r>
            <a:r>
              <a:rPr lang="en-US" altLang="ja-JP" sz="1400" dirty="0"/>
              <a:t>AI</a:t>
            </a:r>
            <a:r>
              <a:rPr lang="ja-JP" altLang="en-US" sz="1400" dirty="0"/>
              <a:t>、５</a:t>
            </a:r>
            <a:r>
              <a:rPr lang="en-US" altLang="ja-JP" sz="1400" dirty="0"/>
              <a:t>G</a:t>
            </a:r>
            <a:r>
              <a:rPr lang="ja-JP" altLang="en-US" sz="1400" dirty="0"/>
              <a:t>、ドローン等）</a:t>
            </a:r>
            <a:endParaRPr lang="en-US" altLang="ja-JP" sz="1400" dirty="0"/>
          </a:p>
        </p:txBody>
      </p:sp>
      <p:sp>
        <p:nvSpPr>
          <p:cNvPr id="7" name="テキスト ボックス 6">
            <a:extLst>
              <a:ext uri="{FF2B5EF4-FFF2-40B4-BE49-F238E27FC236}">
                <a16:creationId xmlns:a16="http://schemas.microsoft.com/office/drawing/2014/main" id="{41AB4219-F4CB-4CD1-85A6-4FA37B77056E}"/>
              </a:ext>
            </a:extLst>
          </p:cNvPr>
          <p:cNvSpPr txBox="1"/>
          <p:nvPr/>
        </p:nvSpPr>
        <p:spPr>
          <a:xfrm>
            <a:off x="3490685" y="4001068"/>
            <a:ext cx="4649479" cy="2677656"/>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本事業期間（令和２年度）中に到達する目標のレベルについて以下の選択項目から選択して記入すること。</a:t>
            </a:r>
            <a:endParaRPr lang="en-US" altLang="ja-JP" sz="1400" dirty="0"/>
          </a:p>
          <a:p>
            <a:pPr marL="174625"/>
            <a:endParaRPr lang="en-US" altLang="ja-JP" sz="1400" dirty="0"/>
          </a:p>
          <a:p>
            <a:pPr marL="1800225" indent="-1625600"/>
            <a:r>
              <a:rPr lang="ja-JP" altLang="en-US" sz="1400" dirty="0"/>
              <a:t>実証・検証レベル：試験的な実証や検証を行うまでの段階</a:t>
            </a:r>
            <a:endParaRPr lang="en-US" altLang="ja-JP" sz="1400" dirty="0"/>
          </a:p>
          <a:p>
            <a:pPr marL="1800225" indent="-1625600"/>
            <a:r>
              <a:rPr lang="ja-JP" altLang="en-US" sz="1400" dirty="0"/>
              <a:t>試行運用レベル　：事業化に向けて試行運用を行っていく段階</a:t>
            </a:r>
            <a:endParaRPr lang="en-US" altLang="ja-JP" sz="1400" dirty="0"/>
          </a:p>
          <a:p>
            <a:pPr marL="1800225" indent="-1625600"/>
            <a:r>
              <a:rPr lang="ja-JP" altLang="en-US" sz="1400" dirty="0"/>
              <a:t>事業化レベル　　：事業化を実現できる段階</a:t>
            </a:r>
            <a:endParaRPr lang="en-US" altLang="ja-JP" sz="1400" dirty="0"/>
          </a:p>
          <a:p>
            <a:pPr marL="1800225" indent="-1800225"/>
            <a:endParaRPr lang="en-US" altLang="ja-JP" sz="1400" dirty="0"/>
          </a:p>
          <a:p>
            <a:pPr marL="87313" indent="-87313"/>
            <a:r>
              <a:rPr lang="en-US" altLang="ja-JP" sz="1400" dirty="0"/>
              <a:t>※</a:t>
            </a:r>
            <a:r>
              <a:rPr lang="ja-JP" altLang="en-US" sz="1400" dirty="0"/>
              <a:t>事業化とは、次年度以降に当該フィールドまたはそれ以外のフィールドで、本事業で実施した内容の運用を継続できる状態まで到達した状態とする。</a:t>
            </a:r>
            <a:endParaRPr lang="en-US" altLang="ja-JP" sz="1400" dirty="0"/>
          </a:p>
        </p:txBody>
      </p:sp>
    </p:spTree>
    <p:extLst>
      <p:ext uri="{BB962C8B-B14F-4D97-AF65-F5344CB8AC3E}">
        <p14:creationId xmlns:p14="http://schemas.microsoft.com/office/powerpoint/2010/main" val="73331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5</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社会課題の現状</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523220"/>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解決すべき社会課題の現状について、具体的に記載すること。</a:t>
            </a:r>
            <a:endParaRPr lang="en-US" altLang="ja-JP" sz="1400" dirty="0"/>
          </a:p>
          <a:p>
            <a:pPr marL="174625" indent="-174625">
              <a:buFont typeface="Arial" panose="020B0604020202020204" pitchFamily="34" charset="0"/>
              <a:buChar char="•"/>
            </a:pPr>
            <a:r>
              <a:rPr lang="ja-JP" altLang="en-US" sz="1400" dirty="0"/>
              <a:t>極力根拠となる統計等の定量的データを提示すること。</a:t>
            </a:r>
            <a:endParaRPr lang="en-US" altLang="ja-JP" sz="1400" dirty="0"/>
          </a:p>
        </p:txBody>
      </p:sp>
    </p:spTree>
    <p:extLst>
      <p:ext uri="{BB962C8B-B14F-4D97-AF65-F5344CB8AC3E}">
        <p14:creationId xmlns:p14="http://schemas.microsoft.com/office/powerpoint/2010/main" val="2734012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6</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実施内容　</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738664"/>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en-US" altLang="ja-JP" sz="1400" dirty="0"/>
              <a:t>WG</a:t>
            </a:r>
            <a:r>
              <a:rPr lang="ja-JP" altLang="en-US" sz="1400" dirty="0"/>
              <a:t>での実施の内容について、具体的に記入すること。</a:t>
            </a:r>
            <a:endParaRPr lang="en-US" altLang="ja-JP" sz="1400" dirty="0"/>
          </a:p>
          <a:p>
            <a:pPr marL="174625" indent="-174625">
              <a:buFont typeface="Arial" panose="020B0604020202020204" pitchFamily="34" charset="0"/>
              <a:buChar char="•"/>
            </a:pPr>
            <a:r>
              <a:rPr lang="ja-JP" altLang="en-US" sz="1400" dirty="0"/>
              <a:t>極力イラストや写真などにより、具体的にイメージができるよう工夫すること。</a:t>
            </a:r>
            <a:endParaRPr lang="en-US" altLang="ja-JP" sz="1400" dirty="0"/>
          </a:p>
          <a:p>
            <a:pPr marL="174625" indent="-174625">
              <a:buFont typeface="Arial" panose="020B0604020202020204" pitchFamily="34" charset="0"/>
              <a:buChar char="•"/>
            </a:pPr>
            <a:r>
              <a:rPr lang="ja-JP" altLang="en-US" sz="1400" dirty="0"/>
              <a:t>実施の規模を具体的に示すこと。</a:t>
            </a:r>
            <a:endParaRPr lang="en-US" altLang="ja-JP" sz="1400" dirty="0"/>
          </a:p>
        </p:txBody>
      </p:sp>
      <p:sp>
        <p:nvSpPr>
          <p:cNvPr id="6" name="テキスト ボックス 5">
            <a:extLst>
              <a:ext uri="{FF2B5EF4-FFF2-40B4-BE49-F238E27FC236}">
                <a16:creationId xmlns:a16="http://schemas.microsoft.com/office/drawing/2014/main" id="{B77D7D02-DD5D-4FD8-BE82-73AE5BCE1DDE}"/>
              </a:ext>
            </a:extLst>
          </p:cNvPr>
          <p:cNvSpPr txBox="1"/>
          <p:nvPr/>
        </p:nvSpPr>
        <p:spPr>
          <a:xfrm>
            <a:off x="1792515" y="100885"/>
            <a:ext cx="6799942" cy="523220"/>
          </a:xfrm>
          <a:prstGeom prst="rect">
            <a:avLst/>
          </a:prstGeom>
          <a:solidFill>
            <a:schemeClr val="accent4">
              <a:lumMod val="40000"/>
              <a:lumOff val="60000"/>
            </a:schemeClr>
          </a:solidFill>
        </p:spPr>
        <p:txBody>
          <a:bodyPr wrap="square" rtlCol="0">
            <a:spAutoFit/>
          </a:bodyPr>
          <a:lstStyle/>
          <a:p>
            <a:pPr marL="285750" indent="-285750">
              <a:buFont typeface="Arial" panose="020B0604020202020204" pitchFamily="34" charset="0"/>
              <a:buChar char="•"/>
            </a:pPr>
            <a:r>
              <a:rPr lang="ja-JP" altLang="en-US" sz="1400" dirty="0"/>
              <a:t>タイトルは変更してもよい。</a:t>
            </a:r>
            <a:br>
              <a:rPr lang="en-US" altLang="ja-JP" sz="1400" dirty="0"/>
            </a:br>
            <a:r>
              <a:rPr lang="ja-JP" altLang="en-US" sz="1400" dirty="0"/>
              <a:t>（例：○○ロボットによる障がい者支援）</a:t>
            </a:r>
            <a:endParaRPr lang="en-US" altLang="ja-JP" sz="1400" dirty="0"/>
          </a:p>
        </p:txBody>
      </p:sp>
    </p:spTree>
    <p:extLst>
      <p:ext uri="{BB962C8B-B14F-4D97-AF65-F5344CB8AC3E}">
        <p14:creationId xmlns:p14="http://schemas.microsoft.com/office/powerpoint/2010/main" val="410986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7</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活用先端技術　</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954107"/>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社会課題解決に活用する先端技術と活用方法について具体的に記入すること。</a:t>
            </a:r>
            <a:endParaRPr lang="en-US" altLang="ja-JP" sz="1400" dirty="0"/>
          </a:p>
          <a:p>
            <a:pPr marL="174625" indent="-174625">
              <a:buFont typeface="Arial" panose="020B0604020202020204" pitchFamily="34" charset="0"/>
              <a:buChar char="•"/>
            </a:pPr>
            <a:r>
              <a:rPr lang="ja-JP" altLang="en-US" sz="1400" dirty="0"/>
              <a:t>極力イラストや写真などにより、具体的にイメージができるよう工夫すること。</a:t>
            </a:r>
            <a:endParaRPr lang="en-US" altLang="ja-JP" sz="1400" dirty="0"/>
          </a:p>
          <a:p>
            <a:pPr marL="174625" indent="-174625">
              <a:buFont typeface="Arial" panose="020B0604020202020204" pitchFamily="34" charset="0"/>
              <a:buChar char="•"/>
            </a:pPr>
            <a:r>
              <a:rPr lang="ja-JP" altLang="en-US" sz="1400" dirty="0"/>
              <a:t>本</a:t>
            </a:r>
            <a:r>
              <a:rPr lang="en-US" altLang="ja-JP" sz="1400" dirty="0"/>
              <a:t>WG</a:t>
            </a:r>
            <a:r>
              <a:rPr lang="ja-JP" altLang="en-US" sz="1400" dirty="0"/>
              <a:t>の活動中に試作・制作する技術・システム等について明示すること。</a:t>
            </a:r>
            <a:endParaRPr lang="en-US" altLang="ja-JP" sz="1400" dirty="0"/>
          </a:p>
          <a:p>
            <a:pPr marL="174625" indent="-174625">
              <a:buFont typeface="Arial" panose="020B0604020202020204" pitchFamily="34" charset="0"/>
              <a:buChar char="•"/>
            </a:pPr>
            <a:r>
              <a:rPr lang="ja-JP" altLang="en-US" sz="1400" dirty="0"/>
              <a:t>既存技術がある場合は、実証期間中に利用する際の権利や費用についても提示すること。</a:t>
            </a:r>
            <a:endParaRPr lang="en-US" altLang="ja-JP" sz="1400" dirty="0"/>
          </a:p>
        </p:txBody>
      </p:sp>
    </p:spTree>
    <p:extLst>
      <p:ext uri="{BB962C8B-B14F-4D97-AF65-F5344CB8AC3E}">
        <p14:creationId xmlns:p14="http://schemas.microsoft.com/office/powerpoint/2010/main" val="3006432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4">
            <a:extLst>
              <a:ext uri="{FF2B5EF4-FFF2-40B4-BE49-F238E27FC236}">
                <a16:creationId xmlns:a16="http://schemas.microsoft.com/office/drawing/2014/main" id="{B0800B38-1D6D-45D1-BB8A-3D508C6A4027}"/>
              </a:ext>
            </a:extLst>
          </p:cNvPr>
          <p:cNvSpPr>
            <a:spLocks noGrp="1"/>
          </p:cNvSpPr>
          <p:nvPr>
            <p:ph type="sldNum" sz="quarter" idx="12"/>
          </p:nvPr>
        </p:nvSpPr>
        <p:spPr/>
        <p:txBody>
          <a:bodyPr/>
          <a:lstStyle/>
          <a:p>
            <a:fld id="{48F63A3B-78C7-47BE-AE5E-E10140E04643}" type="slidenum">
              <a:rPr lang="en-US" smtClean="0"/>
              <a:pPr/>
              <a:t>8</a:t>
            </a:fld>
            <a:endParaRPr lang="en-US" dirty="0"/>
          </a:p>
        </p:txBody>
      </p:sp>
      <p:sp>
        <p:nvSpPr>
          <p:cNvPr id="3" name="タイトル 2">
            <a:extLst>
              <a:ext uri="{FF2B5EF4-FFF2-40B4-BE49-F238E27FC236}">
                <a16:creationId xmlns:a16="http://schemas.microsoft.com/office/drawing/2014/main" id="{9FD650B3-53EE-4590-B294-7EDB486CD9E1}"/>
              </a:ext>
            </a:extLst>
          </p:cNvPr>
          <p:cNvSpPr>
            <a:spLocks noGrp="1"/>
          </p:cNvSpPr>
          <p:nvPr>
            <p:ph type="title"/>
          </p:nvPr>
        </p:nvSpPr>
        <p:spPr/>
        <p:txBody>
          <a:bodyPr/>
          <a:lstStyle/>
          <a:p>
            <a:r>
              <a:rPr lang="ja-JP" altLang="en-US" sz="2000" dirty="0"/>
              <a:t>実証フィールド</a:t>
            </a:r>
            <a:endParaRPr kumimoji="1" lang="ja-JP" altLang="en-US" sz="2000" dirty="0"/>
          </a:p>
        </p:txBody>
      </p:sp>
      <p:sp>
        <p:nvSpPr>
          <p:cNvPr id="5" name="テキスト ボックス 4">
            <a:extLst>
              <a:ext uri="{FF2B5EF4-FFF2-40B4-BE49-F238E27FC236}">
                <a16:creationId xmlns:a16="http://schemas.microsoft.com/office/drawing/2014/main" id="{805276ED-D827-4FA2-A976-9611435F6225}"/>
              </a:ext>
            </a:extLst>
          </p:cNvPr>
          <p:cNvSpPr txBox="1"/>
          <p:nvPr/>
        </p:nvSpPr>
        <p:spPr>
          <a:xfrm>
            <a:off x="457200" y="1103081"/>
            <a:ext cx="7874000" cy="523220"/>
          </a:xfrm>
          <a:prstGeom prst="rect">
            <a:avLst/>
          </a:prstGeom>
          <a:solidFill>
            <a:schemeClr val="accent4">
              <a:lumMod val="40000"/>
              <a:lumOff val="60000"/>
            </a:schemeClr>
          </a:solidFill>
        </p:spPr>
        <p:txBody>
          <a:bodyPr wrap="square" rtlCol="0">
            <a:spAutoFit/>
          </a:bodyPr>
          <a:lstStyle/>
          <a:p>
            <a:pPr marL="174625" indent="-174625">
              <a:buFont typeface="Arial" panose="020B0604020202020204" pitchFamily="34" charset="0"/>
              <a:buChar char="•"/>
            </a:pPr>
            <a:r>
              <a:rPr lang="ja-JP" altLang="en-US" sz="1400" dirty="0"/>
              <a:t>実証フィールドについて、対象や規模について明示すること。</a:t>
            </a:r>
            <a:endParaRPr lang="en-US" altLang="ja-JP" sz="1400" dirty="0"/>
          </a:p>
          <a:p>
            <a:pPr marL="174625" indent="-174625">
              <a:buFont typeface="Arial" panose="020B0604020202020204" pitchFamily="34" charset="0"/>
              <a:buChar char="•"/>
            </a:pPr>
            <a:r>
              <a:rPr lang="ja-JP" altLang="en-US" sz="1400" dirty="0"/>
              <a:t>実証フィールドが未調整の場合は、想定する実証フィールドの条件を提示すること。</a:t>
            </a:r>
            <a:endParaRPr lang="en-US" altLang="ja-JP" sz="1400" dirty="0"/>
          </a:p>
        </p:txBody>
      </p:sp>
    </p:spTree>
    <p:extLst>
      <p:ext uri="{BB962C8B-B14F-4D97-AF65-F5344CB8AC3E}">
        <p14:creationId xmlns:p14="http://schemas.microsoft.com/office/powerpoint/2010/main" val="15309924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kumimoji="1"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9432</TotalTime>
  <Words>1313</Words>
  <Application>Microsoft Office PowerPoint</Application>
  <PresentationFormat>画面に合わせる (4:3)</PresentationFormat>
  <Paragraphs>144</Paragraphs>
  <Slides>15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事業の方向性</dc:title>
  <dc:creator>Koujiro Morita</dc:creator>
  <cp:lastModifiedBy>森田康二朗</cp:lastModifiedBy>
  <cp:revision>446</cp:revision>
  <cp:lastPrinted>2020-03-26T02:11:04Z</cp:lastPrinted>
  <dcterms:created xsi:type="dcterms:W3CDTF">2017-10-10T02:20:39Z</dcterms:created>
  <dcterms:modified xsi:type="dcterms:W3CDTF">2020-03-26T05:23:48Z</dcterms:modified>
</cp:coreProperties>
</file>