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7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8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4" r:id="rId2"/>
    <p:sldMasterId id="2147483672" r:id="rId3"/>
    <p:sldMasterId id="2147483696" r:id="rId4"/>
    <p:sldMasterId id="2147483709" r:id="rId5"/>
    <p:sldMasterId id="2147483721" r:id="rId6"/>
    <p:sldMasterId id="2147483733" r:id="rId7"/>
    <p:sldMasterId id="2147483745" r:id="rId8"/>
    <p:sldMasterId id="2147483757" r:id="rId9"/>
  </p:sldMasterIdLst>
  <p:notesMasterIdLst>
    <p:notesMasterId r:id="rId13"/>
  </p:notesMasterIdLst>
  <p:sldIdLst>
    <p:sldId id="317" r:id="rId10"/>
    <p:sldId id="335" r:id="rId11"/>
    <p:sldId id="336" r:id="rId1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E89"/>
    <a:srgbClr val="DCE6F2"/>
    <a:srgbClr val="98BAF6"/>
    <a:srgbClr val="192EF3"/>
    <a:srgbClr val="252EE7"/>
    <a:srgbClr val="1681F6"/>
    <a:srgbClr val="1C6DF0"/>
    <a:srgbClr val="1661F6"/>
    <a:srgbClr val="6395F9"/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2578" autoAdjust="0"/>
  </p:normalViewPr>
  <p:slideViewPr>
    <p:cSldViewPr>
      <p:cViewPr varScale="1">
        <p:scale>
          <a:sx n="59" d="100"/>
          <a:sy n="59" d="100"/>
        </p:scale>
        <p:origin x="822" y="5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11\Drive1\9901&#12503;&#12525;&#20154;&#26448;\07_&#26376;&#27425;&#22577;&#21578;\&#20107;&#26989;&#35500;&#26126;&#20225;&#26989;&#25968;&#12459;&#12454;&#12531;&#12488;&#12487;&#12540;&#12479;&#12540;&#12505;&#12540;&#12473;\&#9733;&#9733;&#9733;&#27598;&#26376;&#26356;&#26032;&#36039;&#26009;&#65288;&#25104;&#32004;&#20107;&#20363;&#20998;&#26512;&#65298;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0.1748032057395883"/>
                  <c:y val="0.1672511938372451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900"/>
                    </a:pPr>
                    <a:fld id="{62BA69E3-AD86-4EEA-A8E2-63B6B8D0479F}" type="CATEGORYNAME">
                      <a:rPr lang="ja-JP" altLang="en-US" sz="900">
                        <a:solidFill>
                          <a:schemeClr val="bg1"/>
                        </a:solidFill>
                      </a:rPr>
                      <a:pPr>
                        <a:defRPr sz="900"/>
                      </a:pPr>
                      <a:t>[分類名]</a:t>
                    </a:fld>
                    <a:r>
                      <a:rPr lang="ja-JP" alt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03EBD2E5-3FC2-40A0-B668-F1C52137257C}" type="PERCENTAGE">
                      <a:rPr lang="en-US" altLang="ja-JP" sz="900" baseline="0">
                        <a:solidFill>
                          <a:schemeClr val="bg1"/>
                        </a:solidFill>
                      </a:rPr>
                      <a:pPr>
                        <a:defRPr sz="900"/>
                      </a:pPr>
                      <a:t>[パーセンテージ]</a:t>
                    </a:fld>
                    <a:endParaRPr lang="ja-JP" alt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>
                <a:noFill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30E-49F2-89F2-73E74BC8B8D7}"/>
                </c:ext>
              </c:extLst>
            </c:dLbl>
            <c:dLbl>
              <c:idx val="1"/>
              <c:layout>
                <c:manualLayout>
                  <c:x val="-0.14056726860407581"/>
                  <c:y val="-0.19460660688200498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900">
                        <a:solidFill>
                          <a:schemeClr val="bg1"/>
                        </a:solidFill>
                      </a:defRPr>
                    </a:pPr>
                    <a:r>
                      <a:rPr lang="ja-JP" altLang="en-US" sz="900">
                        <a:solidFill>
                          <a:schemeClr val="bg1"/>
                        </a:solidFill>
                      </a:rPr>
                      <a:t>公社会員等へ</a:t>
                    </a:r>
                  </a:p>
                  <a:p>
                    <a:pPr>
                      <a:defRPr sz="900">
                        <a:solidFill>
                          <a:schemeClr val="bg1"/>
                        </a:solidFill>
                      </a:defRPr>
                    </a:pPr>
                    <a:r>
                      <a:rPr lang="ja-JP" altLang="en-US" sz="900">
                        <a:solidFill>
                          <a:schemeClr val="bg1"/>
                        </a:solidFill>
                      </a:rPr>
                      <a:t>直接連絡
</a:t>
                    </a:r>
                    <a:r>
                      <a:rPr lang="en-US" altLang="ja-JP" sz="900">
                        <a:solidFill>
                          <a:schemeClr val="bg1"/>
                        </a:solidFill>
                      </a:rPr>
                      <a:t>23%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30E-49F2-89F2-73E74BC8B8D7}"/>
                </c:ext>
              </c:extLst>
            </c:dLbl>
            <c:dLbl>
              <c:idx val="2"/>
              <c:layout>
                <c:manualLayout>
                  <c:x val="0.10340965747482407"/>
                  <c:y val="-0.1985760783299596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900">
                        <a:solidFill>
                          <a:schemeClr val="bg1"/>
                        </a:solidFill>
                      </a:defRPr>
                    </a:pPr>
                    <a:r>
                      <a:rPr lang="ja-JP" altLang="en-US" sz="900">
                        <a:solidFill>
                          <a:schemeClr val="bg1"/>
                        </a:solidFill>
                      </a:rPr>
                      <a:t>企業から</a:t>
                    </a:r>
                  </a:p>
                  <a:p>
                    <a:pPr>
                      <a:defRPr sz="900">
                        <a:solidFill>
                          <a:schemeClr val="bg1"/>
                        </a:solidFill>
                      </a:defRPr>
                    </a:pPr>
                    <a:r>
                      <a:rPr lang="ja-JP" altLang="en-US" sz="900">
                        <a:solidFill>
                          <a:schemeClr val="bg1"/>
                        </a:solidFill>
                      </a:rPr>
                      <a:t>問い合わせ
</a:t>
                    </a:r>
                    <a:r>
                      <a:rPr lang="en-US" altLang="ja-JP" sz="90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30E-49F2-89F2-73E74BC8B8D7}"/>
                </c:ext>
              </c:extLst>
            </c:dLbl>
            <c:dLbl>
              <c:idx val="3"/>
              <c:layout>
                <c:manualLayout>
                  <c:x val="0.13884186351706038"/>
                  <c:y val="-2.5171784322807401E-2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900">
                        <a:solidFill>
                          <a:schemeClr val="bg1"/>
                        </a:solidFill>
                      </a:defRPr>
                    </a:pPr>
                    <a:fld id="{7D2691F5-3F40-423A-AD78-7F2BEE99F58E}" type="CATEGORYNAME">
                      <a:rPr lang="ja-JP" altLang="en-US" sz="900"/>
                      <a:pPr>
                        <a:defRPr sz="900"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sz="900" baseline="0"/>
                      <a:t>
</a:t>
                    </a:r>
                    <a:r>
                      <a:rPr lang="en-US" altLang="ja-JP" sz="900" baseline="0"/>
                      <a:t>10</a:t>
                    </a:r>
                    <a:r>
                      <a:rPr lang="ja-JP" altLang="en-US" sz="900" baseline="0"/>
                      <a:t>％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30E-49F2-89F2-73E74BC8B8D7}"/>
                </c:ext>
              </c:extLst>
            </c:dLbl>
            <c:dLbl>
              <c:idx val="4"/>
              <c:layout>
                <c:manualLayout>
                  <c:x val="-1.3331094821909684E-2"/>
                  <c:y val="1.263305799199523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800"/>
                      <a:t>セミナー等</a:t>
                    </a:r>
                  </a:p>
                  <a:p>
                    <a:r>
                      <a:rPr lang="ja-JP" altLang="en-US" sz="800"/>
                      <a:t>イベント参加
</a:t>
                    </a:r>
                    <a:r>
                      <a:rPr lang="en-US" altLang="ja-JP" sz="800"/>
                      <a:t>8%</a:t>
                    </a:r>
                    <a:endParaRPr lang="ja-JP" alt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30E-49F2-89F2-73E74BC8B8D7}"/>
                </c:ext>
              </c:extLst>
            </c:dLbl>
            <c:dLbl>
              <c:idx val="5"/>
              <c:layout>
                <c:manualLayout>
                  <c:x val="-3.8276436194198765E-2"/>
                  <c:y val="-1.354325653908384E-3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800"/>
                      <a:t>他団体等からの</a:t>
                    </a:r>
                  </a:p>
                  <a:p>
                    <a:r>
                      <a:rPr lang="ja-JP" altLang="en-US" sz="800"/>
                      <a:t>紹介
</a:t>
                    </a:r>
                    <a:r>
                      <a:rPr lang="en-US" altLang="ja-JP" sz="800"/>
                      <a:t>5%</a:t>
                    </a:r>
                    <a:endParaRPr lang="ja-JP" alt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30E-49F2-89F2-73E74BC8B8D7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6A95040C-D962-4484-B912-4506DD46E634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30E-49F2-89F2-73E74BC8B8D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900"/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'[★★★毎月更新資料（成約事例分析２）.xlsx]入力フォーム'!$S$4:$S$10</c:f>
              <c:strCache>
                <c:ptCount val="7"/>
                <c:pt idx="0">
                  <c:v>アンケート回答</c:v>
                </c:pt>
                <c:pt idx="1">
                  <c:v>公社会員等へ直接連絡</c:v>
                </c:pt>
                <c:pt idx="2">
                  <c:v>企業から問い合わせ</c:v>
                </c:pt>
                <c:pt idx="3">
                  <c:v>金融機関
からの紹介</c:v>
                </c:pt>
                <c:pt idx="4">
                  <c:v>セミナー等イベント参加</c:v>
                </c:pt>
                <c:pt idx="5">
                  <c:v>他団体等からの紹介</c:v>
                </c:pt>
                <c:pt idx="6">
                  <c:v>その他</c:v>
                </c:pt>
              </c:strCache>
            </c:strRef>
          </c:cat>
          <c:val>
            <c:numRef>
              <c:f>'[★★★毎月更新資料（成約事例分析２）.xlsx]入力フォーム'!$T$4:$T$10</c:f>
              <c:numCache>
                <c:formatCode>General</c:formatCode>
                <c:ptCount val="7"/>
                <c:pt idx="0">
                  <c:v>85</c:v>
                </c:pt>
                <c:pt idx="1">
                  <c:v>71</c:v>
                </c:pt>
                <c:pt idx="2">
                  <c:v>52</c:v>
                </c:pt>
                <c:pt idx="3">
                  <c:v>29</c:v>
                </c:pt>
                <c:pt idx="4">
                  <c:v>24</c:v>
                </c:pt>
                <c:pt idx="5">
                  <c:v>14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30E-49F2-89F2-73E74BC8B8D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05555555555555"/>
          <c:y val="0.19675925925925927"/>
          <c:w val="0.46388888888888891"/>
          <c:h val="0.77314814814814814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1"/>
            <c:extLst>
              <c:ext xmlns:c16="http://schemas.microsoft.com/office/drawing/2014/chart" uri="{C3380CC4-5D6E-409C-BE32-E72D297353CC}">
                <c16:uniqueId val="{00000001-E21B-414D-9FE4-3124ADF18322}"/>
              </c:ext>
            </c:extLst>
          </c:dPt>
          <c:dLbls>
            <c:dLbl>
              <c:idx val="0"/>
              <c:layout>
                <c:manualLayout>
                  <c:x val="-0.14086089238845145"/>
                  <c:y val="-0.18839530475357247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fld id="{5301E8BE-22A3-4953-AB90-A4D6332866B2}" type="CATEGORYNAME">
                      <a:rPr lang="ja-JP" alt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68</a:t>
                    </a:r>
                    <a:r>
                      <a:rPr lang="ja-JP" altLang="en-US" baseline="0"/>
                      <a:t>％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21B-414D-9FE4-3124ADF18322}"/>
                </c:ext>
              </c:extLst>
            </c:dLbl>
            <c:dLbl>
              <c:idx val="1"/>
              <c:layout>
                <c:manualLayout>
                  <c:x val="0.17421172353455813"/>
                  <c:y val="-2.4742271799358499E-2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800"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21B-414D-9FE4-3124ADF18322}"/>
                </c:ext>
              </c:extLst>
            </c:dLbl>
            <c:dLbl>
              <c:idx val="2"/>
              <c:layout>
                <c:manualLayout>
                  <c:x val="9.568697218287045E-2"/>
                  <c:y val="7.9512884753042232E-2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fld id="{2815C508-4B4D-4505-98A2-AEB8024F5B2C}" type="CATEGORYNAME">
                      <a:rPr lang="ja-JP" altLang="en-US"/>
                      <a:pPr>
                        <a:defRPr sz="800"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7%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21B-414D-9FE4-3124ADF18322}"/>
                </c:ext>
              </c:extLst>
            </c:dLbl>
            <c:dLbl>
              <c:idx val="3"/>
              <c:layout>
                <c:manualLayout>
                  <c:x val="8.4784339457567803E-2"/>
                  <c:y val="0.11881926217556139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fld id="{5C915581-73BE-48EC-A22B-E28A31008031}" type="CATEGORYNAME">
                      <a:rPr lang="ja-JP" altLang="en-US"/>
                      <a:pPr>
                        <a:defRPr sz="800"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4</a:t>
                    </a:r>
                    <a:r>
                      <a:rPr lang="ja-JP" altLang="en-US" baseline="0"/>
                      <a:t>％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21B-414D-9FE4-3124ADF18322}"/>
                </c:ext>
              </c:extLst>
            </c:dLbl>
            <c:dLbl>
              <c:idx val="4"/>
              <c:layout>
                <c:manualLayout>
                  <c:x val="-0.11566929133858268"/>
                  <c:y val="0.23803222513852432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800"/>
                    </a:pPr>
                    <a:fld id="{4CC94411-608F-4E32-9822-8B99DB991A96}" type="CATEGORYNAME">
                      <a:rPr lang="ja-JP" altLang="en-US"/>
                      <a:pPr>
                        <a:defRPr sz="800"/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2%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21B-414D-9FE4-3124ADF18322}"/>
                </c:ext>
              </c:extLst>
            </c:dLbl>
            <c:dLbl>
              <c:idx val="5"/>
              <c:layout>
                <c:manualLayout>
                  <c:x val="-0.22319728783902013"/>
                  <c:y val="0.11002661125692621"/>
                </c:manualLayout>
              </c:layout>
              <c:tx>
                <c:rich>
                  <a:bodyPr/>
                  <a:lstStyle/>
                  <a:p>
                    <a:fld id="{B6BD4C40-4E4D-491D-9F95-B788FC84F66B}" type="CATEGORYNAME">
                      <a:rPr lang="ja-JP" altLang="en-US" sz="800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fld id="{215CE5B1-F000-44FA-BF90-F5FBFC34CCEA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21B-414D-9FE4-3124ADF18322}"/>
                </c:ext>
              </c:extLst>
            </c:dLbl>
            <c:dLbl>
              <c:idx val="6"/>
              <c:layout>
                <c:manualLayout>
                  <c:x val="-0.19473665791776029"/>
                  <c:y val="-3.2090259550889367E-3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800"/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21B-414D-9FE4-3124ADF18322}"/>
                </c:ext>
              </c:extLst>
            </c:dLbl>
            <c:dLbl>
              <c:idx val="7"/>
              <c:layout>
                <c:manualLayout>
                  <c:x val="-0.10519531933508311"/>
                  <c:y val="-2.7125437445319336E-2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800"/>
                    </a:pPr>
                    <a:fld id="{803E6BC6-04E7-4118-B031-9C3235CA5D07}" type="CATEGORYNAME">
                      <a:rPr lang="ja-JP" altLang="en-US" sz="800"/>
                      <a:pPr>
                        <a:defRPr sz="800"/>
                      </a:pPr>
                      <a:t>[分類名]</a:t>
                    </a:fld>
                    <a:r>
                      <a:rPr lang="ja-JP" altLang="en-US" sz="800"/>
                      <a:t>
</a:t>
                    </a:r>
                    <a:r>
                      <a:rPr lang="en-US" altLang="ja-JP" sz="800"/>
                      <a:t>2%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11111111111113"/>
                      <c:h val="0.1553937007874015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21B-414D-9FE4-3124ADF18322}"/>
                </c:ext>
              </c:extLst>
            </c:dLbl>
            <c:dLbl>
              <c:idx val="8"/>
              <c:layout>
                <c:manualLayout>
                  <c:x val="2.656583552055998E-2"/>
                  <c:y val="-5.984835228929717E-2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800"/>
                    </a:pPr>
                    <a:fld id="{7450C6DE-40B3-4792-8C6B-3C4B01FFE7EF}" type="CATEGORYNAME">
                      <a:rPr lang="ja-JP" altLang="en-US"/>
                      <a:pPr>
                        <a:defRPr sz="800"/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1%</a:t>
                    </a:r>
                  </a:p>
                </c:rich>
              </c:tx>
              <c:numFmt formatCode="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21B-414D-9FE4-3124ADF18322}"/>
                </c:ext>
              </c:extLst>
            </c:dLbl>
            <c:dLbl>
              <c:idx val="9"/>
              <c:layout>
                <c:manualLayout>
                  <c:x val="0.21941251093613287"/>
                  <c:y val="-1.3973643919510064E-2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700"/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79155730533683"/>
                      <c:h val="0.155393700787401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E21B-414D-9FE4-3124ADF18322}"/>
                </c:ext>
              </c:extLst>
            </c:dLbl>
            <c:dLbl>
              <c:idx val="10"/>
              <c:layout>
                <c:manualLayout>
                  <c:x val="0.27595275590551183"/>
                  <c:y val="5.5113553514144063E-2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800"/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21B-414D-9FE4-3124ADF1832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'[★★★毎月更新資料（成約事例分析２）.xlsx]入力フォーム'!$M$4:$M$14</c:f>
              <c:strCache>
                <c:ptCount val="11"/>
                <c:pt idx="0">
                  <c:v>製造業</c:v>
                </c:pt>
                <c:pt idx="1">
                  <c:v>卸売業・小売業</c:v>
                </c:pt>
                <c:pt idx="2">
                  <c:v>運輸業</c:v>
                </c:pt>
                <c:pt idx="3">
                  <c:v>建設業</c:v>
                </c:pt>
                <c:pt idx="4">
                  <c:v>生活関連サービス業・娯楽業</c:v>
                </c:pt>
                <c:pt idx="5">
                  <c:v>サービス業</c:v>
                </c:pt>
                <c:pt idx="6">
                  <c:v>情報通信業</c:v>
                </c:pt>
                <c:pt idx="7">
                  <c:v>不動産業・物品賃貸業</c:v>
                </c:pt>
                <c:pt idx="8">
                  <c:v>金融業・保険業</c:v>
                </c:pt>
                <c:pt idx="9">
                  <c:v>電気･ガス・熱供給・水道業</c:v>
                </c:pt>
                <c:pt idx="10">
                  <c:v>宿泊・飲食業</c:v>
                </c:pt>
              </c:strCache>
            </c:strRef>
          </c:cat>
          <c:val>
            <c:numRef>
              <c:f>'[★★★毎月更新資料（成約事例分析２）.xlsx]入力フォーム'!$N$4:$N$14</c:f>
              <c:numCache>
                <c:formatCode>General</c:formatCode>
                <c:ptCount val="11"/>
                <c:pt idx="0">
                  <c:v>208</c:v>
                </c:pt>
                <c:pt idx="1">
                  <c:v>30</c:v>
                </c:pt>
                <c:pt idx="2">
                  <c:v>20</c:v>
                </c:pt>
                <c:pt idx="3">
                  <c:v>14</c:v>
                </c:pt>
                <c:pt idx="4">
                  <c:v>8</c:v>
                </c:pt>
                <c:pt idx="5">
                  <c:v>7</c:v>
                </c:pt>
                <c:pt idx="6">
                  <c:v>5</c:v>
                </c:pt>
                <c:pt idx="7">
                  <c:v>5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21B-414D-9FE4-3124ADF1832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0.13334387594856081"/>
                  <c:y val="0.20577809591982821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fld id="{D39C6803-1ACA-4228-869E-281FC09CBA96}" type="CATEGORYNAME">
                      <a:rPr lang="ja-JP" altLang="en-US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29%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4D6-4CE8-8494-C3BDB1B10CD0}"/>
                </c:ext>
              </c:extLst>
            </c:dLbl>
            <c:dLbl>
              <c:idx val="1"/>
              <c:layout>
                <c:manualLayout>
                  <c:x val="-0.12516941974897136"/>
                  <c:y val="-0.19997922134733159"/>
                </c:manualLayout>
              </c:layout>
              <c:tx>
                <c:rich>
                  <a:bodyPr/>
                  <a:lstStyle/>
                  <a:p>
                    <a:fld id="{26160E03-7DC6-44C4-BC43-C4BE3FACCE09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26%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D6-4CE8-8494-C3BDB1B10CD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6C2B172-A0E5-4570-B9F8-657A8D488A63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19</a:t>
                    </a:r>
                    <a:r>
                      <a:rPr lang="ja-JP" altLang="en-US" baseline="0"/>
                      <a:t>％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4D6-4CE8-8494-C3BDB1B10CD0}"/>
                </c:ext>
              </c:extLst>
            </c:dLbl>
            <c:dLbl>
              <c:idx val="3"/>
              <c:layout>
                <c:manualLayout>
                  <c:x val="0.15429886117791761"/>
                  <c:y val="0.12275483178239088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4D6-4CE8-8494-C3BDB1B10CD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1273DB7D-4BFA-421A-9B15-6BDACE4FEF11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4D6-4CE8-8494-C3BDB1B10CD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'[★★★毎月更新資料（成約事例分析２）.xlsx]入力フォーム'!$P$4:$P$8</c:f>
              <c:strCache>
                <c:ptCount val="5"/>
                <c:pt idx="0">
                  <c:v>生産性向上</c:v>
                </c:pt>
                <c:pt idx="1">
                  <c:v>販路開拓</c:v>
                </c:pt>
                <c:pt idx="2">
                  <c:v>経営管理</c:v>
                </c:pt>
                <c:pt idx="3">
                  <c:v>開発設計</c:v>
                </c:pt>
                <c:pt idx="4">
                  <c:v>その他</c:v>
                </c:pt>
              </c:strCache>
            </c:strRef>
          </c:cat>
          <c:val>
            <c:numRef>
              <c:f>'[★★★毎月更新資料（成約事例分析２）.xlsx]入力フォーム'!$Q$4:$Q$8</c:f>
              <c:numCache>
                <c:formatCode>General</c:formatCode>
                <c:ptCount val="5"/>
                <c:pt idx="0">
                  <c:v>88</c:v>
                </c:pt>
                <c:pt idx="1">
                  <c:v>77</c:v>
                </c:pt>
                <c:pt idx="2">
                  <c:v>59</c:v>
                </c:pt>
                <c:pt idx="3">
                  <c:v>52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D6-4CE8-8494-C3BDB1B10CD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95180989622403"/>
          <c:y val="0.213786149659838"/>
          <c:w val="0.50159126682598931"/>
          <c:h val="0.786213850340162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0.10279007928559439"/>
                  <c:y val="-2.8078079540432354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/>
                      <a:t>社長相当
</a:t>
                    </a:r>
                    <a:r>
                      <a:rPr lang="en-US" altLang="ja-JP"/>
                      <a:t>0.5%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F6B-4446-A3C7-A6986237E1E2}"/>
                </c:ext>
              </c:extLst>
            </c:dLbl>
            <c:dLbl>
              <c:idx val="1"/>
              <c:layout>
                <c:manualLayout>
                  <c:x val="5.2510386112816339E-2"/>
                  <c:y val="-3.9263931960609913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/>
                      <a:t>役員相当
</a:t>
                    </a:r>
                    <a:r>
                      <a:rPr lang="en-US" altLang="ja-JP"/>
                      <a:t>0.5%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F6B-4446-A3C7-A6986237E1E2}"/>
                </c:ext>
              </c:extLst>
            </c:dLbl>
            <c:dLbl>
              <c:idx val="2"/>
              <c:layout>
                <c:manualLayout>
                  <c:x val="-9.5561023622047242E-2"/>
                  <c:y val="0.1639455459633811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F6B-4446-A3C7-A6986237E1E2}"/>
                </c:ext>
              </c:extLst>
            </c:dLbl>
            <c:dLbl>
              <c:idx val="3"/>
              <c:layout>
                <c:manualLayout>
                  <c:x val="-0.16386417322834645"/>
                  <c:y val="-4.0702020681149795E-2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F6B-4446-A3C7-A6986237E1E2}"/>
                </c:ext>
              </c:extLst>
            </c:dLbl>
            <c:dLbl>
              <c:idx val="4"/>
              <c:layout>
                <c:manualLayout>
                  <c:x val="-3.598809378033422E-2"/>
                  <c:y val="-8.0162430123959974E-2"/>
                </c:manualLayout>
              </c:layout>
              <c:numFmt formatCode="0%" sourceLinked="0"/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F6B-4446-A3C7-A6986237E1E2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ja-JP" altLang="en-US"/>
                      <a:t>専門職・</a:t>
                    </a:r>
                  </a:p>
                  <a:p>
                    <a:r>
                      <a:rPr lang="ja-JP" altLang="en-US"/>
                      <a:t>エキスパート
</a:t>
                    </a:r>
                    <a:r>
                      <a:rPr lang="en-US" altLang="ja-JP"/>
                      <a:t>31%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F6B-4446-A3C7-A6986237E1E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ja-JP" altLang="en-US"/>
                      <a:t>その他
</a:t>
                    </a:r>
                    <a:r>
                      <a:rPr lang="en-US" altLang="ja-JP"/>
                      <a:t>16%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F6B-4446-A3C7-A6986237E1E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'[★★★毎月更新資料（成約事例分析２）.xlsx]入力フォーム'!$B$4:$B$10</c:f>
              <c:strCache>
                <c:ptCount val="7"/>
                <c:pt idx="0">
                  <c:v>社長相当</c:v>
                </c:pt>
                <c:pt idx="1">
                  <c:v>役員相当</c:v>
                </c:pt>
                <c:pt idx="2">
                  <c:v>部長相当</c:v>
                </c:pt>
                <c:pt idx="3">
                  <c:v>課長相当</c:v>
                </c:pt>
                <c:pt idx="4">
                  <c:v>係長・主任相当</c:v>
                </c:pt>
                <c:pt idx="5">
                  <c:v>専門職・エキスパート</c:v>
                </c:pt>
                <c:pt idx="6">
                  <c:v>その他</c:v>
                </c:pt>
              </c:strCache>
            </c:strRef>
          </c:cat>
          <c:val>
            <c:numRef>
              <c:f>'[★★★毎月更新資料（成約事例分析２）.xlsx]入力フォーム'!$C$4:$C$10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50</c:v>
                </c:pt>
                <c:pt idx="3">
                  <c:v>79</c:v>
                </c:pt>
                <c:pt idx="4">
                  <c:v>30</c:v>
                </c:pt>
                <c:pt idx="5">
                  <c:v>93</c:v>
                </c:pt>
                <c:pt idx="6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F6B-4446-A3C7-A6986237E1E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987843573420458"/>
          <c:y val="0.25042116229143768"/>
          <c:w val="0.54930574121663212"/>
          <c:h val="0.72706227849822858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2"/>
            <c:bubble3D val="0"/>
            <c:explosion val="1"/>
            <c:extLst>
              <c:ext xmlns:c16="http://schemas.microsoft.com/office/drawing/2014/chart" uri="{C3380CC4-5D6E-409C-BE32-E72D297353CC}">
                <c16:uniqueId val="{00000001-D976-46E7-82E4-2E87C852F5FC}"/>
              </c:ext>
            </c:extLst>
          </c:dPt>
          <c:dLbls>
            <c:dLbl>
              <c:idx val="0"/>
              <c:layout>
                <c:manualLayout>
                  <c:x val="6.7630053403789928E-2"/>
                  <c:y val="-5.742855982487962E-2"/>
                </c:manualLayout>
              </c:layout>
              <c:tx>
                <c:rich>
                  <a:bodyPr/>
                  <a:lstStyle/>
                  <a:p>
                    <a:fld id="{485F6287-F83F-425A-8C94-DDC5751C6DA9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976-46E7-82E4-2E87C852F5FC}"/>
                </c:ext>
              </c:extLst>
            </c:dLbl>
            <c:dLbl>
              <c:idx val="2"/>
              <c:layout>
                <c:manualLayout>
                  <c:x val="-0.11361530242643302"/>
                  <c:y val="-0.1537066846664813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976-46E7-82E4-2E87C852F5FC}"/>
                </c:ext>
              </c:extLst>
            </c:dLbl>
            <c:dLbl>
              <c:idx val="3"/>
              <c:layout>
                <c:manualLayout>
                  <c:x val="0.17226893198752838"/>
                  <c:y val="3.474546452985435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fld id="{0D83C8A7-82AE-4240-B057-8E7ED5CF990D}" type="CATEGORYNAME">
                      <a:rPr lang="ja-JP" altLang="en-US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[分類名]</a:t>
                    </a:fld>
                    <a:r>
                      <a:rPr lang="ja-JP" altLang="en-US" baseline="0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 altLang="ja-JP" baseline="0">
                        <a:solidFill>
                          <a:schemeClr val="bg1"/>
                        </a:solidFill>
                      </a:rPr>
                      <a:t>31</a:t>
                    </a:r>
                    <a:r>
                      <a:rPr lang="ja-JP" altLang="en-US" baseline="0">
                        <a:solidFill>
                          <a:schemeClr val="bg1"/>
                        </a:solidFill>
                      </a:rPr>
                      <a:t>％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976-46E7-82E4-2E87C852F5FC}"/>
                </c:ext>
              </c:extLst>
            </c:dLbl>
            <c:dLbl>
              <c:idx val="4"/>
              <c:layout>
                <c:manualLayout>
                  <c:x val="-5.0759526910733946E-2"/>
                  <c:y val="6.0982347861318576E-4"/>
                </c:manualLayout>
              </c:layout>
              <c:tx>
                <c:rich>
                  <a:bodyPr/>
                  <a:lstStyle/>
                  <a:p>
                    <a:fld id="{CB8B3262-9B07-4587-838C-947EE640C8CA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
</a:t>
                    </a:r>
                    <a:r>
                      <a:rPr lang="en-US" altLang="ja-JP" baseline="0"/>
                      <a:t>9</a:t>
                    </a:r>
                    <a:r>
                      <a:rPr lang="ja-JP" altLang="en-US" baseline="0"/>
                      <a:t>％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976-46E7-82E4-2E87C852F5FC}"/>
                </c:ext>
              </c:extLst>
            </c:dLbl>
            <c:dLbl>
              <c:idx val="5"/>
              <c:layout>
                <c:manualLayout>
                  <c:x val="-1.7082933336124196E-2"/>
                  <c:y val="-5.19782428079711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976-46E7-82E4-2E87C852F5F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'[★★★毎月更新資料（成約事例分析２）.xlsx]入力フォーム'!$E$4:$E$9</c:f>
              <c:strCache>
                <c:ptCount val="6"/>
                <c:pt idx="0">
                  <c:v>20歳代</c:v>
                </c:pt>
                <c:pt idx="1">
                  <c:v>30歳代</c:v>
                </c:pt>
                <c:pt idx="2">
                  <c:v>40歳代</c:v>
                </c:pt>
                <c:pt idx="3">
                  <c:v>50歳代</c:v>
                </c:pt>
                <c:pt idx="4">
                  <c:v>60歳代</c:v>
                </c:pt>
                <c:pt idx="5">
                  <c:v>70歳以上</c:v>
                </c:pt>
              </c:strCache>
            </c:strRef>
          </c:cat>
          <c:val>
            <c:numRef>
              <c:f>'[★★★毎月更新資料（成約事例分析２）.xlsx]入力フォーム'!$F$4:$F$9</c:f>
              <c:numCache>
                <c:formatCode>General</c:formatCode>
                <c:ptCount val="6"/>
                <c:pt idx="0">
                  <c:v>16</c:v>
                </c:pt>
                <c:pt idx="1">
                  <c:v>60</c:v>
                </c:pt>
                <c:pt idx="2">
                  <c:v>103</c:v>
                </c:pt>
                <c:pt idx="3">
                  <c:v>95</c:v>
                </c:pt>
                <c:pt idx="4">
                  <c:v>27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76-46E7-82E4-2E87C852F5FC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'[★★★毎月更新資料（成約事例分析２）.xlsx]入力フォーム'!$K$13</c:f>
              <c:numCache>
                <c:formatCode>General</c:formatCode>
                <c:ptCount val="1"/>
              </c:numCache>
            </c:numRef>
          </c:cat>
          <c:val>
            <c:numRef>
              <c:f>'[★★★毎月更新資料（成約事例分析２）.xlsx]入力フォーム'!$L$13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7-D976-46E7-82E4-2E87C852F5FC}"/>
            </c:ext>
          </c:extLst>
        </c:ser>
        <c:ser>
          <c:idx val="2"/>
          <c:order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'[★★★毎月更新資料（成約事例分析２）.xlsx]入力フォーム'!$K$13</c:f>
              <c:numCache>
                <c:formatCode>General</c:formatCode>
                <c:ptCount val="1"/>
              </c:numCache>
            </c:numRef>
          </c:cat>
          <c:val>
            <c:numRef>
              <c:f>'[★★★毎月更新資料（成約事例分析２）.xlsx]入力フォーム'!$L$13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8-D976-46E7-82E4-2E87C852F5F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34765314240255"/>
          <c:y val="0.11805540366475928"/>
          <c:w val="0.56920882237171067"/>
          <c:h val="0.73843593999910406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0.15026729057435839"/>
                  <c:y val="2.54163785160178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DC-4399-BF04-4CECD98A7955}"/>
                </c:ext>
              </c:extLst>
            </c:dLbl>
            <c:dLbl>
              <c:idx val="1"/>
              <c:layout>
                <c:manualLayout>
                  <c:x val="0.13833186126197233"/>
                  <c:y val="-5.3192974307235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DC-4399-BF04-4CECD98A795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'[★★★毎月更新資料（成約事例分析２）.xlsx]入力フォーム'!$H$4:$H$5</c:f>
              <c:strCache>
                <c:ptCount val="2"/>
                <c:pt idx="0">
                  <c:v>県内</c:v>
                </c:pt>
                <c:pt idx="1">
                  <c:v>県外</c:v>
                </c:pt>
              </c:strCache>
            </c:strRef>
          </c:cat>
          <c:val>
            <c:numRef>
              <c:f>'[★★★毎月更新資料（成約事例分析２）.xlsx]入力フォーム'!$I$4:$I$5</c:f>
              <c:numCache>
                <c:formatCode>General</c:formatCode>
                <c:ptCount val="2"/>
                <c:pt idx="0">
                  <c:v>119</c:v>
                </c:pt>
                <c:pt idx="1">
                  <c:v>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DC-4399-BF04-4CECD98A795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22C2A950-CE9C-48B7-A16F-C2F8ECE741E2}" type="datetimeFigureOut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1932549-E5AB-4682-A063-8A709C145C6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4821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32549-E5AB-4682-A063-8A709C145C65}" type="slidenum">
              <a:rPr lang="ja-JP" altLang="en-US" smtClean="0">
                <a:solidFill>
                  <a:prstClr val="black"/>
                </a:solidFill>
              </a:rPr>
              <a:pPr/>
              <a:t>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923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32549-E5AB-4682-A063-8A709C145C6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170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32549-E5AB-4682-A063-8A709C145C6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70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4486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4289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7896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669360"/>
            <a:ext cx="2133600" cy="196131"/>
          </a:xfrm>
        </p:spPr>
        <p:txBody>
          <a:bodyPr/>
          <a:lstStyle/>
          <a:p>
            <a:fld id="{66A23640-D108-4D8E-AD7B-5879B41FC681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669360"/>
            <a:ext cx="2895600" cy="196131"/>
          </a:xfr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2510058" y="5445224"/>
            <a:ext cx="4077081" cy="539442"/>
            <a:chOff x="2510058" y="5445224"/>
            <a:chExt cx="4077081" cy="539442"/>
          </a:xfrm>
        </p:grpSpPr>
        <p:sp>
          <p:nvSpPr>
            <p:cNvPr id="13" name="テキスト ボックス 23"/>
            <p:cNvSpPr txBox="1">
              <a:spLocks noChangeArrowheads="1"/>
            </p:cNvSpPr>
            <p:nvPr/>
          </p:nvSpPr>
          <p:spPr bwMode="auto">
            <a:xfrm>
              <a:off x="3090674" y="5535825"/>
              <a:ext cx="3496465" cy="448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 algn="dist">
                <a:lnSpc>
                  <a:spcPts val="2100"/>
                </a:lnSpc>
                <a:spcAft>
                  <a:spcPts val="0"/>
                </a:spcAft>
              </a:pPr>
              <a:r>
                <a:rPr lang="ja-JP" b="1" kern="100" dirty="0">
                  <a:solidFill>
                    <a:srgbClr val="282E89"/>
                  </a:solidFill>
                  <a:effectLst/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b="1" kern="100" dirty="0" smtClean="0">
                  <a:solidFill>
                    <a:srgbClr val="282E89"/>
                  </a:solidFill>
                  <a:effectLst/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b="1" kern="100" dirty="0">
                  <a:solidFill>
                    <a:srgbClr val="282E89"/>
                  </a:solidFill>
                  <a:effectLst/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kern="100" dirty="0">
                <a:effectLst/>
                <a:latin typeface="Century"/>
                <a:ea typeface="ＭＳ 明朝"/>
                <a:cs typeface="Times New Roman"/>
              </a:endParaRPr>
            </a:p>
            <a:p>
              <a:pPr algn="dist">
                <a:lnSpc>
                  <a:spcPts val="1400"/>
                </a:lnSpc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282E89"/>
                  </a:solidFill>
                  <a:effectLst/>
                  <a:latin typeface="Arial Narrow"/>
                  <a:ea typeface="ＭＳ 明朝"/>
                  <a:cs typeface="Arial"/>
                </a:rPr>
                <a:t>Saitama Industrial Promotion Public Corporation</a:t>
              </a:r>
              <a:endParaRPr lang="ja-JP" sz="1400" dirty="0">
                <a:solidFill>
                  <a:srgbClr val="282E89"/>
                </a:solidFill>
                <a:effectLst/>
                <a:latin typeface="ＭＳ Ｐゴシック"/>
                <a:cs typeface="ＭＳ Ｐゴシック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0058" y="5445224"/>
              <a:ext cx="536848" cy="522086"/>
            </a:xfrm>
            <a:prstGeom prst="rect">
              <a:avLst/>
            </a:prstGeom>
          </p:spPr>
        </p:pic>
      </p:grpSp>
      <p:sp>
        <p:nvSpPr>
          <p:cNvPr id="3" name="正方形/長方形 2"/>
          <p:cNvSpPr/>
          <p:nvPr userDrawn="1"/>
        </p:nvSpPr>
        <p:spPr>
          <a:xfrm>
            <a:off x="372" y="256020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1" name="図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88171"/>
            <a:ext cx="1233342" cy="620549"/>
          </a:xfrm>
          <a:prstGeom prst="rect">
            <a:avLst/>
          </a:prstGeom>
        </p:spPr>
      </p:pic>
      <p:grpSp>
        <p:nvGrpSpPr>
          <p:cNvPr id="10" name="グループ化 9"/>
          <p:cNvGrpSpPr/>
          <p:nvPr userDrawn="1"/>
        </p:nvGrpSpPr>
        <p:grpSpPr>
          <a:xfrm>
            <a:off x="-36512" y="116632"/>
            <a:ext cx="9180000" cy="153009"/>
            <a:chOff x="-36512" y="1097743"/>
            <a:chExt cx="9180000" cy="153009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5" name="グループ化 14"/>
          <p:cNvGrpSpPr/>
          <p:nvPr userDrawn="1"/>
        </p:nvGrpSpPr>
        <p:grpSpPr>
          <a:xfrm>
            <a:off x="7405003" y="253846"/>
            <a:ext cx="1775369" cy="183835"/>
            <a:chOff x="7399405" y="192824"/>
            <a:chExt cx="1775369" cy="206206"/>
          </a:xfrm>
        </p:grpSpPr>
        <p:sp>
          <p:nvSpPr>
            <p:cNvPr id="17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spcAft>
                  <a:spcPts val="0"/>
                </a:spcAft>
              </a:pPr>
              <a:r>
                <a:rPr lang="ja-JP" sz="800" b="0" kern="1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sz="800" b="0" kern="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sz="800" b="0" kern="1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sz="800" b="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18" name="図 1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597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5E684-FF4B-4E65-A783-A0D94A2DE62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5353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067E7-946A-45DB-824D-134BD0984290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8459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EF89-835E-4860-BEBE-B0E089208F0D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3566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D7B0-5374-4400-9FC1-9C7690BEC542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2873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E9FB-C92F-45B1-A32A-5A3C6305D12A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4076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91-8CB8-4B2D-AEDE-5D900F2274D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5399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E11A0-7069-41DC-B1C8-A77741F166CD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041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439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23160-88F8-406B-8CFA-19F953AA6322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5425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B1AB3-DD5D-423A-942F-106992C05AE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917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7D2E-9C8A-4CDB-9267-DE5C47257490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7446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F1F6-AEFB-4CB8-B9B9-BA3FC28D3CBF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61107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037-F0CF-4AA9-BA77-71895CC4C880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45031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4BD90-9A6F-4BB9-9A3A-BB6DF29D89E9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97533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C63E-41CC-437C-8217-CA6236455490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54141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4FCA-31F8-4799-B38F-ABF02EA7A2AB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40489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113D-2087-4E8B-8D03-9FD11761936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9276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4906-A5C0-4F33-B00C-7FD5046F08B0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426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5060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A6DE1-D841-47B8-AE40-BCBF856D5AE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005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D3F5-9939-4091-9B85-8E3048A894D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286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2C28-BAFE-4754-B4C7-F93CBF55D35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09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E77-54EC-4106-9A96-091E820CBE1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247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B6C6-C110-465A-8C89-AB901D1BEBE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2062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E7B4-097D-475C-A703-52E4CCD740D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8600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328D-959B-4FF0-9186-E828A39078C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3569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C64C-1DE7-4BC0-963A-16206660C18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6934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5342-021E-4BA1-8075-2F25AEAB703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212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895A8-5495-4712-BA88-5863BF6E3B7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47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174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AD3E-065B-4A81-8A00-AED83BDEE2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9174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9903-5560-465E-A45A-537008AE184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2510058" y="5445224"/>
            <a:ext cx="4077081" cy="539442"/>
            <a:chOff x="2510058" y="5445224"/>
            <a:chExt cx="4077081" cy="539442"/>
          </a:xfrm>
        </p:grpSpPr>
        <p:sp>
          <p:nvSpPr>
            <p:cNvPr id="13" name="テキスト ボックス 23"/>
            <p:cNvSpPr txBox="1">
              <a:spLocks noChangeArrowheads="1"/>
            </p:cNvSpPr>
            <p:nvPr/>
          </p:nvSpPr>
          <p:spPr bwMode="auto">
            <a:xfrm>
              <a:off x="3090674" y="5535825"/>
              <a:ext cx="3496465" cy="448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 algn="dist">
                <a:lnSpc>
                  <a:spcPts val="2100"/>
                </a:lnSpc>
              </a:pPr>
              <a:r>
                <a:rPr lang="ja-JP" altLang="en-US" b="1" kern="100" dirty="0">
                  <a:solidFill>
                    <a:srgbClr val="282E89"/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b="1" kern="100" dirty="0" smtClean="0">
                  <a:solidFill>
                    <a:srgbClr val="282E89"/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b="1" kern="100" dirty="0">
                  <a:solidFill>
                    <a:srgbClr val="282E89"/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kern="100" dirty="0">
                <a:solidFill>
                  <a:prstClr val="black"/>
                </a:solidFill>
                <a:latin typeface="Century"/>
                <a:ea typeface="ＭＳ 明朝"/>
                <a:cs typeface="Times New Roman"/>
              </a:endParaRPr>
            </a:p>
            <a:p>
              <a:pPr algn="dist">
                <a:lnSpc>
                  <a:spcPts val="1400"/>
                </a:lnSpc>
              </a:pPr>
              <a:r>
                <a:rPr lang="en-US" sz="1400" b="1" dirty="0">
                  <a:solidFill>
                    <a:srgbClr val="282E89"/>
                  </a:solidFill>
                  <a:latin typeface="Arial Narrow"/>
                  <a:ea typeface="ＭＳ 明朝"/>
                  <a:cs typeface="Arial"/>
                </a:rPr>
                <a:t>Saitama Industrial Promotion Public Corporation</a:t>
              </a:r>
              <a:endParaRPr lang="ja-JP" altLang="en-US" sz="1400" dirty="0">
                <a:solidFill>
                  <a:srgbClr val="282E89"/>
                </a:solidFill>
                <a:latin typeface="ＭＳ Ｐゴシック"/>
                <a:cs typeface="ＭＳ Ｐゴシック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0058" y="5445224"/>
              <a:ext cx="536848" cy="522086"/>
            </a:xfrm>
            <a:prstGeom prst="rect">
              <a:avLst/>
            </a:prstGeom>
          </p:spPr>
        </p:pic>
      </p:grpSp>
      <p:sp>
        <p:nvSpPr>
          <p:cNvPr id="19" name="テキスト ボックス 3"/>
          <p:cNvSpPr txBox="1"/>
          <p:nvPr userDrawn="1"/>
        </p:nvSpPr>
        <p:spPr>
          <a:xfrm>
            <a:off x="3401164" y="6663134"/>
            <a:ext cx="2341671" cy="2222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ea typeface="ＭＳ 明朝"/>
                <a:cs typeface="Times New Roman"/>
              </a:rPr>
              <a:t>Copyright:(C) </a:t>
            </a:r>
            <a:r>
              <a:rPr lang="en-US" sz="900" kern="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ea typeface="ＭＳ 明朝"/>
                <a:cs typeface="Times New Roman"/>
              </a:rPr>
              <a:t>201</a:t>
            </a:r>
            <a:r>
              <a:rPr lang="en-US" altLang="ja-JP" sz="900" kern="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ea typeface="ＭＳ 明朝"/>
                <a:cs typeface="Times New Roman"/>
              </a:rPr>
              <a:t>6</a:t>
            </a:r>
            <a:r>
              <a:rPr lang="en-US" sz="900" kern="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ea typeface="ＭＳ 明朝"/>
                <a:cs typeface="Times New Roman"/>
              </a:rPr>
              <a:t> SIPC </a:t>
            </a:r>
            <a:r>
              <a:rPr lang="en-US" sz="9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ea typeface="ＭＳ 明朝"/>
                <a:cs typeface="Times New Roman"/>
              </a:rPr>
              <a:t>All Rights Reserved</a:t>
            </a:r>
            <a:r>
              <a:rPr 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Osaka"/>
                <a:ea typeface="ＭＳ 明朝"/>
                <a:cs typeface="Times New Roman"/>
              </a:rPr>
              <a:t>.</a:t>
            </a:r>
            <a:endParaRPr lang="ja-JP" altLang="en-US" sz="1050" kern="100" dirty="0">
              <a:solidFill>
                <a:prstClr val="black">
                  <a:lumMod val="75000"/>
                  <a:lumOff val="25000"/>
                </a:prstClr>
              </a:solidFill>
              <a:ea typeface="ＭＳ 明朝"/>
              <a:cs typeface="Times New Roman"/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-36512" y="116632"/>
            <a:ext cx="9180512" cy="814983"/>
            <a:chOff x="-36512" y="116632"/>
            <a:chExt cx="9180512" cy="814983"/>
          </a:xfrm>
        </p:grpSpPr>
        <p:sp>
          <p:nvSpPr>
            <p:cNvPr id="3" name="正方形/長方形 2"/>
            <p:cNvSpPr/>
            <p:nvPr userDrawn="1"/>
          </p:nvSpPr>
          <p:spPr>
            <a:xfrm>
              <a:off x="372" y="256020"/>
              <a:ext cx="9143628" cy="6755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  <p:pic>
          <p:nvPicPr>
            <p:cNvPr id="21" name="図 2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288171"/>
              <a:ext cx="1233342" cy="620549"/>
            </a:xfrm>
            <a:prstGeom prst="rect">
              <a:avLst/>
            </a:prstGeom>
          </p:spPr>
        </p:pic>
        <p:grpSp>
          <p:nvGrpSpPr>
            <p:cNvPr id="10" name="グループ化 9"/>
            <p:cNvGrpSpPr/>
            <p:nvPr userDrawn="1"/>
          </p:nvGrpSpPr>
          <p:grpSpPr>
            <a:xfrm>
              <a:off x="-36512" y="116632"/>
              <a:ext cx="9180000" cy="153009"/>
              <a:chOff x="-36512" y="1097743"/>
              <a:chExt cx="9180000" cy="153009"/>
            </a:xfrm>
          </p:grpSpPr>
          <p:sp>
            <p:nvSpPr>
              <p:cNvPr id="8" name="正方形/長方形 7"/>
              <p:cNvSpPr/>
              <p:nvPr userDrawn="1"/>
            </p:nvSpPr>
            <p:spPr>
              <a:xfrm>
                <a:off x="-36512" y="1097743"/>
                <a:ext cx="9180000" cy="54000"/>
              </a:xfrm>
              <a:prstGeom prst="rect">
                <a:avLst/>
              </a:prstGeom>
              <a:solidFill>
                <a:srgbClr val="282E8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正方形/長方形 15"/>
              <p:cNvSpPr/>
              <p:nvPr userDrawn="1"/>
            </p:nvSpPr>
            <p:spPr>
              <a:xfrm>
                <a:off x="-36512" y="1196752"/>
                <a:ext cx="9180000" cy="54000"/>
              </a:xfrm>
              <a:prstGeom prst="rect">
                <a:avLst/>
              </a:prstGeom>
              <a:solidFill>
                <a:srgbClr val="282E8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672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831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48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106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037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960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71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992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9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3403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09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450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41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21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741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1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883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02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771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9676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889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835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736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55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690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19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58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067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609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906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2123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404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12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28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816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00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067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28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13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100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484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4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138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22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39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400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545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305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37D4-6423-4DD3-B62B-6D5B63D083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2854-8547-4B88-B711-512DFC5A37D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137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4422-89B1-4AF9-BF91-BBE9C8B6961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317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5158-0532-4734-91CC-DF20C3BEDE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07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2427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CC5-AD39-45D3-96A4-EEF2A1FCA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900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7017-484B-4CA3-BD0B-D7B96AFC2A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852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CF4E-3474-42C3-B45E-D84DE4CD228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74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0102-4DF1-4819-9525-26BC7C5049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C9D-FB18-48C8-ADD5-BEEE709DF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205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0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90C30-FA27-4BD3-B008-6AFDFBE47E0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508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C1EC-AED8-4D8D-96C8-1BD4DD190C5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 dirty="0" smtClean="0">
                <a:solidFill>
                  <a:prstClr val="black"/>
                </a:solidFill>
              </a:rPr>
              <a:t>Copyright:(C) 2017 SIPC All Rights Reserved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46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3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image" Target="../media/image2.gif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image" Target="../media/image2.gif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image" Target="../media/image2.gif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image" Target="../media/image2.gif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spcAft>
                  <a:spcPts val="0"/>
                </a:spcAft>
              </a:pPr>
              <a:r>
                <a:rPr lang="ja-JP" sz="800" b="0" kern="1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sz="800" b="0" kern="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sz="800" b="0" kern="1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sz="800" b="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05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08740-8B8D-4F4A-8EF8-2FC1C8F37541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6D741-6678-43B9-8EC7-7A3FF2A9767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963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9" r:id="rId2"/>
    <p:sldLayoutId id="2147483690" r:id="rId3"/>
    <p:sldLayoutId id="2147483692" r:id="rId4"/>
    <p:sldLayoutId id="2147483693" r:id="rId5"/>
    <p:sldLayoutId id="2147483694" r:id="rId6"/>
    <p:sldLayoutId id="2147483695" r:id="rId7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1DE3F-4AF1-4938-A82F-AEE1C3EED368}" type="datetime1">
              <a:rPr kumimoji="1" lang="ja-JP" altLang="en-US" smtClean="0"/>
              <a:t>2019/11/18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dirty="0" smtClean="0"/>
              <a:t>Copyright:(C) 2017 SIPC All Rights Reserved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8B5F-0959-430F-9CA9-FD680241387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453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235F0-E39C-435D-9439-D09456C98FD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2907797" y="6597352"/>
            <a:ext cx="3824443" cy="222250"/>
            <a:chOff x="2907797" y="6597352"/>
            <a:chExt cx="3824443" cy="222250"/>
          </a:xfrm>
        </p:grpSpPr>
        <p:sp>
          <p:nvSpPr>
            <p:cNvPr id="19" name="テキスト ボックス 3"/>
            <p:cNvSpPr txBox="1"/>
            <p:nvPr userDrawn="1"/>
          </p:nvSpPr>
          <p:spPr>
            <a:xfrm>
              <a:off x="4390569" y="6597352"/>
              <a:ext cx="2341671" cy="2222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 Narrow" panose="020B0606020202030204" pitchFamily="34" charset="0"/>
                  <a:ea typeface="ＭＳ 明朝"/>
                  <a:cs typeface="Times New Roman"/>
                </a:rPr>
                <a:t>Copyright:(C) </a:t>
              </a:r>
              <a:r>
                <a:rPr lang="en-US" sz="9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 Narrow" panose="020B0606020202030204" pitchFamily="34" charset="0"/>
                  <a:ea typeface="ＭＳ 明朝"/>
                  <a:cs typeface="Times New Roman"/>
                </a:rPr>
                <a:t>201</a:t>
              </a:r>
              <a:r>
                <a:rPr lang="en-US" altLang="ja-JP" sz="9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 Narrow" panose="020B0606020202030204" pitchFamily="34" charset="0"/>
                  <a:ea typeface="ＭＳ 明朝"/>
                  <a:cs typeface="Times New Roman"/>
                </a:rPr>
                <a:t>6</a:t>
              </a:r>
              <a:r>
                <a:rPr lang="en-US" sz="9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 Narrow" panose="020B0606020202030204" pitchFamily="34" charset="0"/>
                  <a:ea typeface="ＭＳ 明朝"/>
                  <a:cs typeface="Times New Roman"/>
                </a:rPr>
                <a:t> SIPC </a:t>
              </a:r>
              <a:r>
                <a:rPr lang="en-US" sz="9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 Narrow" panose="020B0606020202030204" pitchFamily="34" charset="0"/>
                  <a:ea typeface="ＭＳ 明朝"/>
                  <a:cs typeface="Times New Roman"/>
                </a:rPr>
                <a:t>All Rights Reserved</a:t>
              </a:r>
              <a:r>
                <a:rPr 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Osaka"/>
                  <a:ea typeface="ＭＳ 明朝"/>
                  <a:cs typeface="Times New Roman"/>
                </a:rPr>
                <a:t>.</a:t>
              </a:r>
              <a:endParaRPr lang="ja-JP" altLang="en-US" sz="1050" kern="100" dirty="0">
                <a:solidFill>
                  <a:prstClr val="black">
                    <a:lumMod val="75000"/>
                    <a:lumOff val="25000"/>
                  </a:prstClr>
                </a:solidFill>
                <a:ea typeface="ＭＳ 明朝"/>
                <a:cs typeface="Times New Roman"/>
              </a:endParaRPr>
            </a:p>
          </p:txBody>
        </p:sp>
        <p:grpSp>
          <p:nvGrpSpPr>
            <p:cNvPr id="7" name="グループ化 6"/>
            <p:cNvGrpSpPr/>
            <p:nvPr userDrawn="1"/>
          </p:nvGrpSpPr>
          <p:grpSpPr>
            <a:xfrm>
              <a:off x="2907797" y="6613396"/>
              <a:ext cx="1736211" cy="206206"/>
              <a:chOff x="2763781" y="6613396"/>
              <a:chExt cx="1736211" cy="206206"/>
            </a:xfrm>
          </p:grpSpPr>
          <p:sp>
            <p:nvSpPr>
              <p:cNvPr id="9" name="テキスト ボックス 31"/>
              <p:cNvSpPr txBox="1"/>
              <p:nvPr userDrawn="1"/>
            </p:nvSpPr>
            <p:spPr>
              <a:xfrm>
                <a:off x="2907797" y="6613396"/>
                <a:ext cx="1592195" cy="206206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ja-JP" altLang="en-US" sz="800" kern="100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entury"/>
                    <a:ea typeface="AR P丸ゴシック体M"/>
                    <a:cs typeface="Times New Roman"/>
                  </a:rPr>
                  <a:t>公益財団</a:t>
                </a:r>
                <a:r>
                  <a:rPr lang="ja-JP" altLang="en-US" sz="800" kern="100" dirty="0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entury"/>
                    <a:ea typeface="AR P丸ゴシック体M"/>
                    <a:cs typeface="Times New Roman"/>
                  </a:rPr>
                  <a:t>法人埼玉県</a:t>
                </a:r>
                <a:r>
                  <a:rPr lang="ja-JP" altLang="en-US" sz="800" kern="100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entury"/>
                    <a:ea typeface="AR P丸ゴシック体M"/>
                    <a:cs typeface="Times New Roman"/>
                  </a:rPr>
                  <a:t>産業振興公社</a:t>
                </a:r>
                <a:endPara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ＭＳ 明朝"/>
                  <a:cs typeface="Times New Roman"/>
                </a:endParaRPr>
              </a:p>
            </p:txBody>
          </p:sp>
          <p:pic>
            <p:nvPicPr>
              <p:cNvPr id="10" name="図 9" descr="公社イメージロゴ／CS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3781" y="6645800"/>
                <a:ext cx="144016" cy="14139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3" name="グループ化 12"/>
          <p:cNvGrpSpPr/>
          <p:nvPr userDrawn="1"/>
        </p:nvGrpSpPr>
        <p:grpSpPr>
          <a:xfrm>
            <a:off x="-36512" y="44624"/>
            <a:ext cx="9180512" cy="814983"/>
            <a:chOff x="-36512" y="116632"/>
            <a:chExt cx="9180512" cy="814983"/>
          </a:xfrm>
        </p:grpSpPr>
        <p:sp>
          <p:nvSpPr>
            <p:cNvPr id="15" name="正方形/長方形 14"/>
            <p:cNvSpPr/>
            <p:nvPr userDrawn="1"/>
          </p:nvSpPr>
          <p:spPr>
            <a:xfrm>
              <a:off x="372" y="256020"/>
              <a:ext cx="9143628" cy="6755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  <p:pic>
          <p:nvPicPr>
            <p:cNvPr id="16" name="図 15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288171"/>
              <a:ext cx="1233342" cy="620549"/>
            </a:xfrm>
            <a:prstGeom prst="rect">
              <a:avLst/>
            </a:prstGeom>
          </p:spPr>
        </p:pic>
        <p:grpSp>
          <p:nvGrpSpPr>
            <p:cNvPr id="17" name="グループ化 16"/>
            <p:cNvGrpSpPr/>
            <p:nvPr userDrawn="1"/>
          </p:nvGrpSpPr>
          <p:grpSpPr>
            <a:xfrm>
              <a:off x="-36512" y="116632"/>
              <a:ext cx="9180000" cy="153009"/>
              <a:chOff x="-36512" y="1097743"/>
              <a:chExt cx="9180000" cy="153009"/>
            </a:xfrm>
          </p:grpSpPr>
          <p:sp>
            <p:nvSpPr>
              <p:cNvPr id="18" name="正方形/長方形 17"/>
              <p:cNvSpPr/>
              <p:nvPr userDrawn="1"/>
            </p:nvSpPr>
            <p:spPr>
              <a:xfrm>
                <a:off x="-36512" y="1097743"/>
                <a:ext cx="9180000" cy="54000"/>
              </a:xfrm>
              <a:prstGeom prst="rect">
                <a:avLst/>
              </a:prstGeom>
              <a:solidFill>
                <a:srgbClr val="282E8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正方形/長方形 19"/>
              <p:cNvSpPr/>
              <p:nvPr userDrawn="1"/>
            </p:nvSpPr>
            <p:spPr>
              <a:xfrm>
                <a:off x="-36512" y="1196752"/>
                <a:ext cx="9180000" cy="54000"/>
              </a:xfrm>
              <a:prstGeom prst="rect">
                <a:avLst/>
              </a:prstGeom>
              <a:solidFill>
                <a:srgbClr val="282E8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28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sz="8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38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sz="8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9926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sz="8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572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sz="8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307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CBED-1AC3-4DF3-8818-03C52187BF2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2019/11/18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CD04-F6F8-4A9A-892D-B6888ED477A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35496" y="908720"/>
            <a:ext cx="9073008" cy="5688632"/>
          </a:xfrm>
          <a:prstGeom prst="rect">
            <a:avLst/>
          </a:prstGeom>
          <a:noFill/>
          <a:ln w="12700">
            <a:solidFill>
              <a:srgbClr val="558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372" y="184012"/>
            <a:ext cx="9143628" cy="6755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6163"/>
            <a:ext cx="1233342" cy="620549"/>
          </a:xfrm>
          <a:prstGeom prst="rect">
            <a:avLst/>
          </a:prstGeom>
        </p:spPr>
      </p:pic>
      <p:grpSp>
        <p:nvGrpSpPr>
          <p:cNvPr id="17" name="グループ化 16"/>
          <p:cNvGrpSpPr/>
          <p:nvPr userDrawn="1"/>
        </p:nvGrpSpPr>
        <p:grpSpPr>
          <a:xfrm>
            <a:off x="-36512" y="44624"/>
            <a:ext cx="9180000" cy="153009"/>
            <a:chOff x="-36512" y="1097743"/>
            <a:chExt cx="9180000" cy="153009"/>
          </a:xfrm>
        </p:grpSpPr>
        <p:sp>
          <p:nvSpPr>
            <p:cNvPr id="18" name="正方形/長方形 17"/>
            <p:cNvSpPr/>
            <p:nvPr userDrawn="1"/>
          </p:nvSpPr>
          <p:spPr>
            <a:xfrm>
              <a:off x="-36512" y="1097743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-36512" y="1196752"/>
              <a:ext cx="9180000" cy="54000"/>
            </a:xfrm>
            <a:prstGeom prst="rect">
              <a:avLst/>
            </a:prstGeom>
            <a:solidFill>
              <a:srgbClr val="282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グループ化 2"/>
          <p:cNvGrpSpPr/>
          <p:nvPr userDrawn="1"/>
        </p:nvGrpSpPr>
        <p:grpSpPr>
          <a:xfrm>
            <a:off x="7399405" y="192824"/>
            <a:ext cx="1775369" cy="206206"/>
            <a:chOff x="7399405" y="192824"/>
            <a:chExt cx="1775369" cy="206206"/>
          </a:xfrm>
        </p:grpSpPr>
        <p:sp>
          <p:nvSpPr>
            <p:cNvPr id="9" name="テキスト ボックス 31"/>
            <p:cNvSpPr txBox="1"/>
            <p:nvPr userDrawn="1"/>
          </p:nvSpPr>
          <p:spPr>
            <a:xfrm>
              <a:off x="7582579" y="192824"/>
              <a:ext cx="1592195" cy="206206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公益財団</a:t>
              </a:r>
              <a:r>
                <a:rPr lang="ja-JP" altLang="en-US" sz="800" kern="10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法人埼玉県</a:t>
              </a:r>
              <a:r>
                <a:rPr lang="ja-JP" altLang="en-US" sz="800" kern="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"/>
                  <a:ea typeface="AR P丸ゴシック体M"/>
                  <a:cs typeface="Times New Roman"/>
                </a:rPr>
                <a:t>産業振興公社</a:t>
              </a:r>
              <a:endParaRPr lang="ja-JP" altLang="en-US" sz="800" kern="100" dirty="0">
                <a:solidFill>
                  <a:prstClr val="black">
                    <a:lumMod val="75000"/>
                    <a:lumOff val="25000"/>
                  </a:prstClr>
                </a:solidFill>
                <a:latin typeface="Century"/>
                <a:ea typeface="ＭＳ 明朝"/>
                <a:cs typeface="Times New Roman"/>
              </a:endParaRPr>
            </a:p>
          </p:txBody>
        </p:sp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9405" y="224227"/>
              <a:ext cx="152400" cy="148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989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3131840" y="6597352"/>
            <a:ext cx="2895600" cy="288032"/>
          </a:xfrm>
        </p:spPr>
        <p:txBody>
          <a:bodyPr anchor="ctr" anchorCtr="0"/>
          <a:lstStyle/>
          <a:p>
            <a:pPr algn="ctr"/>
            <a:r>
              <a:rPr lang="en-US" altLang="ja-JP" sz="105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Copyright:(C) 2019 SIPC All Rights Reserved</a:t>
            </a:r>
            <a:endParaRPr lang="ja-JP" altLang="en-US" sz="1050" dirty="0">
              <a:solidFill>
                <a:prstClr val="black">
                  <a:lumMod val="85000"/>
                  <a:lumOff val="15000"/>
                </a:prst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r>
              <a:rPr lang="en-US" altLang="ja-JP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1/3</a:t>
            </a:r>
            <a:endParaRPr lang="ja-JP" altLang="en-US" dirty="0">
              <a:solidFill>
                <a:prstClr val="black">
                  <a:lumMod val="85000"/>
                  <a:lumOff val="15000"/>
                </a:prst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368152" cy="39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タイトル 2"/>
          <p:cNvSpPr txBox="1">
            <a:spLocks/>
          </p:cNvSpPr>
          <p:nvPr/>
        </p:nvSpPr>
        <p:spPr>
          <a:xfrm>
            <a:off x="323528" y="1124744"/>
            <a:ext cx="6143100" cy="5503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u="sng" spc="100" dirty="0" smtClean="0">
                <a:solidFill>
                  <a:prstClr val="black"/>
                </a:solidFill>
                <a:latin typeface="ＭＳ Ｐゴシック"/>
              </a:rPr>
              <a:t>①活動実績（令和</a:t>
            </a:r>
            <a:r>
              <a:rPr lang="ja-JP" altLang="en-US" sz="2000" b="1" u="sng" spc="100" dirty="0" smtClean="0">
                <a:solidFill>
                  <a:prstClr val="black"/>
                </a:solidFill>
                <a:latin typeface="ＭＳ Ｐゴシック"/>
              </a:rPr>
              <a:t>元年</a:t>
            </a:r>
            <a:r>
              <a:rPr lang="en-US" altLang="ja-JP" sz="2000" b="1" u="sng" spc="100" dirty="0" smtClean="0">
                <a:solidFill>
                  <a:prstClr val="black"/>
                </a:solidFill>
                <a:latin typeface="ＭＳ Ｐゴシック"/>
              </a:rPr>
              <a:t>10</a:t>
            </a:r>
            <a:r>
              <a:rPr lang="ja-JP" altLang="en-US" sz="2000" b="1" u="sng" spc="100" dirty="0" smtClean="0">
                <a:solidFill>
                  <a:prstClr val="black"/>
                </a:solidFill>
                <a:latin typeface="ＭＳ Ｐゴシック"/>
              </a:rPr>
              <a:t>月</a:t>
            </a:r>
            <a:r>
              <a:rPr lang="ja-JP" altLang="en-US" sz="2000" b="1" u="sng" spc="100" dirty="0" smtClean="0">
                <a:solidFill>
                  <a:prstClr val="black"/>
                </a:solidFill>
                <a:latin typeface="ＭＳ Ｐゴシック"/>
              </a:rPr>
              <a:t>末時点）</a:t>
            </a:r>
            <a:endParaRPr lang="ja-JP" altLang="en-US" sz="2000" b="1" u="sng" spc="100" dirty="0">
              <a:solidFill>
                <a:prstClr val="black"/>
              </a:solidFill>
              <a:latin typeface="ＭＳ Ｐゴシック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680195"/>
              </p:ext>
            </p:extLst>
          </p:nvPr>
        </p:nvGraphicFramePr>
        <p:xfrm>
          <a:off x="755576" y="1628800"/>
          <a:ext cx="7560840" cy="4782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69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項　　目</a:t>
                      </a:r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実　績</a:t>
                      </a:r>
                      <a:endParaRPr kumimoji="1" lang="ja-JP" alt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698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令和元年度</a:t>
                      </a:r>
                      <a:endParaRPr kumimoji="1" lang="en-US" altLang="ja-JP" sz="16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2000" b="1" dirty="0" smtClean="0"/>
                        <a:t>企業訪問社数</a:t>
                      </a:r>
                      <a:r>
                        <a:rPr kumimoji="1" lang="ja-JP" altLang="en-US" sz="2000" dirty="0" smtClean="0"/>
                        <a:t>  </a:t>
                      </a:r>
                      <a:r>
                        <a:rPr kumimoji="1" lang="en-US" altLang="ja-JP" sz="2000" kern="1200" spc="-20" baseline="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【</a:t>
                      </a:r>
                      <a:r>
                        <a:rPr kumimoji="1" lang="ja-JP" altLang="en-US" sz="2000" kern="1200" spc="-20" baseline="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目標：</a:t>
                      </a:r>
                      <a:r>
                        <a:rPr kumimoji="1" lang="en-US" altLang="ja-JP" sz="2000" kern="1200" spc="-20" baseline="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300</a:t>
                      </a:r>
                      <a:r>
                        <a:rPr kumimoji="1" lang="ja-JP" altLang="en-US" sz="2000" kern="1200" spc="-20" baseline="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社</a:t>
                      </a:r>
                      <a:r>
                        <a:rPr kumimoji="1" lang="en-US" altLang="ja-JP" sz="2000" kern="1200" spc="-20" baseline="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】</a:t>
                      </a:r>
                    </a:p>
                    <a:p>
                      <a:endParaRPr kumimoji="1" lang="en-US" altLang="ja-JP" sz="800" kern="12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endParaRPr kumimoji="1" lang="en-US" altLang="ja-JP" sz="800" kern="12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900" b="1" u="sng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2200" b="1" u="none" dirty="0" smtClean="0">
                          <a:latin typeface="+mj-ea"/>
                          <a:ea typeface="+mj-ea"/>
                        </a:rPr>
                        <a:t>222</a:t>
                      </a:r>
                      <a:r>
                        <a:rPr kumimoji="1" lang="ja-JP" altLang="en-US" sz="2200" b="1" u="none" dirty="0" smtClean="0">
                          <a:latin typeface="+mj-ea"/>
                          <a:ea typeface="+mj-ea"/>
                        </a:rPr>
                        <a:t>社</a:t>
                      </a:r>
                      <a:endParaRPr kumimoji="1" lang="en-US" altLang="ja-JP" sz="2200" b="1" u="none" dirty="0" smtClean="0">
                        <a:latin typeface="+mj-ea"/>
                        <a:ea typeface="+mj-ea"/>
                      </a:endParaRPr>
                    </a:p>
                    <a:p>
                      <a:pPr algn="r"/>
                      <a:endParaRPr kumimoji="1" lang="ja-JP" altLang="en-US" sz="800" b="1" u="none" dirty="0" smtClean="0">
                        <a:latin typeface="+mj-ea"/>
                        <a:ea typeface="+mj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H27.12.1</a:t>
                      </a:r>
                      <a:r>
                        <a:rPr kumimoji="1" lang="ja-JP" altLang="en-US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R1.10.31</a:t>
                      </a:r>
                      <a:r>
                        <a:rPr kumimoji="1" lang="ja-JP" altLang="en-US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　累計</a:t>
                      </a:r>
                      <a:r>
                        <a:rPr kumimoji="1" lang="en-US" altLang="ja-JP" sz="1600" u="sng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1,388</a:t>
                      </a:r>
                      <a:r>
                        <a:rPr kumimoji="1" lang="ja-JP" altLang="en-US" sz="1600" b="0" u="none" dirty="0" smtClean="0">
                          <a:latin typeface="+mj-ea"/>
                          <a:ea typeface="+mj-ea"/>
                        </a:rPr>
                        <a:t>社</a:t>
                      </a:r>
                      <a:r>
                        <a:rPr kumimoji="1" lang="ja-JP" altLang="en-US" sz="1600" b="0" u="none" dirty="0" smtClean="0">
                          <a:latin typeface="+mj-ea"/>
                          <a:ea typeface="+mj-ea"/>
                        </a:rPr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令和元年度</a:t>
                      </a:r>
                      <a:endParaRPr kumimoji="1" lang="en-US" altLang="ja-JP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相談件数</a:t>
                      </a:r>
                      <a:r>
                        <a:rPr kumimoji="1" lang="ja-JP" altLang="en-US" sz="2000" dirty="0" smtClean="0"/>
                        <a:t>  </a:t>
                      </a:r>
                      <a:r>
                        <a:rPr kumimoji="1" lang="en-US" altLang="ja-JP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目標：</a:t>
                      </a:r>
                      <a:r>
                        <a:rPr kumimoji="1" lang="en-US" altLang="ja-JP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200</a:t>
                      </a:r>
                      <a:r>
                        <a:rPr kumimoji="1" lang="ja-JP" altLang="en-US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件</a:t>
                      </a:r>
                      <a:r>
                        <a:rPr kumimoji="1" lang="en-US" altLang="ja-JP" sz="2000" b="0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 smtClean="0"/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dirty="0" smtClean="0"/>
                        <a:t>                                                           </a:t>
                      </a:r>
                      <a:endParaRPr kumimoji="1" lang="en-US" altLang="ja-JP" sz="800" dirty="0" smtClean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900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2200" b="1" dirty="0" smtClean="0">
                          <a:latin typeface="+mj-ea"/>
                          <a:ea typeface="+mj-ea"/>
                        </a:rPr>
                        <a:t>315</a:t>
                      </a:r>
                      <a:r>
                        <a:rPr kumimoji="1" lang="ja-JP" altLang="en-US" sz="2200" b="1" dirty="0" smtClean="0">
                          <a:latin typeface="+mj-ea"/>
                          <a:ea typeface="+mj-ea"/>
                        </a:rPr>
                        <a:t>件</a:t>
                      </a:r>
                      <a:endParaRPr kumimoji="1" lang="en-US" altLang="ja-JP" sz="2200" b="1" dirty="0" smtClean="0">
                        <a:latin typeface="+mj-ea"/>
                        <a:ea typeface="+mj-ea"/>
                      </a:endParaRPr>
                    </a:p>
                    <a:p>
                      <a:pPr algn="r"/>
                      <a:endParaRPr kumimoji="1" lang="en-US" altLang="ja-JP" sz="800" dirty="0" smtClean="0"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H27.12.1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R1.10.31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　累計</a:t>
                      </a:r>
                      <a:r>
                        <a:rPr kumimoji="1" lang="en-US" altLang="ja-JP" sz="1600" u="sng" dirty="0" smtClean="0">
                          <a:latin typeface="+mj-ea"/>
                          <a:ea typeface="+mj-ea"/>
                        </a:rPr>
                        <a:t>1,965</a:t>
                      </a:r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件</a:t>
                      </a:r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）</a:t>
                      </a:r>
                      <a:endParaRPr kumimoji="1" lang="ja-JP" altLang="en-US" sz="160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6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令和元年度</a:t>
                      </a:r>
                      <a:endParaRPr kumimoji="1" lang="en-US" altLang="ja-JP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000" b="1" dirty="0" smtClean="0"/>
                        <a:t>人材ニーズ取り繋ぎ件数</a:t>
                      </a:r>
                      <a:endParaRPr kumimoji="1" lang="en-US" altLang="ja-JP" sz="2000" b="1" dirty="0" smtClean="0"/>
                    </a:p>
                    <a:p>
                      <a:endParaRPr kumimoji="1" lang="en-US" altLang="ja-JP" sz="800" b="1" dirty="0" smtClean="0"/>
                    </a:p>
                    <a:p>
                      <a:endParaRPr kumimoji="1" lang="en-US" altLang="ja-JP" sz="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900" b="1" u="none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2200" b="1" u="none" dirty="0" smtClean="0">
                          <a:latin typeface="+mj-ea"/>
                          <a:ea typeface="+mj-ea"/>
                        </a:rPr>
                        <a:t>139</a:t>
                      </a:r>
                      <a:r>
                        <a:rPr kumimoji="1" lang="ja-JP" altLang="en-US" sz="2200" b="1" u="none" dirty="0" smtClean="0">
                          <a:latin typeface="+mj-ea"/>
                          <a:ea typeface="+mj-ea"/>
                        </a:rPr>
                        <a:t>件</a:t>
                      </a:r>
                      <a:endParaRPr kumimoji="1" lang="en-US" altLang="ja-JP" sz="2200" b="1" u="none" dirty="0" smtClean="0">
                        <a:latin typeface="+mj-ea"/>
                        <a:ea typeface="+mj-ea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u="none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H27.12.1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R1.10.31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　累計</a:t>
                      </a:r>
                      <a:r>
                        <a:rPr kumimoji="1" lang="en-US" altLang="ja-JP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1,105</a:t>
                      </a:r>
                      <a:r>
                        <a:rPr kumimoji="1" lang="ja-JP" altLang="en-US" sz="1600" b="0" u="none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件</a:t>
                      </a:r>
                      <a:r>
                        <a:rPr kumimoji="1" lang="ja-JP" altLang="en-US" sz="1600" b="0" u="none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60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令和元年度</a:t>
                      </a:r>
                      <a:endParaRPr kumimoji="1" lang="en-US" altLang="ja-JP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成約件数  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目標：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件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dirty="0" smtClean="0">
                        <a:latin typeface="+mj-ea"/>
                        <a:ea typeface="+mj-ea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900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2200" b="1" dirty="0" smtClean="0">
                          <a:latin typeface="+mj-ea"/>
                          <a:ea typeface="+mj-ea"/>
                        </a:rPr>
                        <a:t>59</a:t>
                      </a:r>
                      <a:r>
                        <a:rPr kumimoji="1" lang="ja-JP" altLang="en-US" sz="2200" b="1" dirty="0" smtClean="0">
                          <a:latin typeface="+mj-ea"/>
                          <a:ea typeface="+mj-ea"/>
                        </a:rPr>
                        <a:t>件</a:t>
                      </a:r>
                      <a:endParaRPr kumimoji="1" lang="en-US" altLang="ja-JP" sz="2200" b="1" dirty="0" smtClean="0"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H27.12.1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6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R1.10.31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累計</a:t>
                      </a:r>
                      <a:r>
                        <a:rPr kumimoji="1" lang="en-US" altLang="ja-JP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303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件</a:t>
                      </a:r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2267744" y="308693"/>
            <a:ext cx="4680520" cy="4560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9500" tIns="44750" rIns="89500" bIns="44750" anchor="ctr"/>
          <a:lstStyle/>
          <a:p>
            <a:pPr algn="ctr" defTabSz="894984"/>
            <a:r>
              <a:rPr lang="ja-JP" altLang="en-US" sz="2400" spc="1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当拠点の活動状況</a:t>
            </a:r>
            <a:endParaRPr lang="ja-JP" altLang="en-US" sz="2400" spc="1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106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3131840" y="6597352"/>
            <a:ext cx="2895600" cy="288032"/>
          </a:xfrm>
        </p:spPr>
        <p:txBody>
          <a:bodyPr anchor="ctr" anchorCtr="0"/>
          <a:lstStyle/>
          <a:p>
            <a:pPr algn="ctr"/>
            <a:r>
              <a:rPr lang="en-US" altLang="ja-JP" sz="105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Copyright:(C) 2019 SIPC All Rights Reserved</a:t>
            </a:r>
            <a:endParaRPr lang="ja-JP" altLang="en-US" sz="1050" dirty="0">
              <a:solidFill>
                <a:prstClr val="black">
                  <a:lumMod val="85000"/>
                  <a:lumOff val="15000"/>
                </a:prst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368152" cy="39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298726" y="971436"/>
            <a:ext cx="56414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u="sng" dirty="0" smtClean="0">
                <a:solidFill>
                  <a:prstClr val="black"/>
                </a:solidFill>
              </a:rPr>
              <a:t>②成約</a:t>
            </a:r>
            <a:r>
              <a:rPr lang="ja-JP" altLang="en-US" b="1" u="sng" dirty="0">
                <a:solidFill>
                  <a:prstClr val="black"/>
                </a:solidFill>
              </a:rPr>
              <a:t>事例の</a:t>
            </a:r>
            <a:r>
              <a:rPr lang="ja-JP" altLang="en-US" b="1" u="sng" dirty="0" smtClean="0">
                <a:solidFill>
                  <a:prstClr val="black"/>
                </a:solidFill>
              </a:rPr>
              <a:t>内訳</a:t>
            </a:r>
            <a:r>
              <a:rPr lang="en-US" altLang="ja-JP" b="1" u="sng" dirty="0" smtClean="0">
                <a:solidFill>
                  <a:prstClr val="black"/>
                </a:solidFill>
                <a:latin typeface="ＭＳ Ｐゴシック"/>
              </a:rPr>
              <a:t>(1)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  （</a:t>
            </a:r>
            <a:r>
              <a:rPr lang="en-US" altLang="ja-JP" b="1" u="sng" dirty="0">
                <a:solidFill>
                  <a:prstClr val="black"/>
                </a:solidFill>
                <a:latin typeface="ＭＳ Ｐゴシック"/>
              </a:rPr>
              <a:t>H27.12.1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～</a:t>
            </a:r>
            <a:r>
              <a:rPr lang="en-US" altLang="ja-JP" b="1" u="sng" dirty="0">
                <a:solidFill>
                  <a:prstClr val="black"/>
                </a:solidFill>
                <a:latin typeface="ＭＳ Ｐゴシック"/>
              </a:rPr>
              <a:t> </a:t>
            </a:r>
            <a:r>
              <a:rPr lang="en-US" altLang="ja-JP" b="1" u="sng" dirty="0" smtClean="0">
                <a:solidFill>
                  <a:prstClr val="black"/>
                </a:solidFill>
                <a:latin typeface="ＭＳ Ｐゴシック"/>
              </a:rPr>
              <a:t>R1.10.31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）</a:t>
            </a:r>
            <a:endParaRPr lang="ja-JP" altLang="en-US" b="1" u="sng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95536" y="1353542"/>
            <a:ext cx="856895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受入企業への</a:t>
            </a:r>
            <a:r>
              <a:rPr lang="ja-JP" altLang="en-US" dirty="0">
                <a:solidFill>
                  <a:prstClr val="black"/>
                </a:solidFill>
                <a:latin typeface="ＭＳ Ｐゴシック"/>
              </a:rPr>
              <a:t>アプローチ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経緯は、「アンケート回答」が最も多い</a:t>
            </a:r>
            <a:endParaRPr lang="en-US" altLang="ja-JP" dirty="0" smtClean="0">
              <a:solidFill>
                <a:prstClr val="black"/>
              </a:solidFill>
              <a:latin typeface="ＭＳ Ｐゴシック"/>
            </a:endParaRPr>
          </a:p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dirty="0">
                <a:solidFill>
                  <a:prstClr val="black"/>
                </a:solidFill>
                <a:latin typeface="ＭＳ Ｐゴシック"/>
              </a:rPr>
              <a:t>プロ人材の受入企業の業種は、製造業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が全体の７割弱を占める</a:t>
            </a:r>
            <a:endParaRPr lang="en-US" altLang="ja-JP" dirty="0" smtClean="0">
              <a:solidFill>
                <a:prstClr val="black"/>
              </a:solidFill>
              <a:latin typeface="ＭＳ Ｐゴシック"/>
            </a:endParaRPr>
          </a:p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spc="-20" dirty="0">
                <a:solidFill>
                  <a:prstClr val="black"/>
                </a:solidFill>
                <a:latin typeface="ＭＳ Ｐゴシック"/>
              </a:rPr>
              <a:t>プロ人材のミッションは、販路開拓や生産性向上等、多岐にわたる</a:t>
            </a:r>
          </a:p>
        </p:txBody>
      </p:sp>
      <p:sp>
        <p:nvSpPr>
          <p:cNvPr id="17" name="テキスト ボックス 6"/>
          <p:cNvSpPr txBox="1"/>
          <p:nvPr/>
        </p:nvSpPr>
        <p:spPr>
          <a:xfrm>
            <a:off x="3275856" y="2286833"/>
            <a:ext cx="3136110" cy="35008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b="1" dirty="0">
                <a:solidFill>
                  <a:prstClr val="black"/>
                </a:solidFill>
                <a:latin typeface="ＭＳ Ｐゴシック"/>
              </a:rPr>
              <a:t>【</a:t>
            </a:r>
            <a:r>
              <a:rPr lang="ja-JP" altLang="en-US" sz="1200" b="1" dirty="0">
                <a:solidFill>
                  <a:prstClr val="black"/>
                </a:solidFill>
                <a:latin typeface="ＭＳ Ｐゴシック"/>
              </a:rPr>
              <a:t>プロ人材受入企業業種（</a:t>
            </a:r>
            <a:r>
              <a:rPr lang="en-US" altLang="ja-JP" sz="1200" b="1" dirty="0" smtClean="0">
                <a:solidFill>
                  <a:prstClr val="black"/>
                </a:solidFill>
                <a:latin typeface="ＭＳ Ｐゴシック"/>
              </a:rPr>
              <a:t>n=303</a:t>
            </a:r>
            <a:r>
              <a:rPr lang="ja-JP" altLang="en-US" sz="1200" b="1" dirty="0" smtClean="0">
                <a:solidFill>
                  <a:prstClr val="black"/>
                </a:solidFill>
                <a:latin typeface="ＭＳ Ｐゴシック"/>
              </a:rPr>
              <a:t>）</a:t>
            </a:r>
            <a:r>
              <a:rPr lang="en-US" altLang="ja-JP" sz="1200" b="1" dirty="0">
                <a:solidFill>
                  <a:prstClr val="black"/>
                </a:solidFill>
                <a:latin typeface="ＭＳ Ｐゴシック"/>
              </a:rPr>
              <a:t>】</a:t>
            </a:r>
            <a:endParaRPr lang="ja-JP" altLang="en-US" sz="1200" b="1" dirty="0">
              <a:solidFill>
                <a:prstClr val="black"/>
              </a:solidFill>
              <a:latin typeface="ＭＳ Ｐゴシック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440552" y="2286831"/>
            <a:ext cx="8806717" cy="350085"/>
            <a:chOff x="-4222608" y="4003572"/>
            <a:chExt cx="8408781" cy="403314"/>
          </a:xfrm>
        </p:grpSpPr>
        <p:sp>
          <p:nvSpPr>
            <p:cNvPr id="15" name="テキスト ボックス 6"/>
            <p:cNvSpPr txBox="1"/>
            <p:nvPr/>
          </p:nvSpPr>
          <p:spPr>
            <a:xfrm>
              <a:off x="1004085" y="4003572"/>
              <a:ext cx="3182088" cy="39193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b="1" dirty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1200" b="1" dirty="0">
                  <a:solidFill>
                    <a:prstClr val="black"/>
                  </a:solidFill>
                  <a:latin typeface="ＭＳ Ｐゴシック"/>
                </a:rPr>
                <a:t>プロ人材のミッション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ＭＳ Ｐゴシック"/>
                </a:rPr>
                <a:t>（</a:t>
              </a:r>
              <a:r>
                <a:rPr lang="en-US" altLang="ja-JP" sz="1200" b="1" dirty="0" smtClean="0">
                  <a:solidFill>
                    <a:prstClr val="black"/>
                  </a:solidFill>
                  <a:latin typeface="ＭＳ Ｐゴシック"/>
                </a:rPr>
                <a:t> n=303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ＭＳ Ｐゴシック"/>
                </a:rPr>
                <a:t>）</a:t>
              </a:r>
              <a:r>
                <a:rPr lang="en-US" altLang="ja-JP" sz="1200" b="1" dirty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1200" b="1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16" name="テキスト ボックス 6"/>
            <p:cNvSpPr txBox="1"/>
            <p:nvPr/>
          </p:nvSpPr>
          <p:spPr>
            <a:xfrm>
              <a:off x="-4222608" y="4003574"/>
              <a:ext cx="3297551" cy="403312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ja-JP" sz="1200" b="1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ＭＳ Ｐゴシック"/>
                </a:rPr>
                <a:t>受入企業へのアプローチ経緯（</a:t>
              </a:r>
              <a:r>
                <a:rPr lang="en-US" altLang="ja-JP" sz="1200" b="1" dirty="0" smtClean="0">
                  <a:solidFill>
                    <a:prstClr val="black"/>
                  </a:solidFill>
                  <a:latin typeface="ＭＳ Ｐゴシック"/>
                </a:rPr>
                <a:t>n=303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ＭＳ Ｐゴシック"/>
                </a:rPr>
                <a:t>）</a:t>
              </a:r>
              <a:r>
                <a:rPr lang="en-US" altLang="ja-JP" sz="1200" b="1" dirty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1200" b="1" dirty="0">
                <a:solidFill>
                  <a:prstClr val="black"/>
                </a:solidFill>
                <a:latin typeface="ＭＳ Ｐゴシック"/>
              </a:endParaRPr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950334" y="5229200"/>
            <a:ext cx="7488832" cy="118410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108000" bIns="72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 smtClean="0">
                <a:solidFill>
                  <a:prstClr val="black"/>
                </a:solidFill>
              </a:rPr>
              <a:t>　</a:t>
            </a:r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プロ人材のミッション例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●販路開拓</a:t>
            </a:r>
            <a:r>
              <a:rPr lang="en-US" altLang="ja-JP" sz="1400" dirty="0" smtClean="0">
                <a:solidFill>
                  <a:prstClr val="black"/>
                </a:solidFill>
              </a:rPr>
              <a:t>…</a:t>
            </a:r>
            <a:r>
              <a:rPr lang="ja-JP" altLang="en-US" sz="1400" dirty="0" smtClean="0">
                <a:solidFill>
                  <a:prstClr val="black"/>
                </a:solidFill>
              </a:rPr>
              <a:t>受け身の営業姿勢を改め、積極的な新規顧客開拓を行う体制づくり</a:t>
            </a:r>
            <a:endParaRPr lang="en-US" altLang="ja-JP" sz="1400" dirty="0">
              <a:solidFill>
                <a:prstClr val="black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dirty="0" smtClean="0">
                <a:solidFill>
                  <a:prstClr val="black"/>
                </a:solidFill>
              </a:rPr>
              <a:t>　●生産性向上</a:t>
            </a:r>
            <a:r>
              <a:rPr lang="en-US" altLang="ja-JP" sz="1400" dirty="0" smtClean="0">
                <a:solidFill>
                  <a:prstClr val="black"/>
                </a:solidFill>
              </a:rPr>
              <a:t>…</a:t>
            </a:r>
            <a:r>
              <a:rPr lang="ja-JP" altLang="en-US" sz="1400" dirty="0" smtClean="0">
                <a:solidFill>
                  <a:prstClr val="black"/>
                </a:solidFill>
              </a:rPr>
              <a:t>新製品を生産するための新たな生産体制の立ち上げ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dirty="0" smtClean="0">
                <a:solidFill>
                  <a:prstClr val="black"/>
                </a:solidFill>
              </a:rPr>
              <a:t>　●経営管理</a:t>
            </a:r>
            <a:r>
              <a:rPr lang="en-US" altLang="ja-JP" sz="1400" dirty="0" smtClean="0">
                <a:solidFill>
                  <a:prstClr val="black"/>
                </a:solidFill>
              </a:rPr>
              <a:t>…</a:t>
            </a:r>
            <a:r>
              <a:rPr lang="ja-JP" altLang="en-US" sz="1400" dirty="0" smtClean="0">
                <a:solidFill>
                  <a:prstClr val="black"/>
                </a:solidFill>
              </a:rPr>
              <a:t>買収先企業（物流業）のマネジメント</a:t>
            </a:r>
            <a:endParaRPr lang="en-US" altLang="ja-JP" sz="1400" dirty="0">
              <a:solidFill>
                <a:prstClr val="black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dirty="0" smtClean="0">
                <a:solidFill>
                  <a:prstClr val="black"/>
                </a:solidFill>
              </a:rPr>
              <a:t>　●開発設計</a:t>
            </a:r>
            <a:r>
              <a:rPr lang="en-US" altLang="ja-JP" sz="1400" dirty="0" smtClean="0">
                <a:solidFill>
                  <a:prstClr val="black"/>
                </a:solidFill>
              </a:rPr>
              <a:t>…</a:t>
            </a:r>
            <a:r>
              <a:rPr lang="ja-JP" altLang="en-US" sz="1400" dirty="0" smtClean="0">
                <a:solidFill>
                  <a:prstClr val="black"/>
                </a:solidFill>
              </a:rPr>
              <a:t>新製品開発、独自の機構を盛り込んだ独創的な機械装置の開発設計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●その他</a:t>
            </a:r>
            <a:r>
              <a:rPr lang="en-US" altLang="ja-JP" sz="1400" dirty="0" smtClean="0">
                <a:solidFill>
                  <a:prstClr val="black"/>
                </a:solidFill>
              </a:rPr>
              <a:t>…</a:t>
            </a:r>
            <a:r>
              <a:rPr lang="ja-JP" altLang="en-US" sz="1400" dirty="0" smtClean="0">
                <a:solidFill>
                  <a:prstClr val="black"/>
                </a:solidFill>
              </a:rPr>
              <a:t>移動体通信工事の受注拡大に伴う施工管理力の強化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graphicFrame>
        <p:nvGraphicFramePr>
          <p:cNvPr id="19" name="グラフ 18"/>
          <p:cNvGraphicFramePr>
            <a:graphicFrameLocks/>
          </p:cNvGraphicFramePr>
          <p:nvPr>
            <p:extLst/>
          </p:nvPr>
        </p:nvGraphicFramePr>
        <p:xfrm>
          <a:off x="-455730" y="2450070"/>
          <a:ext cx="4741246" cy="3053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グラフ 19"/>
          <p:cNvGraphicFramePr>
            <a:graphicFrameLocks/>
          </p:cNvGraphicFramePr>
          <p:nvPr>
            <p:extLst/>
          </p:nvPr>
        </p:nvGraphicFramePr>
        <p:xfrm>
          <a:off x="2758736" y="255158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/>
          </p:nvPr>
        </p:nvGraphicFramePr>
        <p:xfrm>
          <a:off x="5436096" y="2696168"/>
          <a:ext cx="45751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2267744" y="308693"/>
            <a:ext cx="4680520" cy="4560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9500" tIns="44750" rIns="89500" bIns="44750" anchor="ctr"/>
          <a:lstStyle/>
          <a:p>
            <a:pPr algn="ctr" defTabSz="894984"/>
            <a:r>
              <a:rPr lang="ja-JP" altLang="en-US" sz="2400" spc="100" dirty="0" smtClean="0">
                <a:latin typeface="HGP創英角ｺﾞｼｯｸUB" pitchFamily="50" charset="-128"/>
                <a:ea typeface="HGP創英角ｺﾞｼｯｸUB" pitchFamily="50" charset="-128"/>
              </a:rPr>
              <a:t>当拠点の活動状況</a:t>
            </a:r>
            <a:endParaRPr lang="ja-JP" altLang="en-US" sz="2400" spc="1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2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r>
              <a:rPr lang="en-US" altLang="ja-JP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48391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3131840" y="6597352"/>
            <a:ext cx="2895600" cy="288032"/>
          </a:xfrm>
        </p:spPr>
        <p:txBody>
          <a:bodyPr anchor="ctr" anchorCtr="0"/>
          <a:lstStyle/>
          <a:p>
            <a:pPr algn="ctr"/>
            <a:r>
              <a:rPr lang="en-US" altLang="ja-JP" sz="105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Copyright:(C) 2019 SIPC All Rights Reserved</a:t>
            </a:r>
            <a:endParaRPr lang="ja-JP" altLang="en-US" sz="1050" dirty="0">
              <a:solidFill>
                <a:prstClr val="black">
                  <a:lumMod val="85000"/>
                  <a:lumOff val="15000"/>
                </a:prst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368152" cy="39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323528" y="1115452"/>
            <a:ext cx="57776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u="sng" dirty="0">
                <a:solidFill>
                  <a:prstClr val="black"/>
                </a:solidFill>
                <a:latin typeface="ＭＳ Ｐゴシック"/>
              </a:rPr>
              <a:t>②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成約</a:t>
            </a:r>
            <a:r>
              <a:rPr lang="ja-JP" altLang="en-US" b="1" u="sng" dirty="0">
                <a:solidFill>
                  <a:prstClr val="black"/>
                </a:solidFill>
                <a:latin typeface="ＭＳ Ｐゴシック"/>
              </a:rPr>
              <a:t>事例の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内訳 </a:t>
            </a:r>
            <a:r>
              <a:rPr lang="en-US" altLang="ja-JP" b="1" u="sng" dirty="0" smtClean="0">
                <a:solidFill>
                  <a:prstClr val="black"/>
                </a:solidFill>
                <a:latin typeface="ＭＳ Ｐゴシック"/>
              </a:rPr>
              <a:t>(4)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（</a:t>
            </a:r>
            <a:r>
              <a:rPr lang="en-US" altLang="ja-JP" b="1" u="sng" dirty="0" smtClean="0">
                <a:solidFill>
                  <a:prstClr val="black"/>
                </a:solidFill>
                <a:latin typeface="ＭＳ Ｐゴシック"/>
              </a:rPr>
              <a:t>H27.12.1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～</a:t>
            </a:r>
            <a:r>
              <a:rPr lang="en-US" altLang="ja-JP" b="1" u="sng" dirty="0">
                <a:solidFill>
                  <a:prstClr val="black"/>
                </a:solidFill>
                <a:latin typeface="ＭＳ Ｐゴシック"/>
              </a:rPr>
              <a:t> </a:t>
            </a:r>
            <a:r>
              <a:rPr lang="en-US" altLang="ja-JP" b="1" u="sng" dirty="0" smtClean="0">
                <a:solidFill>
                  <a:prstClr val="black"/>
                </a:solidFill>
                <a:latin typeface="ＭＳ Ｐゴシック"/>
              </a:rPr>
              <a:t>R1.10.31</a:t>
            </a:r>
            <a:r>
              <a:rPr lang="ja-JP" altLang="en-US" b="1" u="sng" dirty="0" smtClean="0">
                <a:solidFill>
                  <a:prstClr val="black"/>
                </a:solidFill>
                <a:latin typeface="ＭＳ Ｐゴシック"/>
              </a:rPr>
              <a:t>）</a:t>
            </a:r>
            <a:endParaRPr lang="ja-JP" altLang="en-US" b="1" u="sng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7544" y="1652607"/>
            <a:ext cx="849694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プロ人材のポストは、専門職・エキスパートが最も多く、次いで課長相当が多い</a:t>
            </a:r>
            <a:endParaRPr lang="en-US" altLang="ja-JP" dirty="0" smtClean="0">
              <a:solidFill>
                <a:prstClr val="black"/>
              </a:solidFill>
              <a:latin typeface="ＭＳ Ｐゴシック"/>
            </a:endParaRPr>
          </a:p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プロ人材の年代は４０歳代</a:t>
            </a:r>
            <a:r>
              <a:rPr lang="ja-JP" altLang="en-US" dirty="0">
                <a:solidFill>
                  <a:prstClr val="black"/>
                </a:solidFill>
                <a:latin typeface="ＭＳ Ｐゴシック"/>
              </a:rPr>
              <a:t>から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５０歳代</a:t>
            </a:r>
            <a:r>
              <a:rPr lang="ja-JP" altLang="en-US" dirty="0">
                <a:solidFill>
                  <a:prstClr val="black"/>
                </a:solidFill>
                <a:latin typeface="ＭＳ Ｐゴシック"/>
              </a:rPr>
              <a:t>が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全体の６割強を占める</a:t>
            </a:r>
            <a:endParaRPr lang="en-US" altLang="ja-JP" dirty="0" smtClean="0">
              <a:solidFill>
                <a:prstClr val="black"/>
              </a:solidFill>
              <a:latin typeface="ＭＳ Ｐゴシック"/>
            </a:endParaRPr>
          </a:p>
          <a:p>
            <a:pPr marL="182563" indent="-182563">
              <a:buFont typeface="Wingdings" pitchFamily="2" charset="2"/>
              <a:buChar char="l"/>
              <a:tabLst>
                <a:tab pos="269875" algn="l"/>
              </a:tabLst>
            </a:pPr>
            <a:r>
              <a:rPr lang="ja-JP" altLang="en-US" dirty="0" smtClean="0">
                <a:solidFill>
                  <a:prstClr val="black"/>
                </a:solidFill>
                <a:latin typeface="ＭＳ Ｐゴシック"/>
              </a:rPr>
              <a:t>プロ人材の転職前の勤務地は、県内より県外（東京都など）の</a:t>
            </a:r>
            <a:r>
              <a:rPr lang="ja-JP" altLang="en-US" smtClean="0">
                <a:solidFill>
                  <a:prstClr val="black"/>
                </a:solidFill>
                <a:latin typeface="ＭＳ Ｐゴシック"/>
              </a:rPr>
              <a:t>ほうが多い</a:t>
            </a:r>
            <a:endParaRPr lang="en-US" altLang="ja-JP" dirty="0" smtClean="0">
              <a:solidFill>
                <a:prstClr val="black"/>
              </a:solidFill>
              <a:latin typeface="ＭＳ Ｐゴシック"/>
            </a:endParaRPr>
          </a:p>
        </p:txBody>
      </p:sp>
      <p:grpSp>
        <p:nvGrpSpPr>
          <p:cNvPr id="9" name="グループ化 13"/>
          <p:cNvGrpSpPr/>
          <p:nvPr/>
        </p:nvGrpSpPr>
        <p:grpSpPr>
          <a:xfrm>
            <a:off x="35496" y="2754894"/>
            <a:ext cx="9145016" cy="354448"/>
            <a:chOff x="69031" y="2132850"/>
            <a:chExt cx="9195581" cy="391942"/>
          </a:xfrm>
        </p:grpSpPr>
        <p:sp>
          <p:nvSpPr>
            <p:cNvPr id="10" name="テキスト ボックス 6"/>
            <p:cNvSpPr txBox="1"/>
            <p:nvPr/>
          </p:nvSpPr>
          <p:spPr>
            <a:xfrm>
              <a:off x="3186795" y="2132850"/>
              <a:ext cx="2981473" cy="391941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プロ人材の年代（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 n=303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）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】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　</a:t>
              </a:r>
              <a:endParaRPr lang="ja-JP" altLang="en-US" sz="1400" b="1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11" name="テキスト ボックス 6"/>
            <p:cNvSpPr txBox="1"/>
            <p:nvPr/>
          </p:nvSpPr>
          <p:spPr>
            <a:xfrm>
              <a:off x="69031" y="2132856"/>
              <a:ext cx="3096344" cy="39193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プロ人材のポスト（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n=303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）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 】</a:t>
              </a:r>
              <a:endParaRPr lang="ja-JP" altLang="en-US" sz="1400" b="1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12" name="テキスト ボックス 6"/>
            <p:cNvSpPr txBox="1"/>
            <p:nvPr/>
          </p:nvSpPr>
          <p:spPr>
            <a:xfrm>
              <a:off x="6168268" y="2132857"/>
              <a:ext cx="3096344" cy="39193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プロ人材の前職勤務地（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 n=303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Ｐゴシック"/>
                </a:rPr>
                <a:t>）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1400" b="1" dirty="0">
                <a:solidFill>
                  <a:prstClr val="black"/>
                </a:solidFill>
                <a:latin typeface="ＭＳ Ｐゴシック"/>
              </a:endParaRPr>
            </a:p>
          </p:txBody>
        </p:sp>
      </p:grpSp>
      <p:graphicFrame>
        <p:nvGraphicFramePr>
          <p:cNvPr id="18" name="グラフ 17"/>
          <p:cNvGraphicFramePr>
            <a:graphicFrameLocks/>
          </p:cNvGraphicFramePr>
          <p:nvPr>
            <p:extLst/>
          </p:nvPr>
        </p:nvGraphicFramePr>
        <p:xfrm>
          <a:off x="-900608" y="2575937"/>
          <a:ext cx="4932548" cy="3799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グラフ 18"/>
          <p:cNvGraphicFramePr>
            <a:graphicFrameLocks/>
          </p:cNvGraphicFramePr>
          <p:nvPr>
            <p:extLst/>
          </p:nvPr>
        </p:nvGraphicFramePr>
        <p:xfrm>
          <a:off x="2477542" y="2968058"/>
          <a:ext cx="4204196" cy="3176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グラフ 20"/>
          <p:cNvGraphicFramePr>
            <a:graphicFrameLocks/>
          </p:cNvGraphicFramePr>
          <p:nvPr>
            <p:extLst/>
          </p:nvPr>
        </p:nvGraphicFramePr>
        <p:xfrm>
          <a:off x="5295515" y="3368805"/>
          <a:ext cx="4285877" cy="3303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2267744" y="308693"/>
            <a:ext cx="4680520" cy="4560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9500" tIns="44750" rIns="89500" bIns="44750" anchor="ctr"/>
          <a:lstStyle/>
          <a:p>
            <a:pPr algn="ctr" defTabSz="894984"/>
            <a:r>
              <a:rPr lang="ja-JP" altLang="en-US" sz="2400" spc="100" dirty="0" smtClean="0">
                <a:latin typeface="HGP創英角ｺﾞｼｯｸUB" pitchFamily="50" charset="-128"/>
                <a:ea typeface="HGP創英角ｺﾞｼｯｸUB" pitchFamily="50" charset="-128"/>
              </a:rPr>
              <a:t>当拠点の活動状況</a:t>
            </a:r>
            <a:endParaRPr lang="ja-JP" altLang="en-US" sz="2400" spc="1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r>
              <a:rPr lang="en-US" altLang="ja-JP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3/3</a:t>
            </a:r>
          </a:p>
        </p:txBody>
      </p:sp>
    </p:spTree>
    <p:extLst>
      <p:ext uri="{BB962C8B-B14F-4D97-AF65-F5344CB8AC3E}">
        <p14:creationId xmlns:p14="http://schemas.microsoft.com/office/powerpoint/2010/main" val="335358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3346</TotalTime>
  <Words>360</Words>
  <Application>Microsoft Office PowerPoint</Application>
  <PresentationFormat>画面に合わせる (4:3)</PresentationFormat>
  <Paragraphs>103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9</vt:i4>
      </vt:variant>
      <vt:variant>
        <vt:lpstr>スライド タイトル</vt:lpstr>
      </vt:variant>
      <vt:variant>
        <vt:i4>3</vt:i4>
      </vt:variant>
    </vt:vector>
  </HeadingPairs>
  <TitlesOfParts>
    <vt:vector size="24" baseType="lpstr">
      <vt:lpstr>AR P丸ゴシック体M</vt:lpstr>
      <vt:lpstr>HGPｺﾞｼｯｸM</vt:lpstr>
      <vt:lpstr>HGP創英角ｺﾞｼｯｸUB</vt:lpstr>
      <vt:lpstr>ＭＳ Ｐゴシック</vt:lpstr>
      <vt:lpstr>ＭＳ 明朝</vt:lpstr>
      <vt:lpstr>Osaka</vt:lpstr>
      <vt:lpstr>Arial</vt:lpstr>
      <vt:lpstr>Arial Narrow</vt:lpstr>
      <vt:lpstr>Calibri</vt:lpstr>
      <vt:lpstr>Century</vt:lpstr>
      <vt:lpstr>Times New Roman</vt:lpstr>
      <vt:lpstr>Wingdings</vt:lpstr>
      <vt:lpstr>デザインの設定</vt:lpstr>
      <vt:lpstr>2_デザインの設定</vt:lpstr>
      <vt:lpstr>1_デザインの設定</vt:lpstr>
      <vt:lpstr>3_デザインの設定</vt:lpstr>
      <vt:lpstr>4_デザインの設定</vt:lpstr>
      <vt:lpstr>5_デザインの設定</vt:lpstr>
      <vt:lpstr>6_デザインの設定</vt:lpstr>
      <vt:lpstr>7_デザインの設定</vt:lpstr>
      <vt:lpstr>8_デザインの設定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赤沼 康雄</dc:creator>
  <cp:lastModifiedBy>藏重 愛子</cp:lastModifiedBy>
  <cp:revision>322</cp:revision>
  <cp:lastPrinted>2019-10-17T07:02:04Z</cp:lastPrinted>
  <dcterms:created xsi:type="dcterms:W3CDTF">2015-04-09T00:45:40Z</dcterms:created>
  <dcterms:modified xsi:type="dcterms:W3CDTF">2019-11-18T07:41:45Z</dcterms:modified>
</cp:coreProperties>
</file>