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1515"/>
    <a:srgbClr val="F68E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61" autoAdjust="0"/>
    <p:restoredTop sz="94065" autoAdjust="0"/>
  </p:normalViewPr>
  <p:slideViewPr>
    <p:cSldViewPr>
      <p:cViewPr varScale="1">
        <p:scale>
          <a:sx n="81" d="100"/>
          <a:sy n="81" d="100"/>
        </p:scale>
        <p:origin x="2994" y="102"/>
      </p:cViewPr>
      <p:guideLst>
        <p:guide orient="horz" pos="3120"/>
        <p:guide pos="2160"/>
      </p:guideLst>
    </p:cSldViewPr>
  </p:slideViewPr>
  <p:notesTextViewPr>
    <p:cViewPr>
      <p:scale>
        <a:sx n="100" d="100"/>
        <a:sy n="100" d="100"/>
      </p:scale>
      <p:origin x="0" y="0"/>
    </p:cViewPr>
  </p:notesTextViewPr>
  <p:notesViewPr>
    <p:cSldViewPr>
      <p:cViewPr varScale="1">
        <p:scale>
          <a:sx n="55" d="100"/>
          <a:sy n="55" d="100"/>
        </p:scale>
        <p:origin x="285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19303" cy="494813"/>
          </a:xfrm>
          <a:prstGeom prst="rect">
            <a:avLst/>
          </a:prstGeom>
        </p:spPr>
        <p:txBody>
          <a:bodyPr vert="horz" lIns="90637" tIns="45318" rIns="90637"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890" y="4"/>
            <a:ext cx="2919303" cy="494813"/>
          </a:xfrm>
          <a:prstGeom prst="rect">
            <a:avLst/>
          </a:prstGeom>
        </p:spPr>
        <p:txBody>
          <a:bodyPr vert="horz" lIns="90637" tIns="45318" rIns="90637" bIns="45318" rtlCol="0"/>
          <a:lstStyle>
            <a:lvl1pPr algn="r">
              <a:defRPr sz="1200"/>
            </a:lvl1pPr>
          </a:lstStyle>
          <a:p>
            <a:fld id="{84C68165-F318-48EB-B077-5330EEE97890}" type="datetimeFigureOut">
              <a:rPr kumimoji="1" lang="ja-JP" altLang="en-US" smtClean="0"/>
              <a:t>2019/10/23</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90637" tIns="45318" rIns="90637" bIns="45318" rtlCol="0" anchor="ctr"/>
          <a:lstStyle/>
          <a:p>
            <a:endParaRPr lang="ja-JP" altLang="en-US"/>
          </a:p>
        </p:txBody>
      </p:sp>
      <p:sp>
        <p:nvSpPr>
          <p:cNvPr id="5" name="ノート プレースホルダー 4"/>
          <p:cNvSpPr>
            <a:spLocks noGrp="1"/>
          </p:cNvSpPr>
          <p:nvPr>
            <p:ph type="body" sz="quarter" idx="3"/>
          </p:nvPr>
        </p:nvSpPr>
        <p:spPr>
          <a:xfrm>
            <a:off x="674050" y="4747996"/>
            <a:ext cx="5387667" cy="3884437"/>
          </a:xfrm>
          <a:prstGeom prst="rect">
            <a:avLst/>
          </a:prstGeom>
        </p:spPr>
        <p:txBody>
          <a:bodyPr vert="horz" lIns="90637" tIns="45318" rIns="90637"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505"/>
            <a:ext cx="2919303" cy="494813"/>
          </a:xfrm>
          <a:prstGeom prst="rect">
            <a:avLst/>
          </a:prstGeom>
        </p:spPr>
        <p:txBody>
          <a:bodyPr vert="horz" lIns="90637" tIns="45318" rIns="90637"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890" y="9371505"/>
            <a:ext cx="2919303" cy="494813"/>
          </a:xfrm>
          <a:prstGeom prst="rect">
            <a:avLst/>
          </a:prstGeom>
        </p:spPr>
        <p:txBody>
          <a:bodyPr vert="horz" lIns="90637" tIns="45318" rIns="90637" bIns="45318" rtlCol="0" anchor="b"/>
          <a:lstStyle>
            <a:lvl1pPr algn="r">
              <a:defRPr sz="1200"/>
            </a:lvl1pPr>
          </a:lstStyle>
          <a:p>
            <a:fld id="{999DAEC6-AC75-49C2-ABF4-84455EA74684}" type="slidenum">
              <a:rPr kumimoji="1" lang="ja-JP" altLang="en-US" smtClean="0"/>
              <a:t>‹#›</a:t>
            </a:fld>
            <a:endParaRPr kumimoji="1" lang="ja-JP" altLang="en-US"/>
          </a:p>
        </p:txBody>
      </p:sp>
    </p:spTree>
    <p:extLst>
      <p:ext uri="{BB962C8B-B14F-4D97-AF65-F5344CB8AC3E}">
        <p14:creationId xmlns:p14="http://schemas.microsoft.com/office/powerpoint/2010/main" val="36981109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99DAEC6-AC75-49C2-ABF4-84455EA74684}" type="slidenum">
              <a:rPr kumimoji="1" lang="ja-JP" altLang="en-US" smtClean="0"/>
              <a:t>1</a:t>
            </a:fld>
            <a:endParaRPr kumimoji="1" lang="ja-JP" altLang="en-US"/>
          </a:p>
        </p:txBody>
      </p:sp>
    </p:spTree>
    <p:extLst>
      <p:ext uri="{BB962C8B-B14F-4D97-AF65-F5344CB8AC3E}">
        <p14:creationId xmlns:p14="http://schemas.microsoft.com/office/powerpoint/2010/main" val="998039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99DAEC6-AC75-49C2-ABF4-84455EA74684}" type="slidenum">
              <a:rPr kumimoji="1" lang="ja-JP" altLang="en-US" smtClean="0"/>
              <a:t>2</a:t>
            </a:fld>
            <a:endParaRPr kumimoji="1" lang="ja-JP" altLang="en-US"/>
          </a:p>
        </p:txBody>
      </p:sp>
    </p:spTree>
    <p:extLst>
      <p:ext uri="{BB962C8B-B14F-4D97-AF65-F5344CB8AC3E}">
        <p14:creationId xmlns:p14="http://schemas.microsoft.com/office/powerpoint/2010/main" val="1760659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718204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30444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73264"/>
            <a:ext cx="1157288" cy="1220822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73264"/>
            <a:ext cx="3357563" cy="1220822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539328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80916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756400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338691"/>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338691"/>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79882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1"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1"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054183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906294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34060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8"/>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40183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2019/10/23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84993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7"/>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2019/10/23</a:t>
            </a:fld>
            <a:endParaRPr kumimoji="1" lang="ja-JP" altLang="en-US"/>
          </a:p>
        </p:txBody>
      </p:sp>
      <p:sp>
        <p:nvSpPr>
          <p:cNvPr id="5" name="フッター プレースホルダー 4"/>
          <p:cNvSpPr>
            <a:spLocks noGrp="1"/>
          </p:cNvSpPr>
          <p:nvPr>
            <p:ph type="ftr" sz="quarter" idx="3"/>
          </p:nvPr>
        </p:nvSpPr>
        <p:spPr>
          <a:xfrm>
            <a:off x="2343150" y="9181397"/>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7"/>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69339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cjc-net.or.jp/link/9tokenshi_juchu2019.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hyperlink" Target="https://www.kipc.or.jp/seminar_event/4032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88639" y="63814"/>
            <a:ext cx="6175249" cy="292388"/>
          </a:xfrm>
          <a:prstGeom prst="rect">
            <a:avLst/>
          </a:prstGeom>
          <a:noFill/>
        </p:spPr>
        <p:txBody>
          <a:bodyPr wrap="square" rtlCol="0">
            <a:spAutoFit/>
          </a:bodyPr>
          <a:lstStyle/>
          <a:p>
            <a:pPr algn="ctr"/>
            <a:r>
              <a:rPr lang="ja-JP" altLang="en-US" sz="1300" b="1" i="1" dirty="0">
                <a:solidFill>
                  <a:sysClr val="windowText" lastClr="000000"/>
                </a:solidFill>
                <a:latin typeface="+mn-ea"/>
              </a:rPr>
              <a:t>～１都３県（埼玉県・千葉県・東京都・神奈川県）の受注企業を募集します！！～</a:t>
            </a:r>
            <a:endParaRPr kumimoji="1" lang="ja-JP" altLang="en-US" sz="1300" b="1" i="1" dirty="0">
              <a:solidFill>
                <a:sysClr val="windowText" lastClr="000000"/>
              </a:solidFill>
              <a:latin typeface="+mn-ea"/>
            </a:endParaRPr>
          </a:p>
        </p:txBody>
      </p:sp>
      <p:sp>
        <p:nvSpPr>
          <p:cNvPr id="6" name="テキスト ボックス 5"/>
          <p:cNvSpPr txBox="1"/>
          <p:nvPr/>
        </p:nvSpPr>
        <p:spPr>
          <a:xfrm>
            <a:off x="188639" y="376315"/>
            <a:ext cx="6468543" cy="954107"/>
          </a:xfrm>
          <a:prstGeom prst="rect">
            <a:avLst/>
          </a:prstGeom>
          <a:solidFill>
            <a:srgbClr val="0070C0"/>
          </a:solidFill>
          <a:ln>
            <a:noFill/>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ja-JP" altLang="en-US" sz="2800" spc="-150" dirty="0">
                <a:ln w="11430" cmpd="sng">
                  <a:noFill/>
                  <a:prstDash val="solid"/>
                  <a:miter lim="800000"/>
                </a:ln>
                <a:solidFill>
                  <a:schemeClr val="bg1"/>
                </a:solidFill>
                <a:effectLst/>
                <a:latin typeface="+mj-ea"/>
                <a:ea typeface="+mj-ea"/>
              </a:rPr>
              <a:t>九都県市合同商談会</a:t>
            </a:r>
            <a:r>
              <a:rPr lang="en-US" altLang="ja-JP" sz="2800" spc="-150" dirty="0">
                <a:ln w="11430" cmpd="sng">
                  <a:noFill/>
                  <a:prstDash val="solid"/>
                  <a:miter lim="800000"/>
                </a:ln>
                <a:solidFill>
                  <a:schemeClr val="bg1"/>
                </a:solidFill>
                <a:effectLst/>
                <a:latin typeface="+mj-ea"/>
                <a:ea typeface="+mj-ea"/>
              </a:rPr>
              <a:t>in</a:t>
            </a:r>
            <a:r>
              <a:rPr lang="ja-JP" altLang="en-US" sz="2800" spc="-150" dirty="0">
                <a:ln w="11430" cmpd="sng">
                  <a:noFill/>
                  <a:prstDash val="solid"/>
                  <a:miter lim="800000"/>
                </a:ln>
                <a:solidFill>
                  <a:schemeClr val="bg1"/>
                </a:solidFill>
                <a:effectLst/>
                <a:latin typeface="+mj-ea"/>
                <a:ea typeface="+mj-ea"/>
              </a:rPr>
              <a:t>パシフィコ横浜</a:t>
            </a:r>
            <a:r>
              <a:rPr lang="en-US" altLang="ja-JP" sz="2800" spc="-150">
                <a:ln w="11430" cmpd="sng">
                  <a:noFill/>
                  <a:prstDash val="solid"/>
                  <a:miter lim="800000"/>
                </a:ln>
                <a:solidFill>
                  <a:schemeClr val="bg1"/>
                </a:solidFill>
                <a:effectLst/>
                <a:latin typeface="+mj-ea"/>
                <a:ea typeface="+mj-ea"/>
              </a:rPr>
              <a:t>2020</a:t>
            </a:r>
            <a:endParaRPr lang="en-US" altLang="ja-JP" sz="2800" spc="-150" dirty="0">
              <a:ln w="11430" cmpd="sng">
                <a:noFill/>
                <a:prstDash val="solid"/>
                <a:miter lim="800000"/>
              </a:ln>
              <a:solidFill>
                <a:schemeClr val="bg1"/>
              </a:solidFill>
              <a:effectLst/>
              <a:latin typeface="+mj-ea"/>
              <a:ea typeface="+mj-ea"/>
            </a:endParaRPr>
          </a:p>
          <a:p>
            <a:pPr algn="ctr"/>
            <a:r>
              <a:rPr lang="ja-JP" altLang="en-US" sz="2800" dirty="0">
                <a:solidFill>
                  <a:schemeClr val="bg1"/>
                </a:solidFill>
              </a:rPr>
              <a:t>［受注側］参加企業募集のご案内</a:t>
            </a:r>
            <a:endParaRPr kumimoji="1" lang="ja-JP" altLang="en-US" sz="2800" dirty="0">
              <a:solidFill>
                <a:schemeClr val="bg1"/>
              </a:solidFill>
            </a:endParaRPr>
          </a:p>
        </p:txBody>
      </p:sp>
      <p:sp>
        <p:nvSpPr>
          <p:cNvPr id="7" name="テキスト ボックス 6"/>
          <p:cNvSpPr txBox="1"/>
          <p:nvPr/>
        </p:nvSpPr>
        <p:spPr>
          <a:xfrm>
            <a:off x="3345161" y="1445673"/>
            <a:ext cx="3312022" cy="2123658"/>
          </a:xfrm>
          <a:prstGeom prst="rect">
            <a:avLst/>
          </a:prstGeom>
          <a:noFill/>
        </p:spPr>
        <p:txBody>
          <a:bodyPr wrap="square" rtlCol="0">
            <a:spAutoFit/>
          </a:bodyPr>
          <a:lstStyle/>
          <a:p>
            <a:pPr algn="just"/>
            <a:r>
              <a:rPr lang="ja-JP" altLang="ja-JP" sz="1050" dirty="0"/>
              <a:t>　</a:t>
            </a:r>
            <a:r>
              <a:rPr lang="ja-JP" altLang="ja-JP" sz="1200" dirty="0">
                <a:latin typeface="+mj-ea"/>
                <a:ea typeface="+mj-ea"/>
              </a:rPr>
              <a:t>首都圏産業の国際競争力の強化を図るため、平成</a:t>
            </a:r>
            <a:r>
              <a:rPr lang="ja-JP" altLang="en-US" sz="1200" dirty="0">
                <a:latin typeface="+mj-ea"/>
                <a:ea typeface="+mj-ea"/>
              </a:rPr>
              <a:t>２０</a:t>
            </a:r>
            <a:r>
              <a:rPr lang="ja-JP" altLang="ja-JP" sz="1200" dirty="0">
                <a:latin typeface="+mj-ea"/>
                <a:ea typeface="+mj-ea"/>
              </a:rPr>
              <a:t>年度から九都県市（</a:t>
            </a:r>
            <a:r>
              <a:rPr lang="ja-JP" altLang="en-US" sz="1200" dirty="0">
                <a:latin typeface="+mj-ea"/>
                <a:ea typeface="+mj-ea"/>
              </a:rPr>
              <a:t>埼玉県、千葉県、　東京都、</a:t>
            </a:r>
            <a:r>
              <a:rPr lang="ja-JP" altLang="ja-JP" sz="1200" dirty="0">
                <a:latin typeface="+mj-ea"/>
                <a:ea typeface="+mj-ea"/>
              </a:rPr>
              <a:t>神奈川県、横浜市、川崎市、千葉市、</a:t>
            </a:r>
            <a:r>
              <a:rPr lang="ja-JP" altLang="en-US" sz="1200" dirty="0">
                <a:latin typeface="+mj-ea"/>
                <a:ea typeface="+mj-ea"/>
              </a:rPr>
              <a:t>　</a:t>
            </a:r>
            <a:r>
              <a:rPr lang="ja-JP" altLang="ja-JP" sz="1200" dirty="0">
                <a:latin typeface="+mj-ea"/>
                <a:ea typeface="+mj-ea"/>
              </a:rPr>
              <a:t>さいたま市、相模原市）が連携して合同商談会を開催し</a:t>
            </a:r>
            <a:r>
              <a:rPr lang="ja-JP" altLang="en-US" sz="1200" dirty="0">
                <a:latin typeface="+mj-ea"/>
                <a:ea typeface="+mj-ea"/>
              </a:rPr>
              <a:t>、今回で第１</a:t>
            </a:r>
            <a:r>
              <a:rPr lang="en-US" altLang="ja-JP" sz="1200" dirty="0">
                <a:latin typeface="+mj-ea"/>
                <a:ea typeface="+mj-ea"/>
              </a:rPr>
              <a:t>2</a:t>
            </a:r>
            <a:r>
              <a:rPr lang="ja-JP" altLang="en-US" sz="1200" dirty="0">
                <a:latin typeface="+mj-ea"/>
                <a:ea typeface="+mj-ea"/>
              </a:rPr>
              <a:t>回目を迎えます。</a:t>
            </a:r>
            <a:endParaRPr lang="ja-JP" altLang="ja-JP" sz="1200" dirty="0">
              <a:latin typeface="+mj-ea"/>
              <a:ea typeface="+mj-ea"/>
            </a:endParaRPr>
          </a:p>
          <a:p>
            <a:pPr algn="just"/>
            <a:r>
              <a:rPr lang="ja-JP" altLang="en-US" sz="1200" dirty="0">
                <a:latin typeface="+mj-ea"/>
                <a:ea typeface="+mj-ea"/>
              </a:rPr>
              <a:t>　</a:t>
            </a:r>
            <a:r>
              <a:rPr lang="ja-JP" altLang="ja-JP" sz="1200" dirty="0">
                <a:latin typeface="+mj-ea"/>
                <a:ea typeface="+mj-ea"/>
              </a:rPr>
              <a:t>この商談会は、取引先の新規開拓のきっかけづくりや新たなビジネスチャンスの創出を目的とするものです。</a:t>
            </a:r>
          </a:p>
          <a:p>
            <a:pPr algn="just"/>
            <a:r>
              <a:rPr lang="ja-JP" altLang="ja-JP" sz="1200" dirty="0">
                <a:latin typeface="+mj-ea"/>
                <a:ea typeface="+mj-ea"/>
              </a:rPr>
              <a:t>　</a:t>
            </a:r>
            <a:r>
              <a:rPr lang="ja-JP" altLang="en-US" sz="1200" dirty="0">
                <a:latin typeface="+mj-ea"/>
                <a:ea typeface="+mj-ea"/>
              </a:rPr>
              <a:t>このたび、次のとおり参加受注企業を募集しますので、新規取引先の開拓及び新たなビジネスチャンス創出の機会として</a:t>
            </a:r>
            <a:r>
              <a:rPr lang="ja-JP" altLang="ja-JP" sz="1200" dirty="0">
                <a:latin typeface="+mj-ea"/>
                <a:ea typeface="+mj-ea"/>
              </a:rPr>
              <a:t>是非、</a:t>
            </a:r>
            <a:r>
              <a:rPr lang="ja-JP" altLang="en-US" sz="1200" dirty="0">
                <a:latin typeface="+mj-ea"/>
                <a:ea typeface="+mj-ea"/>
              </a:rPr>
              <a:t>ご</a:t>
            </a:r>
            <a:r>
              <a:rPr lang="ja-JP" altLang="ja-JP" sz="1200" dirty="0">
                <a:latin typeface="+mj-ea"/>
                <a:ea typeface="+mj-ea"/>
              </a:rPr>
              <a:t>活用ください。</a:t>
            </a:r>
            <a:endParaRPr kumimoji="1" lang="ja-JP" altLang="en-US" sz="1200" dirty="0">
              <a:latin typeface="+mj-ea"/>
              <a:ea typeface="+mj-ea"/>
            </a:endParaRPr>
          </a:p>
        </p:txBody>
      </p:sp>
      <p:sp>
        <p:nvSpPr>
          <p:cNvPr id="8" name="テキスト ボックス 7"/>
          <p:cNvSpPr txBox="1"/>
          <p:nvPr/>
        </p:nvSpPr>
        <p:spPr>
          <a:xfrm>
            <a:off x="260648" y="3502529"/>
            <a:ext cx="3024336" cy="338554"/>
          </a:xfrm>
          <a:prstGeom prst="rect">
            <a:avLst/>
          </a:prstGeom>
          <a:noFill/>
        </p:spPr>
        <p:txBody>
          <a:bodyPr wrap="square" rtlCol="0">
            <a:spAutoFit/>
          </a:bodyPr>
          <a:lstStyle/>
          <a:p>
            <a:pPr algn="ctr"/>
            <a:r>
              <a:rPr kumimoji="1" lang="ja-JP" altLang="en-US" sz="800" dirty="0"/>
              <a:t>平成</a:t>
            </a:r>
            <a:r>
              <a:rPr kumimoji="1" lang="en-US" altLang="ja-JP" sz="800" dirty="0"/>
              <a:t>30</a:t>
            </a:r>
            <a:r>
              <a:rPr kumimoji="1" lang="ja-JP" altLang="en-US" sz="800" dirty="0"/>
              <a:t>年度に実施した「九都県市合同商談会２０１９」の商談風景</a:t>
            </a:r>
            <a:endParaRPr lang="ja-JP" altLang="en-US" sz="800" dirty="0"/>
          </a:p>
          <a:p>
            <a:pPr algn="ctr"/>
            <a:r>
              <a:rPr kumimoji="1" lang="ja-JP" altLang="en-US" sz="800" dirty="0"/>
              <a:t>（会場：幕張メッセ　コンベンションホール）</a:t>
            </a:r>
          </a:p>
        </p:txBody>
      </p:sp>
      <p:graphicFrame>
        <p:nvGraphicFramePr>
          <p:cNvPr id="15" name="表 14"/>
          <p:cNvGraphicFramePr>
            <a:graphicFrameLocks noGrp="1"/>
          </p:cNvGraphicFramePr>
          <p:nvPr>
            <p:extLst>
              <p:ext uri="{D42A27DB-BD31-4B8C-83A1-F6EECF244321}">
                <p14:modId xmlns:p14="http://schemas.microsoft.com/office/powerpoint/2010/main" val="2635461453"/>
              </p:ext>
            </p:extLst>
          </p:nvPr>
        </p:nvGraphicFramePr>
        <p:xfrm>
          <a:off x="246820" y="3800872"/>
          <a:ext cx="6255222" cy="5286752"/>
        </p:xfrm>
        <a:graphic>
          <a:graphicData uri="http://schemas.openxmlformats.org/drawingml/2006/table">
            <a:tbl>
              <a:tblPr firstRow="1" bandRow="1">
                <a:tableStyleId>{5C22544A-7EE6-4342-B048-85BDC9FD1C3A}</a:tableStyleId>
              </a:tblPr>
              <a:tblGrid>
                <a:gridCol w="913130">
                  <a:extLst>
                    <a:ext uri="{9D8B030D-6E8A-4147-A177-3AD203B41FA5}">
                      <a16:colId xmlns="" xmlns:a16="http://schemas.microsoft.com/office/drawing/2014/main" val="20000"/>
                    </a:ext>
                  </a:extLst>
                </a:gridCol>
                <a:gridCol w="5342092">
                  <a:extLst>
                    <a:ext uri="{9D8B030D-6E8A-4147-A177-3AD203B41FA5}">
                      <a16:colId xmlns="" xmlns:a16="http://schemas.microsoft.com/office/drawing/2014/main" val="20001"/>
                    </a:ext>
                  </a:extLst>
                </a:gridCol>
              </a:tblGrid>
              <a:tr h="288032">
                <a:tc>
                  <a:txBody>
                    <a:bodyPr/>
                    <a:lstStyle/>
                    <a:p>
                      <a:pPr algn="dist"/>
                      <a:r>
                        <a:rPr kumimoji="1" lang="ja-JP" altLang="en-US" sz="1100" b="0" dirty="0">
                          <a:solidFill>
                            <a:sysClr val="windowText" lastClr="000000"/>
                          </a:solidFill>
                        </a:rPr>
                        <a:t>開催日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050" dirty="0">
                          <a:solidFill>
                            <a:sysClr val="windowText" lastClr="000000"/>
                          </a:solidFill>
                        </a:rPr>
                        <a:t>令和２年２月５日（水）　１２：５０～１７：００　（受付：１２：００～）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r h="211618">
                <a:tc>
                  <a:txBody>
                    <a:bodyPr/>
                    <a:lstStyle/>
                    <a:p>
                      <a:pPr algn="dist"/>
                      <a:r>
                        <a:rPr kumimoji="1" lang="ja-JP" altLang="en-US" sz="1100" dirty="0">
                          <a:solidFill>
                            <a:sysClr val="windowText" lastClr="000000"/>
                          </a:solidFill>
                        </a:rPr>
                        <a:t>会場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050" dirty="0">
                          <a:solidFill>
                            <a:sysClr val="windowText" lastClr="000000"/>
                          </a:solidFill>
                          <a:latin typeface="+mn-ea"/>
                          <a:ea typeface="+mn-ea"/>
                        </a:rPr>
                        <a:t>パシフィコ横浜　２階　アネックスホール（神奈川県横浜市西区みなとみらい１－１－１）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157728">
                <a:tc>
                  <a:txBody>
                    <a:bodyPr/>
                    <a:lstStyle/>
                    <a:p>
                      <a:pPr algn="dist"/>
                      <a:r>
                        <a:rPr kumimoji="1" lang="ja-JP" altLang="en-US" sz="1100" dirty="0">
                          <a:solidFill>
                            <a:sysClr val="windowText" lastClr="000000"/>
                          </a:solidFill>
                        </a:rPr>
                        <a:t>募集対象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050" dirty="0">
                          <a:solidFill>
                            <a:sysClr val="windowText" lastClr="000000"/>
                          </a:solidFill>
                        </a:rPr>
                        <a:t>ホームページ記載の発注案件に対する個別商談を希望</a:t>
                      </a:r>
                      <a:r>
                        <a:rPr kumimoji="1" lang="ja-JP" altLang="en-US" sz="1050" dirty="0" smtClean="0">
                          <a:solidFill>
                            <a:sysClr val="windowText" lastClr="000000"/>
                          </a:solidFill>
                        </a:rPr>
                        <a:t>す</a:t>
                      </a:r>
                      <a:r>
                        <a:rPr kumimoji="1" lang="ja-JP" altLang="en-US" sz="1050" dirty="0" smtClean="0">
                          <a:solidFill>
                            <a:schemeClr val="tx1"/>
                          </a:solidFill>
                        </a:rPr>
                        <a:t>る埼玉県内</a:t>
                      </a:r>
                      <a:r>
                        <a:rPr kumimoji="1" lang="ja-JP" altLang="en-US" sz="1050" dirty="0">
                          <a:solidFill>
                            <a:sysClr val="windowText" lastClr="000000"/>
                          </a:solidFill>
                        </a:rPr>
                        <a:t>の中小企業</a:t>
                      </a:r>
                      <a:endParaRPr kumimoji="1" lang="en-US" altLang="ja-JP" sz="1050" dirty="0">
                        <a:solidFill>
                          <a:sysClr val="windowText" lastClr="000000"/>
                        </a:solidFill>
                      </a:endParaRPr>
                    </a:p>
                    <a:p>
                      <a:r>
                        <a:rPr kumimoji="1" lang="ja-JP" altLang="en-US" sz="1000" dirty="0">
                          <a:solidFill>
                            <a:sysClr val="windowText" lastClr="000000"/>
                          </a:solidFill>
                          <a:latin typeface="ＭＳ Ｐゴシック" panose="020B0600070205080204" pitchFamily="50" charset="-128"/>
                          <a:ea typeface="ＭＳ Ｐゴシック" panose="020B0600070205080204" pitchFamily="50" charset="-128"/>
                        </a:rPr>
                        <a:t>（全体では、千葉県</a:t>
                      </a:r>
                      <a:r>
                        <a:rPr kumimoji="1" lang="ja-JP" altLang="en-US" sz="1000" dirty="0" smtClean="0">
                          <a:solidFill>
                            <a:sysClr val="windowText" lastClr="000000"/>
                          </a:solidFill>
                          <a:latin typeface="ＭＳ Ｐゴシック" panose="020B0600070205080204" pitchFamily="50" charset="-128"/>
                          <a:ea typeface="ＭＳ Ｐゴシック" panose="020B0600070205080204" pitchFamily="50" charset="-128"/>
                        </a:rPr>
                        <a:t>・埼玉県</a:t>
                      </a:r>
                      <a:r>
                        <a:rPr kumimoji="1" lang="ja-JP" altLang="en-US" sz="1000" dirty="0">
                          <a:solidFill>
                            <a:sysClr val="windowText" lastClr="000000"/>
                          </a:solidFill>
                          <a:latin typeface="ＭＳ Ｐゴシック" panose="020B0600070205080204" pitchFamily="50" charset="-128"/>
                          <a:ea typeface="ＭＳ Ｐゴシック" panose="020B0600070205080204" pitchFamily="50" charset="-128"/>
                        </a:rPr>
                        <a:t>・東京都・神奈川県内の中小企業が対象となります）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r h="333146">
                <a:tc>
                  <a:txBody>
                    <a:bodyPr/>
                    <a:lstStyle/>
                    <a:p>
                      <a:pPr algn="dist"/>
                      <a:r>
                        <a:rPr kumimoji="1" lang="ja-JP" altLang="en-US" sz="1100" dirty="0">
                          <a:solidFill>
                            <a:sysClr val="windowText" lastClr="000000"/>
                          </a:solidFill>
                        </a:rPr>
                        <a:t>商談形式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r>
                        <a:rPr kumimoji="1" lang="ja-JP" altLang="en-US" sz="1050" dirty="0">
                          <a:solidFill>
                            <a:sysClr val="windowText" lastClr="000000"/>
                          </a:solidFill>
                        </a:rPr>
                        <a:t>発注側参加企業毎に商談テーブルを配置し、発注側参加企業と対面形式により商談を実施します。商談スケジュールは事前に設定します。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3"/>
                  </a:ext>
                </a:extLst>
              </a:tr>
              <a:tr h="137160">
                <a:tc>
                  <a:txBody>
                    <a:bodyPr/>
                    <a:lstStyle/>
                    <a:p>
                      <a:pPr algn="dist"/>
                      <a:r>
                        <a:rPr kumimoji="1" lang="ja-JP" altLang="en-US" sz="1100" dirty="0">
                          <a:solidFill>
                            <a:sysClr val="windowText" lastClr="000000"/>
                          </a:solidFill>
                        </a:rPr>
                        <a:t>募集企業数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100" dirty="0" smtClean="0">
                          <a:solidFill>
                            <a:schemeClr val="tx1"/>
                          </a:solidFill>
                        </a:rPr>
                        <a:t>埼玉県で５０社</a:t>
                      </a:r>
                      <a:r>
                        <a:rPr kumimoji="1" lang="ja-JP" altLang="en-US" sz="1100" dirty="0">
                          <a:solidFill>
                            <a:sysClr val="windowText" lastClr="000000"/>
                          </a:solidFill>
                        </a:rPr>
                        <a:t>程度</a:t>
                      </a:r>
                      <a:r>
                        <a:rPr kumimoji="1" lang="ja-JP" altLang="en-US" sz="1050" dirty="0">
                          <a:solidFill>
                            <a:sysClr val="windowText" lastClr="000000"/>
                          </a:solidFill>
                          <a:latin typeface="ＭＳ Ｐゴシック" panose="020B0600070205080204" pitchFamily="50" charset="-128"/>
                          <a:ea typeface="ＭＳ Ｐゴシック" panose="020B0600070205080204" pitchFamily="50" charset="-128"/>
                        </a:rPr>
                        <a:t>（全体で２５５社程度）　</a:t>
                      </a:r>
                      <a:r>
                        <a:rPr kumimoji="1" lang="en-US" altLang="ja-JP" sz="1050" dirty="0">
                          <a:solidFill>
                            <a:sysClr val="windowText" lastClr="000000"/>
                          </a:solidFill>
                          <a:latin typeface="ＭＳ Ｐゴシック" panose="020B0600070205080204" pitchFamily="50" charset="-128"/>
                          <a:ea typeface="ＭＳ Ｐゴシック" panose="020B0600070205080204" pitchFamily="50" charset="-128"/>
                        </a:rPr>
                        <a:t>※</a:t>
                      </a:r>
                      <a:r>
                        <a:rPr kumimoji="1" lang="ja-JP" altLang="en-US" sz="1050" dirty="0">
                          <a:solidFill>
                            <a:sysClr val="windowText" lastClr="000000"/>
                          </a:solidFill>
                          <a:latin typeface="ＭＳ Ｐゴシック" panose="020B0600070205080204" pitchFamily="50" charset="-128"/>
                          <a:ea typeface="ＭＳ Ｐゴシック" panose="020B0600070205080204" pitchFamily="50" charset="-128"/>
                        </a:rPr>
                        <a:t>募集定員になり次第、締切いたします。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4"/>
                  </a:ext>
                </a:extLst>
              </a:tr>
              <a:tr h="137160">
                <a:tc>
                  <a:txBody>
                    <a:bodyPr/>
                    <a:lstStyle/>
                    <a:p>
                      <a:pPr algn="dist"/>
                      <a:r>
                        <a:rPr kumimoji="1" lang="ja-JP" altLang="en-US" sz="1100" dirty="0">
                          <a:solidFill>
                            <a:sysClr val="windowText" lastClr="000000"/>
                          </a:solidFill>
                        </a:rPr>
                        <a:t>参加費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100" dirty="0">
                          <a:solidFill>
                            <a:sysClr val="windowText" lastClr="000000"/>
                          </a:solidFill>
                        </a:rPr>
                        <a:t>３，０００円／社</a:t>
                      </a:r>
                      <a:endParaRPr kumimoji="1" lang="en-US" altLang="ja-JP" sz="1000" dirty="0">
                        <a:solidFill>
                          <a:sysClr val="windowText" lastClr="000000"/>
                        </a:solidFill>
                      </a:endParaRPr>
                    </a:p>
                    <a:p>
                      <a:r>
                        <a:rPr kumimoji="1" lang="ja-JP" altLang="en-US" sz="900" dirty="0">
                          <a:solidFill>
                            <a:sysClr val="windowText" lastClr="000000"/>
                          </a:solidFill>
                          <a:latin typeface="ＭＳ Ｐゴシック" panose="020B0600070205080204" pitchFamily="50" charset="-128"/>
                          <a:ea typeface="ＭＳ Ｐゴシック" panose="020B0600070205080204" pitchFamily="50" charset="-128"/>
                        </a:rPr>
                        <a:t>受付確定後、請求書を送付します。振込手数料はお申込者負担となりますのでご了承ください。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7"/>
                  </a:ext>
                </a:extLst>
              </a:tr>
              <a:tr h="360040">
                <a:tc>
                  <a:txBody>
                    <a:bodyPr/>
                    <a:lstStyle/>
                    <a:p>
                      <a:pPr algn="dist"/>
                      <a:r>
                        <a:rPr kumimoji="1" lang="ja-JP" altLang="en-US" sz="1100" dirty="0">
                          <a:solidFill>
                            <a:sysClr val="windowText" lastClr="000000"/>
                          </a:solidFill>
                        </a:rPr>
                        <a:t>申込期限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050" b="1" dirty="0">
                          <a:solidFill>
                            <a:schemeClr val="tx1"/>
                          </a:solidFill>
                        </a:rPr>
                        <a:t>令和元年</a:t>
                      </a:r>
                      <a:r>
                        <a:rPr kumimoji="1" lang="ja-JP" altLang="en-US" sz="1050" b="1" dirty="0" smtClean="0">
                          <a:solidFill>
                            <a:schemeClr val="tx1"/>
                          </a:solidFill>
                        </a:rPr>
                        <a:t>１０月２４日</a:t>
                      </a:r>
                      <a:r>
                        <a:rPr kumimoji="1" lang="ja-JP" altLang="en-US" sz="1050" b="1" dirty="0">
                          <a:solidFill>
                            <a:schemeClr val="tx1"/>
                          </a:solidFill>
                        </a:rPr>
                        <a:t>（木）～令和元年１１月２９日（金）</a:t>
                      </a:r>
                      <a:endParaRPr kumimoji="1" lang="en-US" altLang="ja-JP" sz="1050" b="1" dirty="0">
                        <a:solidFill>
                          <a:schemeClr val="tx1"/>
                        </a:solidFill>
                      </a:endParaRPr>
                    </a:p>
                    <a:p>
                      <a:pPr algn="just"/>
                      <a:r>
                        <a:rPr kumimoji="1" lang="en-US" altLang="ja-JP" sz="900" dirty="0">
                          <a:solidFill>
                            <a:sysClr val="windowText" lastClr="000000"/>
                          </a:solidFill>
                          <a:latin typeface="ＭＳ Ｐゴシック" panose="020B0600070205080204" pitchFamily="50" charset="-128"/>
                          <a:ea typeface="ＭＳ Ｐゴシック" panose="020B0600070205080204" pitchFamily="50" charset="-128"/>
                        </a:rPr>
                        <a:t>※</a:t>
                      </a:r>
                      <a:r>
                        <a:rPr kumimoji="1" lang="ja-JP" altLang="en-US" sz="900" dirty="0">
                          <a:solidFill>
                            <a:sysClr val="windowText" lastClr="000000"/>
                          </a:solidFill>
                          <a:latin typeface="ＭＳ Ｐゴシック" panose="020B0600070205080204" pitchFamily="50" charset="-128"/>
                          <a:ea typeface="ＭＳ Ｐゴシック" panose="020B0600070205080204" pitchFamily="50" charset="-128"/>
                        </a:rPr>
                        <a:t>受付開始日以降、先着順で受付します。申込受付期間内であっても募集定員に達し次第、　　　　　　　　　　　　　　　　受付締切となります（定員を超えた場合はキャンセル待ちの扱いとさせていただきます）。</a:t>
                      </a:r>
                      <a:endParaRPr kumimoji="1" lang="en-US" altLang="ja-JP" sz="900" dirty="0">
                        <a:solidFill>
                          <a:sysClr val="windowText" lastClr="000000"/>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5"/>
                  </a:ext>
                </a:extLst>
              </a:tr>
              <a:tr h="563880">
                <a:tc>
                  <a:txBody>
                    <a:bodyPr/>
                    <a:lstStyle/>
                    <a:p>
                      <a:pPr algn="dist"/>
                      <a:r>
                        <a:rPr kumimoji="1" lang="ja-JP" altLang="en-US" sz="1100" dirty="0">
                          <a:solidFill>
                            <a:sysClr val="windowText" lastClr="000000"/>
                          </a:solidFill>
                        </a:rPr>
                        <a:t>発注案件</a:t>
                      </a:r>
                      <a:endParaRPr kumimoji="1" lang="en-US" altLang="ja-JP" sz="1100" dirty="0">
                        <a:solidFill>
                          <a:sysClr val="windowText" lastClr="000000"/>
                        </a:solidFill>
                      </a:endParaRPr>
                    </a:p>
                    <a:p>
                      <a:pPr algn="dist"/>
                      <a:r>
                        <a:rPr kumimoji="1" lang="ja-JP" altLang="en-US" sz="1100" dirty="0">
                          <a:solidFill>
                            <a:sysClr val="windowText" lastClr="000000"/>
                          </a:solidFill>
                        </a:rPr>
                        <a:t>情報</a:t>
                      </a:r>
                      <a:endParaRPr kumimoji="1" lang="en-US" altLang="ja-JP" sz="1100" dirty="0">
                        <a:solidFill>
                          <a:sysClr val="windowText" lastClr="000000"/>
                        </a:solidFill>
                      </a:endParaRPr>
                    </a:p>
                    <a:p>
                      <a:pPr algn="dist"/>
                      <a:r>
                        <a:rPr kumimoji="1" lang="ja-JP" altLang="en-US" sz="1100" dirty="0">
                          <a:solidFill>
                            <a:sysClr val="windowText" lastClr="000000"/>
                          </a:solidFill>
                        </a:rPr>
                        <a:t>・</a:t>
                      </a:r>
                      <a:endParaRPr kumimoji="1" lang="en-US" altLang="ja-JP" sz="1100" dirty="0">
                        <a:solidFill>
                          <a:sysClr val="windowText" lastClr="000000"/>
                        </a:solidFill>
                      </a:endParaRPr>
                    </a:p>
                    <a:p>
                      <a:pPr algn="dist"/>
                      <a:r>
                        <a:rPr kumimoji="1" lang="ja-JP" altLang="en-US" sz="1100" dirty="0">
                          <a:solidFill>
                            <a:sysClr val="windowText" lastClr="000000"/>
                          </a:solidFill>
                        </a:rPr>
                        <a:t>申込手続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100" b="1" dirty="0">
                          <a:solidFill>
                            <a:sysClr val="windowText" lastClr="000000"/>
                          </a:solidFill>
                        </a:rPr>
                        <a:t>発注案件情報はＷｅｂ上で公開しております。</a:t>
                      </a:r>
                      <a:endParaRPr kumimoji="1" lang="en-US" altLang="ja-JP" sz="1100" b="1" dirty="0">
                        <a:solidFill>
                          <a:sysClr val="windowText" lastClr="000000"/>
                        </a:solidFill>
                      </a:endParaRPr>
                    </a:p>
                    <a:p>
                      <a:r>
                        <a:rPr kumimoji="1" lang="ja-JP" altLang="en-US" sz="1100" b="1" dirty="0">
                          <a:solidFill>
                            <a:sysClr val="windowText" lastClr="000000"/>
                          </a:solidFill>
                        </a:rPr>
                        <a:t>自社にマッチする発注案件の有無を必ず事前にご確認ください。</a:t>
                      </a:r>
                    </a:p>
                    <a:p>
                      <a:r>
                        <a:rPr kumimoji="1" lang="ja-JP" altLang="en-US" sz="1000" dirty="0">
                          <a:solidFill>
                            <a:sysClr val="windowText" lastClr="000000"/>
                          </a:solidFill>
                        </a:rPr>
                        <a:t>　＜発注案件情報の確認・お申込みはこちらから＞</a:t>
                      </a:r>
                      <a:endParaRPr kumimoji="1" lang="en-US" altLang="ja-JP" sz="1200" b="1" dirty="0">
                        <a:solidFill>
                          <a:sysClr val="windowText" lastClr="000000"/>
                        </a:solidFill>
                        <a:latin typeface="HGPｺﾞｼｯｸE" panose="020B0900000000000000" pitchFamily="50" charset="-128"/>
                        <a:ea typeface="HGPｺﾞｼｯｸE" panose="020B0900000000000000" pitchFamily="50" charset="-128"/>
                        <a:hlinkClick r:id="rId3">
                          <a:extLst>
                            <a:ext uri="{A12FA001-AC4F-418D-AE19-62706E023703}">
                              <ahyp:hlinkClr xmlns="" xmlns:ahyp="http://schemas.microsoft.com/office/drawing/2018/hyperlinkcolor" val="tx"/>
                            </a:ext>
                          </a:extLst>
                        </a:hlinkClick>
                      </a:endParaRPr>
                    </a:p>
                    <a:p>
                      <a:r>
                        <a:rPr kumimoji="1" lang="en-US" altLang="ja-JP" sz="1800" u="sng" kern="1200" dirty="0">
                          <a:solidFill>
                            <a:schemeClr val="dk1"/>
                          </a:solidFill>
                          <a:effectLst/>
                          <a:latin typeface="+mn-lt"/>
                          <a:ea typeface="+mn-ea"/>
                          <a:cs typeface="+mn-cs"/>
                          <a:hlinkClick r:id="rId4"/>
                        </a:rPr>
                        <a:t>https://www.kipc.or.jp/seminar_event/40321/</a:t>
                      </a:r>
                      <a:endParaRPr kumimoji="1" lang="en-US" altLang="ja-JP" sz="1600" b="1" dirty="0">
                        <a:solidFill>
                          <a:srgbClr val="FF0000"/>
                        </a:solidFill>
                        <a:latin typeface="HGPｺﾞｼｯｸE" panose="020B0900000000000000" pitchFamily="50" charset="-128"/>
                        <a:ea typeface="HGPｺﾞｼｯｸE" panose="020B0900000000000000" pitchFamily="50" charset="-128"/>
                      </a:endParaRPr>
                    </a:p>
                    <a:p>
                      <a:r>
                        <a:rPr kumimoji="1" lang="ja-JP" altLang="en-US" sz="900" b="0" dirty="0">
                          <a:solidFill>
                            <a:sysClr val="windowText" lastClr="000000"/>
                          </a:solidFill>
                          <a:latin typeface="ＭＳ Ｐゴシック" panose="020B0600070205080204" pitchFamily="50" charset="-128"/>
                          <a:ea typeface="ＭＳ Ｐゴシック" panose="020B0600070205080204" pitchFamily="50" charset="-128"/>
                        </a:rPr>
                        <a:t>上記ホームページから申込書の電子データをダウンロードいただき、メールにてお申込みください。</a:t>
                      </a:r>
                      <a:endParaRPr kumimoji="1" lang="en-US" altLang="ja-JP" sz="900" b="0" dirty="0">
                        <a:solidFill>
                          <a:sysClr val="windowText" lastClr="000000"/>
                        </a:solidFill>
                        <a:latin typeface="ＭＳ Ｐゴシック" panose="020B0600070205080204" pitchFamily="50" charset="-128"/>
                        <a:ea typeface="ＭＳ Ｐゴシック" panose="020B0600070205080204" pitchFamily="50" charset="-128"/>
                      </a:endParaRPr>
                    </a:p>
                    <a:p>
                      <a:endParaRPr kumimoji="1" lang="ja-JP" altLang="en-US" sz="900" b="0" dirty="0">
                        <a:solidFill>
                          <a:sysClr val="windowText" lastClr="000000"/>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6"/>
                  </a:ext>
                </a:extLst>
              </a:tr>
              <a:tr h="563880">
                <a:tc>
                  <a:txBody>
                    <a:bodyPr/>
                    <a:lstStyle/>
                    <a:p>
                      <a:pPr algn="dist"/>
                      <a:r>
                        <a:rPr kumimoji="1" lang="ja-JP" altLang="en-US" sz="1100" dirty="0">
                          <a:solidFill>
                            <a:sysClr val="windowText" lastClr="000000"/>
                          </a:solidFill>
                        </a:rPr>
                        <a:t>留意事項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33350" indent="-133350" algn="just">
                        <a:lnSpc>
                          <a:spcPts val="1200"/>
                        </a:lnSpc>
                        <a:spcAft>
                          <a:spcPts val="0"/>
                        </a:spcAft>
                      </a:pP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①商談の組合せは、申込時の希望と発注企業の意向を合せて調整を図り、開催日までに「商談</a:t>
                      </a:r>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スケジュール表」を送付する予定です。商談希望が特定の発注側企業に集中した場合、受注</a:t>
                      </a:r>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企業の希望に添えないこともありますので、予め</a:t>
                      </a:r>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ご</a:t>
                      </a: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了承ください。</a:t>
                      </a:r>
                    </a:p>
                    <a:p>
                      <a:pPr algn="just">
                        <a:spcAft>
                          <a:spcPts val="0"/>
                        </a:spcAft>
                      </a:pP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②業種・業態その他の条件に合致しない場合は、お申込みをお断りすることがあります。</a:t>
                      </a:r>
                    </a:p>
                    <a:p>
                      <a:pPr algn="just">
                        <a:spcAft>
                          <a:spcPts val="0"/>
                        </a:spcAft>
                      </a:pP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③参加費の入金が確認できた時点で、参加申込みの確定とさせていただきます。</a:t>
                      </a:r>
                    </a:p>
                    <a:p>
                      <a:pPr marL="133350" indent="-133350" algn="just">
                        <a:spcAft>
                          <a:spcPts val="0"/>
                        </a:spcAft>
                      </a:pP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④参加費支払前のエントリー辞退は可能です。</a:t>
                      </a:r>
                    </a:p>
                    <a:p>
                      <a:pPr marL="133350" indent="-133350" algn="just">
                        <a:spcAft>
                          <a:spcPts val="0"/>
                        </a:spcAft>
                      </a:pP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⑤参加費支払後は、原則、</a:t>
                      </a:r>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ご</a:t>
                      </a: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返金はいたしませんので、予め</a:t>
                      </a:r>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ご</a:t>
                      </a: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了承ください。</a:t>
                      </a:r>
                    </a:p>
                    <a:p>
                      <a:pPr algn="just"/>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⑥天災等の不可抗力により、商談会が開催不可能であると主催者が判断した場合、商談会</a:t>
                      </a:r>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を中</a:t>
                      </a:r>
                      <a:endParaRPr kumimoji="1" lang="en-US"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l"/>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止・中断することがあります。その場合、参加者の負担経費、生じた損害等につい</a:t>
                      </a:r>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て、主催者は</a:t>
                      </a:r>
                      <a:endParaRPr kumimoji="1" lang="en-US"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l"/>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補償の責</a:t>
                      </a:r>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任</a:t>
                      </a: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を負いませんので、予め</a:t>
                      </a:r>
                      <a:r>
                        <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御</a:t>
                      </a:r>
                      <a:r>
                        <a:rPr kumimoji="1" lang="ja-JP" altLang="ja-JP"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了承ください。</a:t>
                      </a:r>
                      <a:endParaRPr kumimoji="1" lang="ja-JP" altLang="en-US" sz="1000"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8"/>
                  </a:ext>
                </a:extLst>
              </a:tr>
            </a:tbl>
          </a:graphicData>
        </a:graphic>
      </p:graphicFrame>
      <p:sp>
        <p:nvSpPr>
          <p:cNvPr id="2" name="テキスト ボックス 1"/>
          <p:cNvSpPr txBox="1"/>
          <p:nvPr/>
        </p:nvSpPr>
        <p:spPr>
          <a:xfrm>
            <a:off x="246820" y="9230010"/>
            <a:ext cx="6278195" cy="577081"/>
          </a:xfrm>
          <a:prstGeom prst="rect">
            <a:avLst/>
          </a:prstGeom>
          <a:noFill/>
          <a:ln w="28575">
            <a:solidFill>
              <a:srgbClr val="0070C0"/>
            </a:solidFill>
          </a:ln>
        </p:spPr>
        <p:txBody>
          <a:bodyPr wrap="square" rtlCol="0">
            <a:spAutoFit/>
          </a:bodyPr>
          <a:lstStyle/>
          <a:p>
            <a:r>
              <a:rPr kumimoji="1" lang="ja-JP" altLang="en-US" sz="1050" dirty="0">
                <a:latin typeface="+mn-ea"/>
              </a:rPr>
              <a:t>お問合わせ先　　</a:t>
            </a:r>
            <a:r>
              <a:rPr kumimoji="1" lang="ja-JP" altLang="en-US" sz="1050" dirty="0" smtClean="0">
                <a:latin typeface="+mn-ea"/>
              </a:rPr>
              <a:t>公益財団法人埼玉県産業振興公社　取引振興部　取引支援グループ</a:t>
            </a:r>
            <a:endParaRPr kumimoji="1" lang="en-US" altLang="ja-JP" sz="1050" dirty="0">
              <a:latin typeface="+mn-ea"/>
            </a:endParaRPr>
          </a:p>
          <a:p>
            <a:r>
              <a:rPr lang="ja-JP" altLang="en-US" sz="1050" dirty="0">
                <a:latin typeface="+mn-ea"/>
              </a:rPr>
              <a:t>　　　　　　　　　　　</a:t>
            </a:r>
            <a:r>
              <a:rPr lang="ja-JP" altLang="en-US" sz="1050" dirty="0" smtClean="0">
                <a:latin typeface="+mn-ea"/>
              </a:rPr>
              <a:t>〒</a:t>
            </a:r>
            <a:r>
              <a:rPr lang="en-US" altLang="ja-JP" sz="1050" dirty="0" smtClean="0">
                <a:latin typeface="+mn-ea"/>
              </a:rPr>
              <a:t>330‐8669</a:t>
            </a:r>
            <a:r>
              <a:rPr lang="ja-JP" altLang="en-US" sz="1050" dirty="0">
                <a:latin typeface="+mn-ea"/>
              </a:rPr>
              <a:t>　</a:t>
            </a:r>
            <a:r>
              <a:rPr lang="ja-JP" altLang="en-US" sz="1050" dirty="0" smtClean="0">
                <a:latin typeface="+mn-ea"/>
              </a:rPr>
              <a:t>埼玉県さいたま市大宮区桜木町</a:t>
            </a:r>
            <a:r>
              <a:rPr lang="en-US" altLang="ja-JP" sz="1050" dirty="0" smtClean="0">
                <a:latin typeface="+mn-ea"/>
              </a:rPr>
              <a:t>1-7-5</a:t>
            </a:r>
            <a:r>
              <a:rPr lang="ja-JP" altLang="en-US" sz="1050" dirty="0" smtClean="0">
                <a:latin typeface="+mn-ea"/>
              </a:rPr>
              <a:t>　大宮ソニックシティビル</a:t>
            </a:r>
            <a:r>
              <a:rPr lang="en-US" altLang="ja-JP" sz="1050" dirty="0" smtClean="0">
                <a:latin typeface="+mn-ea"/>
              </a:rPr>
              <a:t>10</a:t>
            </a:r>
            <a:r>
              <a:rPr lang="ja-JP" altLang="en-US" sz="1050" dirty="0" smtClean="0">
                <a:latin typeface="+mn-ea"/>
              </a:rPr>
              <a:t>階</a:t>
            </a:r>
            <a:endParaRPr lang="en-US" altLang="ja-JP" sz="1050" dirty="0">
              <a:latin typeface="+mn-ea"/>
            </a:endParaRPr>
          </a:p>
          <a:p>
            <a:r>
              <a:rPr lang="ja-JP" altLang="en-US" sz="1050" dirty="0">
                <a:latin typeface="+mn-ea"/>
              </a:rPr>
              <a:t>　　　　　　　　　　　</a:t>
            </a:r>
            <a:r>
              <a:rPr lang="en-US" altLang="ja-JP" sz="1050" dirty="0">
                <a:latin typeface="+mn-ea"/>
              </a:rPr>
              <a:t>TEL</a:t>
            </a:r>
            <a:r>
              <a:rPr lang="ja-JP" altLang="en-US" sz="1050" dirty="0">
                <a:latin typeface="+mn-ea"/>
              </a:rPr>
              <a:t>　</a:t>
            </a:r>
            <a:r>
              <a:rPr lang="en-US" altLang="ja-JP" sz="1050" dirty="0" smtClean="0">
                <a:latin typeface="+mn-ea"/>
              </a:rPr>
              <a:t>048-647-408</a:t>
            </a:r>
            <a:r>
              <a:rPr lang="en-US" altLang="ja-JP" sz="1050" dirty="0">
                <a:latin typeface="+mn-ea"/>
              </a:rPr>
              <a:t>6</a:t>
            </a:r>
            <a:r>
              <a:rPr lang="ja-JP" altLang="en-US" sz="1050" dirty="0">
                <a:latin typeface="+mn-ea"/>
              </a:rPr>
              <a:t>　</a:t>
            </a:r>
            <a:r>
              <a:rPr lang="en-US" altLang="ja-JP" sz="1050" dirty="0">
                <a:latin typeface="+mn-ea"/>
              </a:rPr>
              <a:t>FAX</a:t>
            </a:r>
            <a:r>
              <a:rPr lang="ja-JP" altLang="en-US" sz="1050" dirty="0">
                <a:latin typeface="+mn-ea"/>
              </a:rPr>
              <a:t>　</a:t>
            </a:r>
            <a:r>
              <a:rPr lang="en-US" altLang="ja-JP" sz="1050" dirty="0" smtClean="0">
                <a:latin typeface="+mn-ea"/>
              </a:rPr>
              <a:t>048-645-328</a:t>
            </a:r>
            <a:r>
              <a:rPr lang="en-US" altLang="ja-JP" sz="1050" dirty="0">
                <a:latin typeface="+mn-ea"/>
              </a:rPr>
              <a:t>6</a:t>
            </a:r>
            <a:r>
              <a:rPr lang="ja-JP" altLang="en-US" sz="1050" dirty="0">
                <a:latin typeface="+mn-ea"/>
              </a:rPr>
              <a:t>　</a:t>
            </a:r>
            <a:r>
              <a:rPr lang="en-US" altLang="ja-JP" sz="1050" dirty="0">
                <a:latin typeface="+mn-ea"/>
              </a:rPr>
              <a:t>E-mail</a:t>
            </a:r>
            <a:r>
              <a:rPr lang="ja-JP" altLang="en-US" sz="1050" dirty="0">
                <a:latin typeface="+mn-ea"/>
              </a:rPr>
              <a:t>　</a:t>
            </a:r>
            <a:r>
              <a:rPr lang="en-US" altLang="ja-JP" sz="1050" dirty="0">
                <a:latin typeface="+mn-ea"/>
              </a:rPr>
              <a:t>shoudan@saitama-j.or.jp</a:t>
            </a:r>
          </a:p>
        </p:txBody>
      </p:sp>
      <p:pic>
        <p:nvPicPr>
          <p:cNvPr id="10" name="図 9">
            <a:extLst>
              <a:ext uri="{FF2B5EF4-FFF2-40B4-BE49-F238E27FC236}">
                <a16:creationId xmlns="" xmlns:a16="http://schemas.microsoft.com/office/drawing/2014/main" id="{1EFF2706-76B3-491B-9249-216F17142BF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4664" y="1463061"/>
            <a:ext cx="2665833" cy="1999241"/>
          </a:xfrm>
          <a:prstGeom prst="rect">
            <a:avLst/>
          </a:prstGeom>
        </p:spPr>
      </p:pic>
    </p:spTree>
    <p:extLst>
      <p:ext uri="{BB962C8B-B14F-4D97-AF65-F5344CB8AC3E}">
        <p14:creationId xmlns:p14="http://schemas.microsoft.com/office/powerpoint/2010/main" val="92836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059095861"/>
              </p:ext>
            </p:extLst>
          </p:nvPr>
        </p:nvGraphicFramePr>
        <p:xfrm>
          <a:off x="152348" y="883677"/>
          <a:ext cx="6570443" cy="2844825"/>
        </p:xfrm>
        <a:graphic>
          <a:graphicData uri="http://schemas.openxmlformats.org/drawingml/2006/table">
            <a:tbl>
              <a:tblPr firstRow="1" firstCol="1" bandRow="1"/>
              <a:tblGrid>
                <a:gridCol w="2727878">
                  <a:extLst>
                    <a:ext uri="{9D8B030D-6E8A-4147-A177-3AD203B41FA5}">
                      <a16:colId xmlns="" xmlns:a16="http://schemas.microsoft.com/office/drawing/2014/main" val="20000"/>
                    </a:ext>
                  </a:extLst>
                </a:gridCol>
                <a:gridCol w="3842565">
                  <a:extLst>
                    <a:ext uri="{9D8B030D-6E8A-4147-A177-3AD203B41FA5}">
                      <a16:colId xmlns="" xmlns:a16="http://schemas.microsoft.com/office/drawing/2014/main" val="20001"/>
                    </a:ext>
                  </a:extLst>
                </a:gridCol>
              </a:tblGrid>
              <a:tr h="453371">
                <a:tc>
                  <a:txBody>
                    <a:bodyPr/>
                    <a:lstStyle/>
                    <a:p>
                      <a:pPr algn="l">
                        <a:spcAft>
                          <a:spcPts val="0"/>
                        </a:spcAft>
                      </a:pPr>
                      <a:r>
                        <a:rPr lang="ja-JP" altLang="en-US" sz="1200" b="1" kern="0" dirty="0">
                          <a:solidFill>
                            <a:srgbClr val="000000"/>
                          </a:solidFill>
                          <a:effectLst/>
                          <a:latin typeface="Century"/>
                          <a:ea typeface="ＭＳ ゴシック"/>
                          <a:cs typeface="ＭＳ Ｐゴシック"/>
                        </a:rPr>
                        <a:t>受注</a:t>
                      </a:r>
                      <a:r>
                        <a:rPr lang="ja-JP" altLang="ja-JP" sz="1200" b="1" kern="0" dirty="0">
                          <a:solidFill>
                            <a:srgbClr val="000000"/>
                          </a:solidFill>
                          <a:effectLst/>
                          <a:latin typeface="Century"/>
                          <a:ea typeface="ＭＳ ゴシック"/>
                          <a:cs typeface="ＭＳ Ｐゴシック"/>
                        </a:rPr>
                        <a:t>側参加企業募集期間</a:t>
                      </a:r>
                      <a:endParaRPr lang="ja-JP" sz="1200" kern="100" dirty="0">
                        <a:effectLst/>
                        <a:latin typeface="Century"/>
                        <a:ea typeface="ＭＳ 明朝"/>
                        <a:cs typeface="Times New Roman"/>
                      </a:endParaRPr>
                    </a:p>
                  </a:txBody>
                  <a:tcPr marL="61486" marR="614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kern="0" dirty="0">
                          <a:solidFill>
                            <a:srgbClr val="000000"/>
                          </a:solidFill>
                          <a:effectLst/>
                          <a:latin typeface="Century"/>
                          <a:ea typeface="ＭＳ ゴシック"/>
                          <a:cs typeface="ＭＳ Ｐゴシック"/>
                        </a:rPr>
                        <a:t>１０月２４日（木）～ １１</a:t>
                      </a:r>
                      <a:r>
                        <a:rPr lang="ja-JP" altLang="ja-JP" sz="1200" b="1" kern="0" dirty="0">
                          <a:solidFill>
                            <a:srgbClr val="000000"/>
                          </a:solidFill>
                          <a:effectLst/>
                          <a:latin typeface="Century"/>
                          <a:ea typeface="ＭＳ ゴシック"/>
                          <a:cs typeface="ＭＳ Ｐゴシック"/>
                        </a:rPr>
                        <a:t>月</a:t>
                      </a:r>
                      <a:r>
                        <a:rPr lang="en-US" altLang="ja-JP" sz="1200" b="1" kern="0" dirty="0">
                          <a:solidFill>
                            <a:srgbClr val="000000"/>
                          </a:solidFill>
                          <a:effectLst/>
                          <a:latin typeface="Century"/>
                          <a:ea typeface="ＭＳ ゴシック"/>
                          <a:cs typeface="ＭＳ Ｐゴシック"/>
                        </a:rPr>
                        <a:t> </a:t>
                      </a:r>
                      <a:r>
                        <a:rPr lang="ja-JP" altLang="en-US" sz="1200" b="1" kern="0" dirty="0">
                          <a:solidFill>
                            <a:srgbClr val="000000"/>
                          </a:solidFill>
                          <a:effectLst/>
                          <a:latin typeface="Century"/>
                          <a:ea typeface="ＭＳ ゴシック"/>
                          <a:cs typeface="ＭＳ Ｐゴシック"/>
                        </a:rPr>
                        <a:t>２９</a:t>
                      </a:r>
                      <a:r>
                        <a:rPr lang="ja-JP" altLang="ja-JP" sz="1200" b="1" kern="0" dirty="0">
                          <a:solidFill>
                            <a:srgbClr val="000000"/>
                          </a:solidFill>
                          <a:effectLst/>
                          <a:latin typeface="Century"/>
                          <a:ea typeface="ＭＳ ゴシック"/>
                          <a:cs typeface="ＭＳ Ｐゴシック"/>
                        </a:rPr>
                        <a:t>日</a:t>
                      </a:r>
                      <a:r>
                        <a:rPr lang="en-US" altLang="ja-JP" sz="1200" b="1" kern="0" dirty="0">
                          <a:solidFill>
                            <a:srgbClr val="000000"/>
                          </a:solidFill>
                          <a:effectLst/>
                          <a:latin typeface="Century"/>
                          <a:ea typeface="ＭＳ ゴシック"/>
                          <a:cs typeface="ＭＳ Ｐゴシック"/>
                        </a:rPr>
                        <a:t>(</a:t>
                      </a:r>
                      <a:r>
                        <a:rPr lang="ja-JP" altLang="en-US" sz="1200" b="1" kern="0" dirty="0">
                          <a:solidFill>
                            <a:srgbClr val="000000"/>
                          </a:solidFill>
                          <a:effectLst/>
                          <a:latin typeface="Century"/>
                          <a:ea typeface="ＭＳ ゴシック"/>
                          <a:cs typeface="ＭＳ Ｐゴシック"/>
                        </a:rPr>
                        <a:t>金</a:t>
                      </a:r>
                      <a:r>
                        <a:rPr lang="en-US" altLang="ja-JP" sz="1200" b="1" kern="0" dirty="0">
                          <a:solidFill>
                            <a:srgbClr val="000000"/>
                          </a:solidFill>
                          <a:effectLst/>
                          <a:latin typeface="Century"/>
                          <a:ea typeface="ＭＳ ゴシック"/>
                          <a:cs typeface="ＭＳ Ｐゴシック"/>
                        </a:rPr>
                        <a:t>)</a:t>
                      </a:r>
                      <a:endParaRPr lang="ja-JP" altLang="ja-JP" sz="1050" kern="100" dirty="0">
                        <a:effectLst/>
                        <a:latin typeface="Century"/>
                        <a:ea typeface="ＭＳ 明朝"/>
                        <a:cs typeface="Times New Roman"/>
                      </a:endParaRPr>
                    </a:p>
                  </a:txBody>
                  <a:tcPr marL="61486" marR="614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524899">
                <a:tc gridSpan="2">
                  <a:txBody>
                    <a:bodyPr/>
                    <a:lstStyle/>
                    <a:p>
                      <a:pPr algn="just">
                        <a:spcAft>
                          <a:spcPts val="0"/>
                        </a:spcAft>
                      </a:pPr>
                      <a:r>
                        <a:rPr lang="ja-JP" altLang="en-US" sz="1000" kern="0" dirty="0">
                          <a:solidFill>
                            <a:srgbClr val="000000"/>
                          </a:solidFill>
                          <a:effectLst/>
                          <a:latin typeface="ＭＳ Ｐゴシック" panose="020B0600070205080204" pitchFamily="50" charset="-128"/>
                          <a:ea typeface="ＭＳ Ｐゴシック" panose="020B0600070205080204" pitchFamily="50" charset="-128"/>
                          <a:cs typeface="Times New Roman"/>
                        </a:rPr>
                        <a:t>発注側参加企業から「機械器具」、「電機・半導体関連」、「ＩＴ・ソフトウェア」など幅広い分野に渡る多くの発注案件がございます。発注案件に申し込んでいただく形で受注側参加企業を募集します。</a:t>
                      </a:r>
                      <a:endParaRPr lang="ja-JP" sz="1000" kern="100" dirty="0">
                        <a:effectLst/>
                        <a:latin typeface="ＭＳ Ｐゴシック" panose="020B0600070205080204" pitchFamily="50" charset="-128"/>
                        <a:ea typeface="ＭＳ Ｐゴシック" panose="020B0600070205080204" pitchFamily="50" charset="-128"/>
                        <a:cs typeface="Times New Roman"/>
                      </a:endParaRPr>
                    </a:p>
                  </a:txBody>
                  <a:tcPr marL="61486" marR="614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 xmlns:a16="http://schemas.microsoft.com/office/drawing/2014/main" val="10001"/>
                  </a:ext>
                </a:extLst>
              </a:tr>
              <a:tr h="434035">
                <a:tc>
                  <a:txBody>
                    <a:bodyPr/>
                    <a:lstStyle/>
                    <a:p>
                      <a:pPr algn="l" latinLnBrk="1">
                        <a:spcAft>
                          <a:spcPts val="0"/>
                        </a:spcAft>
                      </a:pPr>
                      <a:r>
                        <a:rPr lang="ja-JP" altLang="en-US" sz="1200" b="1" kern="0" dirty="0">
                          <a:solidFill>
                            <a:srgbClr val="000000"/>
                          </a:solidFill>
                          <a:effectLst/>
                          <a:latin typeface="Century"/>
                          <a:ea typeface="ＭＳ ゴシック"/>
                          <a:cs typeface="Times New Roman"/>
                        </a:rPr>
                        <a:t>当日の商談スケジュール等資料の送付</a:t>
                      </a:r>
                      <a:endParaRPr lang="ja-JP" sz="1200" kern="100" dirty="0">
                        <a:effectLst/>
                        <a:latin typeface="Century"/>
                        <a:ea typeface="ＭＳ 明朝"/>
                        <a:cs typeface="Times New Roman"/>
                      </a:endParaRPr>
                    </a:p>
                  </a:txBody>
                  <a:tcPr marL="61486" marR="614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kern="0" dirty="0">
                          <a:solidFill>
                            <a:srgbClr val="000000"/>
                          </a:solidFill>
                          <a:effectLst/>
                          <a:latin typeface="Century"/>
                          <a:ea typeface="ＭＳ ゴシック"/>
                          <a:cs typeface="ＭＳ Ｐゴシック"/>
                        </a:rPr>
                        <a:t>１</a:t>
                      </a:r>
                      <a:r>
                        <a:rPr lang="ja-JP" altLang="ja-JP" sz="1200" b="1" kern="0" dirty="0">
                          <a:solidFill>
                            <a:srgbClr val="000000"/>
                          </a:solidFill>
                          <a:effectLst/>
                          <a:latin typeface="Century"/>
                          <a:ea typeface="ＭＳ ゴシック"/>
                          <a:cs typeface="ＭＳ Ｐゴシック"/>
                        </a:rPr>
                        <a:t>月</a:t>
                      </a:r>
                      <a:r>
                        <a:rPr lang="ja-JP" altLang="en-US" sz="1200" b="1" kern="0" dirty="0">
                          <a:solidFill>
                            <a:srgbClr val="000000"/>
                          </a:solidFill>
                          <a:effectLst/>
                          <a:latin typeface="Century"/>
                          <a:ea typeface="ＭＳ ゴシック"/>
                          <a:cs typeface="ＭＳ Ｐゴシック"/>
                        </a:rPr>
                        <a:t>上旬</a:t>
                      </a:r>
                      <a:endParaRPr lang="ja-JP" altLang="ja-JP" sz="1050" kern="100" dirty="0">
                        <a:effectLst/>
                        <a:latin typeface="Century"/>
                        <a:ea typeface="ＭＳ 明朝"/>
                        <a:cs typeface="Times New Roman"/>
                      </a:endParaRPr>
                    </a:p>
                  </a:txBody>
                  <a:tcPr marL="61486" marR="614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499244">
                <a:tc gridSpan="2">
                  <a:txBody>
                    <a:bodyPr/>
                    <a:lstStyle/>
                    <a:p>
                      <a:pPr algn="l">
                        <a:spcAft>
                          <a:spcPts val="0"/>
                        </a:spcAft>
                      </a:pPr>
                      <a:r>
                        <a:rPr lang="ja-JP" altLang="en-US" sz="1000" kern="100" dirty="0">
                          <a:effectLst/>
                          <a:latin typeface="ＭＳ Ｐゴシック" panose="020B0600070205080204" pitchFamily="50" charset="-128"/>
                          <a:ea typeface="ＭＳ Ｐゴシック" panose="020B0600070205080204" pitchFamily="50" charset="-128"/>
                          <a:cs typeface="Times New Roman"/>
                        </a:rPr>
                        <a:t>受注側・発注側双方の商談希望内容を踏まえ、開催事務局が商談スケジュールを調整し、事前にお知らせします。</a:t>
                      </a:r>
                      <a:endParaRPr lang="ja-JP" sz="1000" kern="100" dirty="0">
                        <a:effectLst/>
                        <a:latin typeface="ＭＳ Ｐゴシック" panose="020B0600070205080204" pitchFamily="50" charset="-128"/>
                        <a:ea typeface="ＭＳ Ｐゴシック" panose="020B0600070205080204" pitchFamily="50" charset="-128"/>
                        <a:cs typeface="Times New Roman"/>
                      </a:endParaRPr>
                    </a:p>
                  </a:txBody>
                  <a:tcPr marL="61486" marR="614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 xmlns:a16="http://schemas.microsoft.com/office/drawing/2014/main" val="10003"/>
                  </a:ext>
                </a:extLst>
              </a:tr>
              <a:tr h="4666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200" b="1" kern="0" dirty="0">
                          <a:solidFill>
                            <a:srgbClr val="000000"/>
                          </a:solidFill>
                          <a:effectLst/>
                          <a:latin typeface="Century"/>
                          <a:ea typeface="ＭＳ ゴシック"/>
                          <a:cs typeface="ＭＳ Ｐゴシック"/>
                        </a:rPr>
                        <a:t>商談会当日</a:t>
                      </a:r>
                      <a:endParaRPr lang="ja-JP" altLang="ja-JP" sz="1000" kern="100" dirty="0">
                        <a:effectLst/>
                        <a:latin typeface="Century"/>
                        <a:ea typeface="ＭＳ 明朝"/>
                        <a:cs typeface="Times New Roman"/>
                      </a:endParaRPr>
                    </a:p>
                  </a:txBody>
                  <a:tcPr marL="61486" marR="614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kern="0" dirty="0">
                          <a:solidFill>
                            <a:srgbClr val="000000"/>
                          </a:solidFill>
                          <a:effectLst/>
                          <a:latin typeface="Century"/>
                          <a:ea typeface="ＭＳ ゴシック"/>
                          <a:cs typeface="ＭＳ Ｐゴシック"/>
                        </a:rPr>
                        <a:t>２</a:t>
                      </a:r>
                      <a:r>
                        <a:rPr lang="ja-JP" altLang="ja-JP" sz="1200" b="1" kern="0" dirty="0">
                          <a:solidFill>
                            <a:srgbClr val="000000"/>
                          </a:solidFill>
                          <a:effectLst/>
                          <a:latin typeface="Century"/>
                          <a:ea typeface="ＭＳ ゴシック"/>
                          <a:cs typeface="ＭＳ Ｐゴシック"/>
                        </a:rPr>
                        <a:t>月</a:t>
                      </a:r>
                      <a:r>
                        <a:rPr lang="ja-JP" altLang="en-US" sz="1200" b="1" kern="0" dirty="0">
                          <a:solidFill>
                            <a:srgbClr val="000000"/>
                          </a:solidFill>
                          <a:effectLst/>
                          <a:latin typeface="Century"/>
                          <a:ea typeface="ＭＳ ゴシック"/>
                          <a:cs typeface="ＭＳ Ｐゴシック"/>
                        </a:rPr>
                        <a:t>５</a:t>
                      </a:r>
                      <a:r>
                        <a:rPr lang="ja-JP" altLang="ja-JP" sz="1200" b="1" kern="0" dirty="0">
                          <a:solidFill>
                            <a:srgbClr val="000000"/>
                          </a:solidFill>
                          <a:effectLst/>
                          <a:latin typeface="Century"/>
                          <a:ea typeface="ＭＳ ゴシック"/>
                          <a:cs typeface="ＭＳ Ｐゴシック"/>
                        </a:rPr>
                        <a:t>日（</a:t>
                      </a:r>
                      <a:r>
                        <a:rPr lang="ja-JP" altLang="en-US" sz="1200" b="1" kern="0" dirty="0">
                          <a:solidFill>
                            <a:srgbClr val="000000"/>
                          </a:solidFill>
                          <a:effectLst/>
                          <a:latin typeface="Century"/>
                          <a:ea typeface="ＭＳ ゴシック"/>
                          <a:cs typeface="ＭＳ Ｐゴシック"/>
                        </a:rPr>
                        <a:t>水</a:t>
                      </a:r>
                      <a:r>
                        <a:rPr lang="ja-JP" altLang="ja-JP" sz="1200" b="1" kern="0" dirty="0">
                          <a:solidFill>
                            <a:srgbClr val="000000"/>
                          </a:solidFill>
                          <a:effectLst/>
                          <a:latin typeface="Century"/>
                          <a:ea typeface="ＭＳ ゴシック"/>
                          <a:cs typeface="ＭＳ Ｐゴシック"/>
                        </a:rPr>
                        <a:t>）</a:t>
                      </a:r>
                      <a:endParaRPr lang="ja-JP" altLang="ja-JP" sz="1050" kern="100" dirty="0">
                        <a:effectLst/>
                        <a:latin typeface="Century"/>
                        <a:ea typeface="ＭＳ 明朝"/>
                        <a:cs typeface="Times New Roman"/>
                      </a:endParaRPr>
                    </a:p>
                  </a:txBody>
                  <a:tcPr marL="61486" marR="614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466638">
                <a:tc gridSpan="2">
                  <a:txBody>
                    <a:bodyPr/>
                    <a:lstStyle/>
                    <a:p>
                      <a:pPr algn="l">
                        <a:spcAft>
                          <a:spcPts val="0"/>
                        </a:spcAft>
                      </a:pPr>
                      <a:r>
                        <a:rPr lang="ja-JP" altLang="en-US" sz="1000" kern="0" dirty="0">
                          <a:solidFill>
                            <a:srgbClr val="000000"/>
                          </a:solidFill>
                          <a:effectLst/>
                          <a:latin typeface="ＭＳ Ｐゴシック" panose="020B0600070205080204" pitchFamily="50" charset="-128"/>
                          <a:ea typeface="ＭＳ Ｐゴシック" panose="020B0600070205080204" pitchFamily="50" charset="-128"/>
                          <a:cs typeface="ＭＳ Ｐゴシック"/>
                        </a:rPr>
                        <a:t>受付開始１２時／商談開始１３時／１回の商談時間は２０分（＋入替時間５分）を予定しております。</a:t>
                      </a:r>
                      <a:endParaRPr lang="ja-JP" sz="1000" kern="100" dirty="0">
                        <a:effectLst/>
                        <a:latin typeface="ＭＳ Ｐゴシック" panose="020B0600070205080204" pitchFamily="50" charset="-128"/>
                        <a:ea typeface="ＭＳ Ｐゴシック" panose="020B0600070205080204" pitchFamily="50" charset="-128"/>
                        <a:cs typeface="Times New Roman"/>
                      </a:endParaRPr>
                    </a:p>
                  </a:txBody>
                  <a:tcPr marL="61486" marR="614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 xmlns:a16="http://schemas.microsoft.com/office/drawing/2014/main" val="10005"/>
                  </a:ext>
                </a:extLst>
              </a:tr>
            </a:tbl>
          </a:graphicData>
        </a:graphic>
      </p:graphicFrame>
      <p:sp>
        <p:nvSpPr>
          <p:cNvPr id="2" name="テキスト ボックス 1"/>
          <p:cNvSpPr txBox="1"/>
          <p:nvPr/>
        </p:nvSpPr>
        <p:spPr>
          <a:xfrm>
            <a:off x="2608512" y="208619"/>
            <a:ext cx="4156907" cy="261610"/>
          </a:xfrm>
          <a:prstGeom prst="rect">
            <a:avLst/>
          </a:prstGeom>
          <a:noFill/>
        </p:spPr>
        <p:txBody>
          <a:bodyPr wrap="none" rtlCol="0">
            <a:spAutoFit/>
          </a:bodyPr>
          <a:lstStyle/>
          <a:p>
            <a:r>
              <a:rPr lang="ja-JP" altLang="en-US" sz="1100" u="sng" dirty="0"/>
              <a:t>九都県市合同商談会</a:t>
            </a:r>
            <a:r>
              <a:rPr lang="en-US" altLang="ja-JP" sz="1100" u="sng" dirty="0"/>
              <a:t>in</a:t>
            </a:r>
            <a:r>
              <a:rPr lang="ja-JP" altLang="en-US" sz="1100" u="sng" dirty="0"/>
              <a:t>パシフィコ横浜</a:t>
            </a:r>
            <a:r>
              <a:rPr lang="en-US" altLang="ja-JP" sz="1100" u="sng" dirty="0"/>
              <a:t>2020</a:t>
            </a:r>
            <a:r>
              <a:rPr lang="ja-JP" altLang="en-US" sz="1100" u="sng" dirty="0"/>
              <a:t>　令和</a:t>
            </a:r>
            <a:r>
              <a:rPr lang="en-US" altLang="ja-JP" sz="1100" u="sng" dirty="0"/>
              <a:t>2</a:t>
            </a:r>
            <a:r>
              <a:rPr lang="ja-JP" altLang="en-US" sz="1100" u="sng" dirty="0"/>
              <a:t>年</a:t>
            </a:r>
            <a:r>
              <a:rPr lang="en-US" altLang="ja-JP" sz="1100" u="sng" dirty="0"/>
              <a:t>2</a:t>
            </a:r>
            <a:r>
              <a:rPr lang="ja-JP" altLang="en-US" sz="1100" u="sng" dirty="0"/>
              <a:t>月</a:t>
            </a:r>
            <a:r>
              <a:rPr lang="en-US" altLang="ja-JP" sz="1100" u="sng" dirty="0"/>
              <a:t>5</a:t>
            </a:r>
            <a:r>
              <a:rPr lang="ja-JP" altLang="en-US" sz="1100" u="sng" dirty="0"/>
              <a:t>日開催</a:t>
            </a:r>
            <a:endParaRPr kumimoji="1" lang="ja-JP" altLang="en-US" sz="1100" u="sng" dirty="0"/>
          </a:p>
        </p:txBody>
      </p:sp>
      <p:sp>
        <p:nvSpPr>
          <p:cNvPr id="17" name="テキスト ボックス 16"/>
          <p:cNvSpPr txBox="1"/>
          <p:nvPr/>
        </p:nvSpPr>
        <p:spPr>
          <a:xfrm>
            <a:off x="207601" y="488504"/>
            <a:ext cx="6408712" cy="338554"/>
          </a:xfrm>
          <a:prstGeom prst="rect">
            <a:avLst/>
          </a:prstGeom>
          <a:noFill/>
        </p:spPr>
        <p:txBody>
          <a:bodyPr wrap="square" rtlCol="0">
            <a:spAutoFit/>
          </a:bodyPr>
          <a:lstStyle/>
          <a:p>
            <a:pPr algn="ctr"/>
            <a:r>
              <a:rPr lang="en-US" altLang="ja-JP" sz="1600" dirty="0">
                <a:solidFill>
                  <a:srgbClr val="0070C0"/>
                </a:solidFill>
                <a:latin typeface="HGP創英角ﾎﾟｯﾌﾟ体" pitchFamily="50" charset="-128"/>
                <a:ea typeface="HGP創英角ﾎﾟｯﾌﾟ体" pitchFamily="50" charset="-128"/>
              </a:rPr>
              <a:t>【</a:t>
            </a:r>
            <a:r>
              <a:rPr lang="ja-JP" altLang="en-US" sz="1600" dirty="0">
                <a:solidFill>
                  <a:srgbClr val="0070C0"/>
                </a:solidFill>
                <a:latin typeface="HGP創英角ﾎﾟｯﾌﾟ体" pitchFamily="50" charset="-128"/>
                <a:ea typeface="HGP創英角ﾎﾟｯﾌﾟ体" pitchFamily="50" charset="-128"/>
              </a:rPr>
              <a:t>商 談 会 ま で の ス ケ ジ ュ </a:t>
            </a:r>
            <a:r>
              <a:rPr lang="ja-JP" altLang="en-US" sz="1600" dirty="0" err="1">
                <a:solidFill>
                  <a:srgbClr val="0070C0"/>
                </a:solidFill>
                <a:latin typeface="HGP創英角ﾎﾟｯﾌﾟ体" pitchFamily="50" charset="-128"/>
                <a:ea typeface="HGP創英角ﾎﾟｯﾌﾟ体" pitchFamily="50" charset="-128"/>
              </a:rPr>
              <a:t>ー</a:t>
            </a:r>
            <a:r>
              <a:rPr lang="ja-JP" altLang="en-US" sz="1600" dirty="0">
                <a:solidFill>
                  <a:srgbClr val="0070C0"/>
                </a:solidFill>
                <a:latin typeface="HGP創英角ﾎﾟｯﾌﾟ体" pitchFamily="50" charset="-128"/>
                <a:ea typeface="HGP創英角ﾎﾟｯﾌﾟ体" pitchFamily="50" charset="-128"/>
              </a:rPr>
              <a:t> ル（予定）</a:t>
            </a:r>
            <a:r>
              <a:rPr lang="en-US" altLang="ja-JP" sz="1600" dirty="0">
                <a:solidFill>
                  <a:srgbClr val="0070C0"/>
                </a:solidFill>
                <a:latin typeface="HGP創英角ﾎﾟｯﾌﾟ体" pitchFamily="50" charset="-128"/>
                <a:ea typeface="HGP創英角ﾎﾟｯﾌﾟ体" pitchFamily="50" charset="-128"/>
              </a:rPr>
              <a:t>】</a:t>
            </a:r>
            <a:endParaRPr kumimoji="1" lang="ja-JP" altLang="en-US" sz="1600" dirty="0">
              <a:solidFill>
                <a:srgbClr val="0070C0"/>
              </a:solidFill>
              <a:latin typeface="HGP創英角ﾎﾟｯﾌﾟ体" pitchFamily="50" charset="-128"/>
              <a:ea typeface="HGP創英角ﾎﾟｯﾌﾟ体" pitchFamily="50" charset="-128"/>
            </a:endParaRPr>
          </a:p>
        </p:txBody>
      </p:sp>
      <p:sp>
        <p:nvSpPr>
          <p:cNvPr id="11" name="テキスト ボックス 10"/>
          <p:cNvSpPr txBox="1"/>
          <p:nvPr/>
        </p:nvSpPr>
        <p:spPr>
          <a:xfrm>
            <a:off x="324449" y="5754811"/>
            <a:ext cx="6175015" cy="1646605"/>
          </a:xfrm>
          <a:prstGeom prst="rect">
            <a:avLst/>
          </a:prstGeom>
          <a:noFill/>
        </p:spPr>
        <p:txBody>
          <a:bodyPr wrap="square" rtlCol="0">
            <a:spAutoFit/>
          </a:bodyPr>
          <a:lstStyle/>
          <a:p>
            <a:r>
              <a:rPr kumimoji="1" lang="en-US" altLang="ja-JP" sz="1200" dirty="0">
                <a:solidFill>
                  <a:srgbClr val="0070C0"/>
                </a:solidFill>
                <a:latin typeface="AR PハイカラＰＯＰ体H" panose="020B0600010101010101" pitchFamily="50" charset="-128"/>
                <a:ea typeface="AR PハイカラＰＯＰ体H" panose="020B0600010101010101" pitchFamily="50" charset="-128"/>
              </a:rPr>
              <a:t>【</a:t>
            </a:r>
            <a:r>
              <a:rPr kumimoji="1" lang="ja-JP" altLang="en-US" sz="1200" dirty="0">
                <a:solidFill>
                  <a:srgbClr val="0070C0"/>
                </a:solidFill>
                <a:latin typeface="AR PハイカラＰＯＰ体H" panose="020B0600010101010101" pitchFamily="50" charset="-128"/>
                <a:ea typeface="AR PハイカラＰＯＰ体H" panose="020B0600010101010101" pitchFamily="50" charset="-128"/>
              </a:rPr>
              <a:t>過去の実績</a:t>
            </a:r>
            <a:r>
              <a:rPr kumimoji="1" lang="en-US" altLang="ja-JP" sz="1200" dirty="0">
                <a:solidFill>
                  <a:srgbClr val="0070C0"/>
                </a:solidFill>
                <a:latin typeface="AR PハイカラＰＯＰ体H" panose="020B0600010101010101" pitchFamily="50" charset="-128"/>
                <a:ea typeface="AR PハイカラＰＯＰ体H" panose="020B0600010101010101" pitchFamily="50" charset="-128"/>
              </a:rPr>
              <a:t>】</a:t>
            </a:r>
            <a:endParaRPr kumimoji="1" lang="ja-JP" altLang="en-US" sz="1200" dirty="0">
              <a:solidFill>
                <a:srgbClr val="0070C0"/>
              </a:solidFill>
              <a:latin typeface="AR PハイカラＰＯＰ体H" panose="020B0600010101010101" pitchFamily="50" charset="-128"/>
              <a:ea typeface="AR PハイカラＰＯＰ体H" panose="020B0600010101010101" pitchFamily="50" charset="-128"/>
            </a:endParaRPr>
          </a:p>
          <a:p>
            <a:r>
              <a:rPr kumimoji="1" lang="ja-JP" altLang="en-US" sz="1100" dirty="0">
                <a:latin typeface="AR PハイカラＰＯＰ体H" panose="020B0600010101010101" pitchFamily="50" charset="-128"/>
                <a:ea typeface="AR PハイカラＰＯＰ体H" panose="020B0600010101010101" pitchFamily="50" charset="-128"/>
              </a:rPr>
              <a:t>　・受発注企業合わせて、</a:t>
            </a:r>
            <a:r>
              <a:rPr kumimoji="1" lang="en-US" altLang="ja-JP" sz="1100" dirty="0">
                <a:latin typeface="AR PハイカラＰＯＰ体H" panose="020B0600010101010101" pitchFamily="50" charset="-128"/>
                <a:ea typeface="AR PハイカラＰＯＰ体H" panose="020B0600010101010101" pitchFamily="50" charset="-128"/>
              </a:rPr>
              <a:t>309</a:t>
            </a:r>
            <a:r>
              <a:rPr kumimoji="1" lang="ja-JP" altLang="en-US" sz="1100" dirty="0">
                <a:latin typeface="AR PハイカラＰＯＰ体H" panose="020B0600010101010101" pitchFamily="50" charset="-128"/>
                <a:ea typeface="AR PハイカラＰＯＰ体H" panose="020B0600010101010101" pitchFamily="50" charset="-128"/>
              </a:rPr>
              <a:t>社が参加！（発注企業</a:t>
            </a:r>
            <a:r>
              <a:rPr kumimoji="1" lang="en-US" altLang="ja-JP" sz="1100" dirty="0">
                <a:latin typeface="AR PハイカラＰＯＰ体H" panose="020B0600010101010101" pitchFamily="50" charset="-128"/>
                <a:ea typeface="AR PハイカラＰＯＰ体H" panose="020B0600010101010101" pitchFamily="50" charset="-128"/>
              </a:rPr>
              <a:t>95</a:t>
            </a:r>
            <a:r>
              <a:rPr kumimoji="1" lang="ja-JP" altLang="en-US" sz="1100" dirty="0">
                <a:latin typeface="AR PハイカラＰＯＰ体H" panose="020B0600010101010101" pitchFamily="50" charset="-128"/>
                <a:ea typeface="AR PハイカラＰＯＰ体H" panose="020B0600010101010101" pitchFamily="50" charset="-128"/>
              </a:rPr>
              <a:t>社、</a:t>
            </a:r>
            <a:r>
              <a:rPr lang="ja-JP" altLang="en-US" sz="1100" dirty="0">
                <a:latin typeface="AR PハイカラＰＯＰ体H" panose="020B0600010101010101" pitchFamily="50" charset="-128"/>
                <a:ea typeface="AR PハイカラＰＯＰ体H" panose="020B0600010101010101" pitchFamily="50" charset="-128"/>
              </a:rPr>
              <a:t>受注</a:t>
            </a:r>
            <a:r>
              <a:rPr lang="en-US" altLang="ja-JP" sz="1100" dirty="0">
                <a:latin typeface="AR PハイカラＰＯＰ体H" panose="020B0600010101010101" pitchFamily="50" charset="-128"/>
                <a:ea typeface="AR PハイカラＰＯＰ体H" panose="020B0600010101010101" pitchFamily="50" charset="-128"/>
              </a:rPr>
              <a:t>214</a:t>
            </a:r>
            <a:r>
              <a:rPr kumimoji="1" lang="ja-JP" altLang="en-US" sz="1100" dirty="0">
                <a:latin typeface="AR PハイカラＰＯＰ体H" panose="020B0600010101010101" pitchFamily="50" charset="-128"/>
                <a:ea typeface="AR PハイカラＰＯＰ体H" panose="020B0600010101010101" pitchFamily="50" charset="-128"/>
              </a:rPr>
              <a:t>社）（平成</a:t>
            </a:r>
            <a:r>
              <a:rPr kumimoji="1" lang="en-US" altLang="ja-JP" sz="1100" dirty="0">
                <a:latin typeface="AR PハイカラＰＯＰ体H" panose="020B0600010101010101" pitchFamily="50" charset="-128"/>
                <a:ea typeface="AR PハイカラＰＯＰ体H" panose="020B0600010101010101" pitchFamily="50" charset="-128"/>
              </a:rPr>
              <a:t>30</a:t>
            </a:r>
            <a:r>
              <a:rPr kumimoji="1" lang="ja-JP" altLang="en-US" sz="1100" dirty="0">
                <a:latin typeface="AR PハイカラＰＯＰ体H" panose="020B0600010101010101" pitchFamily="50" charset="-128"/>
                <a:ea typeface="AR PハイカラＰＯＰ体H" panose="020B0600010101010101" pitchFamily="50" charset="-128"/>
              </a:rPr>
              <a:t>年度）</a:t>
            </a:r>
            <a:endParaRPr kumimoji="1" lang="en-US" altLang="ja-JP" sz="1100" dirty="0">
              <a:latin typeface="AR PハイカラＰＯＰ体H" panose="020B0600010101010101" pitchFamily="50" charset="-128"/>
              <a:ea typeface="AR PハイカラＰＯＰ体H" panose="020B0600010101010101" pitchFamily="50" charset="-128"/>
            </a:endParaRPr>
          </a:p>
          <a:p>
            <a:r>
              <a:rPr kumimoji="1" lang="ja-JP" altLang="en-US" sz="1100" dirty="0">
                <a:latin typeface="AR PハイカラＰＯＰ体H" panose="020B0600010101010101" pitchFamily="50" charset="-128"/>
                <a:ea typeface="AR PハイカラＰＯＰ体H" panose="020B0600010101010101" pitchFamily="50" charset="-128"/>
              </a:rPr>
              <a:t>　・商談回数</a:t>
            </a:r>
            <a:r>
              <a:rPr kumimoji="1" lang="en-US" altLang="ja-JP" sz="1100" dirty="0">
                <a:latin typeface="AR PハイカラＰＯＰ体H" panose="020B0600010101010101" pitchFamily="50" charset="-128"/>
                <a:ea typeface="AR PハイカラＰＯＰ体H" panose="020B0600010101010101" pitchFamily="50" charset="-128"/>
              </a:rPr>
              <a:t>773</a:t>
            </a:r>
            <a:r>
              <a:rPr lang="ja-JP" altLang="en-US" sz="1100" dirty="0">
                <a:latin typeface="AR PハイカラＰＯＰ体H" panose="020B0600010101010101" pitchFamily="50" charset="-128"/>
                <a:ea typeface="AR PハイカラＰＯＰ体H" panose="020B0600010101010101" pitchFamily="50" charset="-128"/>
              </a:rPr>
              <a:t>回（平成</a:t>
            </a:r>
            <a:r>
              <a:rPr lang="en-US" altLang="ja-JP" sz="1100" dirty="0">
                <a:latin typeface="AR PハイカラＰＯＰ体H" panose="020B0600010101010101" pitchFamily="50" charset="-128"/>
                <a:ea typeface="AR PハイカラＰＯＰ体H" panose="020B0600010101010101" pitchFamily="50" charset="-128"/>
              </a:rPr>
              <a:t>30</a:t>
            </a:r>
            <a:r>
              <a:rPr lang="ja-JP" altLang="en-US" sz="1100" dirty="0">
                <a:latin typeface="AR PハイカラＰＯＰ体H" panose="020B0600010101010101" pitchFamily="50" charset="-128"/>
                <a:ea typeface="AR PハイカラＰＯＰ体H" panose="020B0600010101010101" pitchFamily="50" charset="-128"/>
              </a:rPr>
              <a:t>年度）</a:t>
            </a:r>
          </a:p>
          <a:p>
            <a:pPr marL="1225550" indent="-1225550"/>
            <a:r>
              <a:rPr lang="ja-JP" altLang="en-US" sz="1100" dirty="0">
                <a:latin typeface="AR PハイカラＰＯＰ体H" panose="020B0600010101010101" pitchFamily="50" charset="-128"/>
                <a:ea typeface="AR PハイカラＰＯＰ体H" panose="020B0600010101010101" pitchFamily="50" charset="-128"/>
              </a:rPr>
              <a:t>　</a:t>
            </a:r>
            <a:endParaRPr lang="ja-JP" altLang="en-US" sz="800" dirty="0">
              <a:latin typeface="AR PハイカラＰＯＰ体H" panose="020B0600010101010101" pitchFamily="50" charset="-128"/>
              <a:ea typeface="AR PハイカラＰＯＰ体H" panose="020B0600010101010101" pitchFamily="50" charset="-128"/>
            </a:endParaRPr>
          </a:p>
          <a:p>
            <a:r>
              <a:rPr kumimoji="1" lang="en-US" altLang="ja-JP" sz="1200" dirty="0">
                <a:solidFill>
                  <a:srgbClr val="0070C0"/>
                </a:solidFill>
                <a:latin typeface="AR PハイカラＰＯＰ体H" panose="020B0600010101010101" pitchFamily="50" charset="-128"/>
                <a:ea typeface="AR PハイカラＰＯＰ体H" panose="020B0600010101010101" pitchFamily="50" charset="-128"/>
              </a:rPr>
              <a:t>【</a:t>
            </a:r>
            <a:r>
              <a:rPr kumimoji="1" lang="ja-JP" altLang="en-US" sz="1200" dirty="0">
                <a:solidFill>
                  <a:srgbClr val="0070C0"/>
                </a:solidFill>
                <a:latin typeface="AR PハイカラＰＯＰ体H" panose="020B0600010101010101" pitchFamily="50" charset="-128"/>
                <a:ea typeface="AR PハイカラＰＯＰ体H" panose="020B0600010101010101" pitchFamily="50" charset="-128"/>
              </a:rPr>
              <a:t>商談会参加企業の声</a:t>
            </a:r>
            <a:r>
              <a:rPr kumimoji="1" lang="en-US" altLang="ja-JP" sz="1200" dirty="0">
                <a:solidFill>
                  <a:srgbClr val="0070C0"/>
                </a:solidFill>
                <a:latin typeface="AR PハイカラＰＯＰ体H" panose="020B0600010101010101" pitchFamily="50" charset="-128"/>
                <a:ea typeface="AR PハイカラＰＯＰ体H" panose="020B0600010101010101" pitchFamily="50" charset="-128"/>
              </a:rPr>
              <a:t>】</a:t>
            </a:r>
            <a:endParaRPr kumimoji="1" lang="ja-JP" altLang="en-US" sz="1200" dirty="0">
              <a:solidFill>
                <a:srgbClr val="0070C0"/>
              </a:solidFill>
              <a:latin typeface="AR PハイカラＰＯＰ体H" panose="020B0600010101010101" pitchFamily="50" charset="-128"/>
              <a:ea typeface="AR PハイカラＰＯＰ体H" panose="020B0600010101010101" pitchFamily="50" charset="-128"/>
            </a:endParaRPr>
          </a:p>
          <a:p>
            <a:pPr marL="177800" algn="just"/>
            <a:r>
              <a:rPr lang="ja-JP" altLang="en-US" sz="1100" dirty="0">
                <a:latin typeface="AR PハイカラＰＯＰ体H" panose="020B0600010101010101" pitchFamily="50" charset="-128"/>
                <a:ea typeface="AR PハイカラＰＯＰ体H" panose="020B0600010101010101" pitchFamily="50" charset="-128"/>
              </a:rPr>
              <a:t>　参加者アンケート結果では、</a:t>
            </a:r>
            <a:r>
              <a:rPr lang="en-US" altLang="ja-JP" sz="1100" dirty="0">
                <a:solidFill>
                  <a:srgbClr val="FF0000"/>
                </a:solidFill>
                <a:latin typeface="AR PハイカラＰＯＰ体H" panose="020B0600010101010101" pitchFamily="50" charset="-128"/>
                <a:ea typeface="AR PハイカラＰＯＰ体H" panose="020B0600010101010101" pitchFamily="50" charset="-128"/>
              </a:rPr>
              <a:t>9</a:t>
            </a:r>
            <a:r>
              <a:rPr lang="ja-JP" altLang="en-US" sz="1100" dirty="0">
                <a:solidFill>
                  <a:srgbClr val="FF0000"/>
                </a:solidFill>
                <a:latin typeface="AR PハイカラＰＯＰ体H" panose="020B0600010101010101" pitchFamily="50" charset="-128"/>
                <a:ea typeface="AR PハイカラＰＯＰ体H" panose="020B0600010101010101" pitchFamily="50" charset="-128"/>
              </a:rPr>
              <a:t>割以上の企業から</a:t>
            </a:r>
            <a:r>
              <a:rPr lang="ja-JP" altLang="en-US" sz="1100" dirty="0">
                <a:latin typeface="AR PハイカラＰＯＰ体H" panose="020B0600010101010101" pitchFamily="50" charset="-128"/>
                <a:ea typeface="AR PハイカラＰＯＰ体H" panose="020B0600010101010101" pitchFamily="50" charset="-128"/>
              </a:rPr>
              <a:t>「</a:t>
            </a:r>
            <a:r>
              <a:rPr lang="ja-JP" altLang="en-US" sz="1100" dirty="0">
                <a:solidFill>
                  <a:srgbClr val="FF0000"/>
                </a:solidFill>
                <a:latin typeface="AR PハイカラＰＯＰ体H" panose="020B0600010101010101" pitchFamily="50" charset="-128"/>
                <a:ea typeface="AR PハイカラＰＯＰ体H" panose="020B0600010101010101" pitchFamily="50" charset="-128"/>
              </a:rPr>
              <a:t>満足</a:t>
            </a:r>
            <a:r>
              <a:rPr lang="ja-JP" altLang="en-US" sz="1100" dirty="0">
                <a:latin typeface="AR PハイカラＰＯＰ体H" panose="020B0600010101010101" pitchFamily="50" charset="-128"/>
                <a:ea typeface="AR PハイカラＰＯＰ体H" panose="020B0600010101010101" pitchFamily="50" charset="-128"/>
              </a:rPr>
              <a:t>」との回答とともに</a:t>
            </a:r>
            <a:r>
              <a:rPr lang="ja-JP" altLang="en-US" sz="1100" dirty="0">
                <a:solidFill>
                  <a:srgbClr val="FF0000"/>
                </a:solidFill>
                <a:latin typeface="AR PハイカラＰＯＰ体H" panose="020B0600010101010101" pitchFamily="50" charset="-128"/>
                <a:ea typeface="AR PハイカラＰＯＰ体H" panose="020B0600010101010101" pitchFamily="50" charset="-128"/>
              </a:rPr>
              <a:t> </a:t>
            </a:r>
            <a:r>
              <a:rPr lang="ja-JP" altLang="en-US" sz="1100" dirty="0">
                <a:latin typeface="AR PハイカラＰＯＰ体H" panose="020B0600010101010101" pitchFamily="50" charset="-128"/>
                <a:ea typeface="AR PハイカラＰＯＰ体H" panose="020B0600010101010101" pitchFamily="50" charset="-128"/>
              </a:rPr>
              <a:t>「</a:t>
            </a:r>
            <a:r>
              <a:rPr lang="ja-JP" altLang="en-US" sz="1100" dirty="0">
                <a:solidFill>
                  <a:srgbClr val="FF0000"/>
                </a:solidFill>
                <a:latin typeface="AR PハイカラＰＯＰ体H" panose="020B0600010101010101" pitchFamily="50" charset="-128"/>
                <a:ea typeface="AR PハイカラＰＯＰ体H" panose="020B0600010101010101" pitchFamily="50" charset="-128"/>
              </a:rPr>
              <a:t>規模が　　大きく、アプローチしたい発注企業が多くあった！</a:t>
            </a:r>
            <a:r>
              <a:rPr lang="ja-JP" altLang="en-US" sz="1100" dirty="0">
                <a:latin typeface="AR PハイカラＰＯＰ体H" panose="020B0600010101010101" pitchFamily="50" charset="-128"/>
                <a:ea typeface="AR PハイカラＰＯＰ体H" panose="020B0600010101010101" pitchFamily="50" charset="-128"/>
              </a:rPr>
              <a:t>」、「</a:t>
            </a:r>
            <a:r>
              <a:rPr lang="ja-JP" altLang="en-US" sz="1100" dirty="0">
                <a:solidFill>
                  <a:srgbClr val="FF0000"/>
                </a:solidFill>
                <a:latin typeface="AR PハイカラＰＯＰ体H" panose="020B0600010101010101" pitchFamily="50" charset="-128"/>
                <a:ea typeface="AR PハイカラＰＯＰ体H" panose="020B0600010101010101" pitchFamily="50" charset="-128"/>
              </a:rPr>
              <a:t>複数の企業と商談ができ、効果的な営業活動になった！</a:t>
            </a:r>
            <a:r>
              <a:rPr lang="ja-JP" altLang="en-US" sz="1100" dirty="0">
                <a:latin typeface="AR PハイカラＰＯＰ体H" panose="020B0600010101010101" pitchFamily="50" charset="-128"/>
                <a:ea typeface="AR PハイカラＰＯＰ体H" panose="020B0600010101010101" pitchFamily="50" charset="-128"/>
              </a:rPr>
              <a:t>」等の声を頂いております。</a:t>
            </a:r>
          </a:p>
          <a:p>
            <a:r>
              <a:rPr lang="ja-JP" altLang="en-US" sz="1100" dirty="0">
                <a:latin typeface="AR PハイカラＰＯＰ体H" panose="020B0600010101010101" pitchFamily="50" charset="-128"/>
                <a:ea typeface="AR PハイカラＰＯＰ体H" panose="020B0600010101010101" pitchFamily="50" charset="-128"/>
              </a:rPr>
              <a:t>   </a:t>
            </a:r>
            <a:endParaRPr kumimoji="1" lang="ja-JP" altLang="en-US" sz="1100" dirty="0">
              <a:latin typeface="AR PハイカラＰＯＰ体H" panose="020B0600010101010101" pitchFamily="50" charset="-128"/>
              <a:ea typeface="AR PハイカラＰＯＰ体H" panose="020B0600010101010101" pitchFamily="50" charset="-128"/>
            </a:endParaRPr>
          </a:p>
        </p:txBody>
      </p:sp>
      <p:sp>
        <p:nvSpPr>
          <p:cNvPr id="8" name="テキスト ボックス 7"/>
          <p:cNvSpPr txBox="1"/>
          <p:nvPr/>
        </p:nvSpPr>
        <p:spPr>
          <a:xfrm>
            <a:off x="1086513" y="3963179"/>
            <a:ext cx="5526681" cy="1061829"/>
          </a:xfrm>
          <a:prstGeom prst="rect">
            <a:avLst/>
          </a:prstGeom>
          <a:noFill/>
        </p:spPr>
        <p:txBody>
          <a:bodyPr wrap="square" rtlCol="0">
            <a:spAutoFit/>
          </a:bodyPr>
          <a:lstStyle/>
          <a:p>
            <a:r>
              <a:rPr lang="ja-JP" altLang="en-US" sz="1050" b="1" dirty="0"/>
              <a:t>九都県市合同商談会実行委員会</a:t>
            </a:r>
          </a:p>
          <a:p>
            <a:r>
              <a:rPr lang="ja-JP" altLang="en-US" sz="1050" dirty="0">
                <a:latin typeface="ＭＳ Ｐゴシック" panose="020B0600070205080204" pitchFamily="50" charset="-128"/>
                <a:ea typeface="ＭＳ Ｐゴシック" panose="020B0600070205080204" pitchFamily="50" charset="-128"/>
              </a:rPr>
              <a:t>埼玉県／千葉県／東京都／神奈川県／横浜市／川崎市／千葉市／さいたま市／相模原市</a:t>
            </a:r>
          </a:p>
          <a:p>
            <a:r>
              <a:rPr lang="ja-JP" altLang="en-US" sz="1050" dirty="0">
                <a:latin typeface="ＭＳ Ｐゴシック" panose="020B0600070205080204" pitchFamily="50" charset="-128"/>
                <a:ea typeface="ＭＳ Ｐゴシック" panose="020B0600070205080204" pitchFamily="50" charset="-128"/>
              </a:rPr>
              <a:t>公益財団法人埼玉県産業振興公社／公益財団法人千葉県産業振興センター／公益財団法人東京都中小企業振興公社／公益財団法人神奈川産業振興センター／公益財団法人横浜企業経営支援財団／ 公益財団法人川崎市産業振興財団／公益財団法人千葉市産業振興財団／公益財団法人さいたま市産業創造財団／公益財団法人相模原市産業振興財団</a:t>
            </a:r>
          </a:p>
        </p:txBody>
      </p:sp>
      <p:sp>
        <p:nvSpPr>
          <p:cNvPr id="9" name="テキスト ボックス 8"/>
          <p:cNvSpPr txBox="1"/>
          <p:nvPr/>
        </p:nvSpPr>
        <p:spPr>
          <a:xfrm>
            <a:off x="1086513" y="5285130"/>
            <a:ext cx="5529800" cy="415498"/>
          </a:xfrm>
          <a:prstGeom prst="rect">
            <a:avLst/>
          </a:prstGeom>
          <a:noFill/>
        </p:spPr>
        <p:txBody>
          <a:bodyPr wrap="square" rtlCol="0">
            <a:spAutoFit/>
          </a:bodyPr>
          <a:lstStyle/>
          <a:p>
            <a:r>
              <a:rPr lang="ja-JP" altLang="en-US" sz="1050" dirty="0">
                <a:latin typeface="ＭＳ Ｐゴシック" panose="020B0600070205080204" pitchFamily="50" charset="-128"/>
                <a:ea typeface="ＭＳ Ｐゴシック" panose="020B0600070205080204" pitchFamily="50" charset="-128"/>
              </a:rPr>
              <a:t>経済産業省関東経済産業局／独立行政法人中小企業基盤整備機構関東本部／公益財団法人全国中小企業振興機関協会</a:t>
            </a:r>
          </a:p>
        </p:txBody>
      </p:sp>
      <p:sp>
        <p:nvSpPr>
          <p:cNvPr id="12" name="テキスト ボックス 11"/>
          <p:cNvSpPr txBox="1"/>
          <p:nvPr/>
        </p:nvSpPr>
        <p:spPr>
          <a:xfrm>
            <a:off x="236633" y="3971310"/>
            <a:ext cx="1008112" cy="261610"/>
          </a:xfrm>
          <a:prstGeom prst="rect">
            <a:avLst/>
          </a:prstGeom>
          <a:noFill/>
        </p:spPr>
        <p:txBody>
          <a:bodyPr wrap="square" rtlCol="0">
            <a:spAutoFit/>
          </a:bodyPr>
          <a:lstStyle/>
          <a:p>
            <a:r>
              <a:rPr kumimoji="1" lang="ja-JP" altLang="en-US" sz="1100" dirty="0"/>
              <a:t>＜主　　催＞</a:t>
            </a:r>
          </a:p>
        </p:txBody>
      </p:sp>
      <p:sp>
        <p:nvSpPr>
          <p:cNvPr id="13" name="テキスト ボックス 12"/>
          <p:cNvSpPr txBox="1"/>
          <p:nvPr/>
        </p:nvSpPr>
        <p:spPr>
          <a:xfrm>
            <a:off x="206073" y="5311770"/>
            <a:ext cx="1008112" cy="430887"/>
          </a:xfrm>
          <a:prstGeom prst="rect">
            <a:avLst/>
          </a:prstGeom>
          <a:noFill/>
        </p:spPr>
        <p:txBody>
          <a:bodyPr wrap="square" rtlCol="0">
            <a:spAutoFit/>
          </a:bodyPr>
          <a:lstStyle/>
          <a:p>
            <a:pPr algn="ctr"/>
            <a:r>
              <a:rPr kumimoji="1" lang="ja-JP" altLang="en-US" sz="1100" dirty="0"/>
              <a:t>＜後　　援＞</a:t>
            </a:r>
            <a:endParaRPr lang="en-US" altLang="ja-JP" sz="1100" dirty="0"/>
          </a:p>
          <a:p>
            <a:pPr algn="ctr"/>
            <a:endParaRPr kumimoji="1" lang="ja-JP" altLang="en-US" sz="1050" dirty="0">
              <a:solidFill>
                <a:srgbClr val="FF0000"/>
              </a:solidFill>
            </a:endParaRPr>
          </a:p>
        </p:txBody>
      </p:sp>
      <p:sp>
        <p:nvSpPr>
          <p:cNvPr id="4" name="テキスト ボックス 3"/>
          <p:cNvSpPr txBox="1"/>
          <p:nvPr/>
        </p:nvSpPr>
        <p:spPr>
          <a:xfrm>
            <a:off x="138436" y="3690972"/>
            <a:ext cx="5882852" cy="253916"/>
          </a:xfrm>
          <a:prstGeom prst="rect">
            <a:avLst/>
          </a:prstGeom>
          <a:noFill/>
        </p:spPr>
        <p:txBody>
          <a:bodyPr wrap="square" rtlCol="0">
            <a:spAutoFit/>
          </a:bodyPr>
          <a:lstStyle/>
          <a:p>
            <a:r>
              <a:rPr lang="en-US" altLang="ja-JP" sz="1000" dirty="0">
                <a:latin typeface="ＭＳ Ｐゴシック" panose="020B0600070205080204" pitchFamily="50" charset="-128"/>
                <a:ea typeface="ＭＳ Ｐゴシック" panose="020B0600070205080204" pitchFamily="50" charset="-128"/>
              </a:rPr>
              <a:t>※</a:t>
            </a:r>
            <a:r>
              <a:rPr lang="ja-JP" altLang="en-US" sz="1000" dirty="0">
                <a:latin typeface="ＭＳ Ｐゴシック" panose="020B0600070205080204" pitchFamily="50" charset="-128"/>
                <a:ea typeface="ＭＳ Ｐゴシック" panose="020B0600070205080204" pitchFamily="50" charset="-128"/>
              </a:rPr>
              <a:t>開催までのスケジュールは変更となる場合がございます。その旨予めご了承ください。</a:t>
            </a:r>
          </a:p>
        </p:txBody>
      </p:sp>
      <p:sp>
        <p:nvSpPr>
          <p:cNvPr id="14" name="テキスト ボックス 13">
            <a:extLst>
              <a:ext uri="{FF2B5EF4-FFF2-40B4-BE49-F238E27FC236}">
                <a16:creationId xmlns="" xmlns:a16="http://schemas.microsoft.com/office/drawing/2014/main" id="{82F5ABE3-EDB7-432F-BFA3-E6FD970D6798}"/>
              </a:ext>
            </a:extLst>
          </p:cNvPr>
          <p:cNvSpPr txBox="1"/>
          <p:nvPr/>
        </p:nvSpPr>
        <p:spPr>
          <a:xfrm>
            <a:off x="206073" y="4990164"/>
            <a:ext cx="1008112" cy="423193"/>
          </a:xfrm>
          <a:prstGeom prst="rect">
            <a:avLst/>
          </a:prstGeom>
          <a:noFill/>
        </p:spPr>
        <p:txBody>
          <a:bodyPr wrap="square" rtlCol="0">
            <a:spAutoFit/>
          </a:bodyPr>
          <a:lstStyle/>
          <a:p>
            <a:pPr algn="ctr"/>
            <a:r>
              <a:rPr kumimoji="1" lang="ja-JP" altLang="en-US" sz="1100" dirty="0"/>
              <a:t>＜協　　力＞</a:t>
            </a:r>
            <a:endParaRPr lang="en-US" altLang="ja-JP" sz="1100" dirty="0"/>
          </a:p>
          <a:p>
            <a:pPr algn="ctr"/>
            <a:endParaRPr kumimoji="1" lang="ja-JP" altLang="en-US" sz="1050" dirty="0">
              <a:solidFill>
                <a:srgbClr val="FF0000"/>
              </a:solidFill>
            </a:endParaRPr>
          </a:p>
        </p:txBody>
      </p:sp>
      <p:sp>
        <p:nvSpPr>
          <p:cNvPr id="15" name="テキスト ボックス 14">
            <a:extLst>
              <a:ext uri="{FF2B5EF4-FFF2-40B4-BE49-F238E27FC236}">
                <a16:creationId xmlns="" xmlns:a16="http://schemas.microsoft.com/office/drawing/2014/main" id="{FEBADD39-3659-4C02-9BE4-53BC46555E05}"/>
              </a:ext>
            </a:extLst>
          </p:cNvPr>
          <p:cNvSpPr txBox="1"/>
          <p:nvPr/>
        </p:nvSpPr>
        <p:spPr>
          <a:xfrm>
            <a:off x="1122127" y="4990164"/>
            <a:ext cx="5529800" cy="253916"/>
          </a:xfrm>
          <a:prstGeom prst="rect">
            <a:avLst/>
          </a:prstGeom>
          <a:noFill/>
        </p:spPr>
        <p:txBody>
          <a:bodyPr wrap="square" rtlCol="0">
            <a:spAutoFit/>
          </a:bodyPr>
          <a:lstStyle/>
          <a:p>
            <a:r>
              <a:rPr lang="ja-JP" altLang="en-US" sz="1050" dirty="0">
                <a:latin typeface="ＭＳ Ｐゴシック" panose="020B0600070205080204" pitchFamily="50" charset="-128"/>
                <a:ea typeface="ＭＳ Ｐゴシック" panose="020B0600070205080204" pitchFamily="50" charset="-128"/>
              </a:rPr>
              <a:t>一般社団法人横浜市工業会連合会</a:t>
            </a:r>
          </a:p>
        </p:txBody>
      </p:sp>
      <p:pic>
        <p:nvPicPr>
          <p:cNvPr id="18" name="図 17">
            <a:extLst>
              <a:ext uri="{FF2B5EF4-FFF2-40B4-BE49-F238E27FC236}">
                <a16:creationId xmlns="" xmlns:a16="http://schemas.microsoft.com/office/drawing/2014/main" id="{FAD2110C-FEF8-498C-A980-D6C4E682CEA9}"/>
              </a:ext>
            </a:extLst>
          </p:cNvPr>
          <p:cNvPicPr>
            <a:picLocks noChangeAspect="1"/>
          </p:cNvPicPr>
          <p:nvPr/>
        </p:nvPicPr>
        <p:blipFill>
          <a:blip r:embed="rId3"/>
          <a:stretch>
            <a:fillRect/>
          </a:stretch>
        </p:blipFill>
        <p:spPr>
          <a:xfrm>
            <a:off x="3501008" y="7224000"/>
            <a:ext cx="2409482" cy="177141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9" name="角丸四角形 12">
            <a:extLst>
              <a:ext uri="{FF2B5EF4-FFF2-40B4-BE49-F238E27FC236}">
                <a16:creationId xmlns="" xmlns:a16="http://schemas.microsoft.com/office/drawing/2014/main" id="{D860CF32-8D5B-44B5-92EA-E77A93F36DE9}"/>
              </a:ext>
            </a:extLst>
          </p:cNvPr>
          <p:cNvSpPr/>
          <p:nvPr/>
        </p:nvSpPr>
        <p:spPr>
          <a:xfrm>
            <a:off x="214383" y="9129464"/>
            <a:ext cx="5671496" cy="720080"/>
          </a:xfrm>
          <a:prstGeom prst="roundRect">
            <a:avLst/>
          </a:prstGeom>
          <a:ln w="9525">
            <a:solidFill>
              <a:schemeClr val="tx1"/>
            </a:solidFill>
          </a:ln>
          <a:scene3d>
            <a:camera prst="orthographicFront"/>
            <a:lightRig rig="threePt" dir="t"/>
          </a:scene3d>
          <a:sp3d>
            <a:bevelT prst="angle"/>
          </a:sp3d>
        </p:spPr>
        <p:style>
          <a:lnRef idx="2">
            <a:schemeClr val="accent6"/>
          </a:lnRef>
          <a:fillRef idx="1">
            <a:schemeClr val="lt1"/>
          </a:fillRef>
          <a:effectRef idx="0">
            <a:schemeClr val="accent6"/>
          </a:effectRef>
          <a:fontRef idx="minor">
            <a:schemeClr val="dk1"/>
          </a:fontRef>
        </p:style>
        <p:txBody>
          <a:bodyPr rot="0" spcFirstLastPara="0" vert="horz" wrap="square" lIns="91440" tIns="0" rIns="91440" bIns="36000" numCol="1" spcCol="0" rtlCol="0" fromWordArt="0" anchor="ctr" anchorCtr="0" forceAA="0" compatLnSpc="1">
            <a:prstTxWarp prst="textNoShape">
              <a:avLst/>
            </a:prstTxWarp>
            <a:noAutofit/>
          </a:bodyPr>
          <a:lstStyle/>
          <a:p>
            <a:pPr algn="l">
              <a:lnSpc>
                <a:spcPts val="1500"/>
              </a:lnSpc>
              <a:spcAft>
                <a:spcPts val="0"/>
              </a:spcAft>
            </a:pPr>
            <a:r>
              <a:rPr lang="ja-JP" sz="1050" kern="100" dirty="0">
                <a:solidFill>
                  <a:srgbClr val="000000"/>
                </a:solidFill>
                <a:effectLst/>
                <a:latin typeface="+mn-ea"/>
                <a:cs typeface="Times New Roman" panose="02020603050405020304" pitchFamily="18" charset="0"/>
              </a:rPr>
              <a:t>パシフィコ横浜</a:t>
            </a:r>
            <a:r>
              <a:rPr lang="ja-JP" altLang="en-US" sz="1050" kern="100" dirty="0">
                <a:solidFill>
                  <a:srgbClr val="000000"/>
                </a:solidFill>
                <a:latin typeface="+mn-ea"/>
                <a:cs typeface="Times New Roman" panose="02020603050405020304" pitchFamily="18" charset="0"/>
              </a:rPr>
              <a:t>　２階</a:t>
            </a:r>
            <a:r>
              <a:rPr lang="ja-JP" sz="1050" kern="100" dirty="0">
                <a:solidFill>
                  <a:srgbClr val="000000"/>
                </a:solidFill>
                <a:effectLst/>
                <a:latin typeface="+mn-ea"/>
                <a:cs typeface="Times New Roman" panose="02020603050405020304" pitchFamily="18" charset="0"/>
              </a:rPr>
              <a:t>　アネックスホール（</a:t>
            </a:r>
            <a:r>
              <a:rPr lang="ja-JP" altLang="en-US" sz="1050" kern="100" dirty="0">
                <a:solidFill>
                  <a:srgbClr val="000000"/>
                </a:solidFill>
                <a:effectLst/>
                <a:latin typeface="+mn-ea"/>
                <a:cs typeface="Times New Roman" panose="02020603050405020304" pitchFamily="18" charset="0"/>
              </a:rPr>
              <a:t>神奈川県</a:t>
            </a:r>
            <a:r>
              <a:rPr lang="ja-JP" sz="1050" kern="100" dirty="0">
                <a:solidFill>
                  <a:srgbClr val="000000"/>
                </a:solidFill>
                <a:effectLst/>
                <a:latin typeface="+mn-ea"/>
                <a:cs typeface="Times New Roman" panose="02020603050405020304" pitchFamily="18" charset="0"/>
              </a:rPr>
              <a:t>横浜市西区みなとみらい１－１－１）</a:t>
            </a:r>
            <a:endParaRPr lang="ja-JP" sz="1050" kern="100" dirty="0">
              <a:effectLst/>
              <a:latin typeface="+mn-ea"/>
              <a:cs typeface="Times New Roman" panose="02020603050405020304" pitchFamily="18" charset="0"/>
            </a:endParaRPr>
          </a:p>
          <a:p>
            <a:pPr algn="just">
              <a:lnSpc>
                <a:spcPts val="1500"/>
              </a:lnSpc>
            </a:pPr>
            <a:r>
              <a:rPr lang="ja-JP" altLang="ja-JP" sz="1050" kern="100" dirty="0">
                <a:latin typeface="+mn-ea"/>
                <a:cs typeface="Times New Roman" panose="02020603050405020304" pitchFamily="18" charset="0"/>
              </a:rPr>
              <a:t>みなとみらい</a:t>
            </a:r>
            <a:r>
              <a:rPr lang="ja-JP" altLang="en-US" sz="1050" kern="100" dirty="0">
                <a:latin typeface="+mn-ea"/>
                <a:cs typeface="Times New Roman" panose="02020603050405020304" pitchFamily="18" charset="0"/>
              </a:rPr>
              <a:t>線みなとみらい</a:t>
            </a:r>
            <a:r>
              <a:rPr lang="ja-JP" altLang="ja-JP" sz="1050" kern="100" dirty="0">
                <a:latin typeface="+mn-ea"/>
                <a:cs typeface="Times New Roman" panose="02020603050405020304" pitchFamily="18" charset="0"/>
              </a:rPr>
              <a:t>駅下車徒歩約</a:t>
            </a:r>
            <a:r>
              <a:rPr lang="ja-JP" altLang="en-US" sz="1050" kern="100" dirty="0">
                <a:latin typeface="+mn-ea"/>
                <a:cs typeface="Times New Roman" panose="02020603050405020304" pitchFamily="18" charset="0"/>
              </a:rPr>
              <a:t>５</a:t>
            </a:r>
            <a:r>
              <a:rPr lang="ja-JP" altLang="ja-JP" sz="1050" kern="100" dirty="0">
                <a:latin typeface="+mn-ea"/>
                <a:cs typeface="Times New Roman" panose="02020603050405020304" pitchFamily="18" charset="0"/>
              </a:rPr>
              <a:t>分</a:t>
            </a:r>
            <a:r>
              <a:rPr lang="ja-JP" altLang="en-US" sz="1050" kern="100" dirty="0">
                <a:latin typeface="+mn-ea"/>
                <a:cs typeface="Times New Roman" panose="02020603050405020304" pitchFamily="18" charset="0"/>
              </a:rPr>
              <a:t>　</a:t>
            </a:r>
            <a:r>
              <a:rPr lang="en-US" sz="1050" kern="100" dirty="0">
                <a:latin typeface="+mn-ea"/>
                <a:cs typeface="Times New Roman" panose="02020603050405020304" pitchFamily="18" charset="0"/>
              </a:rPr>
              <a:t>JR</a:t>
            </a:r>
            <a:r>
              <a:rPr lang="ja-JP" sz="1050" kern="100" dirty="0">
                <a:effectLst/>
                <a:latin typeface="+mn-ea"/>
                <a:cs typeface="Times New Roman" panose="02020603050405020304" pitchFamily="18" charset="0"/>
              </a:rPr>
              <a:t>京浜東北線桜木町駅下車　徒歩約１２分</a:t>
            </a:r>
            <a:endParaRPr lang="en-US" altLang="ja-JP" sz="1050" kern="100" dirty="0">
              <a:effectLst/>
              <a:latin typeface="+mn-ea"/>
              <a:cs typeface="Times New Roman" panose="02020603050405020304" pitchFamily="18" charset="0"/>
            </a:endParaRPr>
          </a:p>
          <a:p>
            <a:pPr algn="just">
              <a:lnSpc>
                <a:spcPts val="1500"/>
              </a:lnSpc>
            </a:pPr>
            <a:r>
              <a:rPr lang="ja-JP" altLang="en-US" sz="1050" kern="100" dirty="0">
                <a:solidFill>
                  <a:srgbClr val="000000"/>
                </a:solidFill>
                <a:latin typeface="+mn-ea"/>
                <a:cs typeface="Times New Roman" panose="02020603050405020304" pitchFamily="18" charset="0"/>
              </a:rPr>
              <a:t>詳細は、</a:t>
            </a:r>
            <a:r>
              <a:rPr lang="en-US" altLang="ja-JP" sz="1050" dirty="0">
                <a:latin typeface="+mn-ea"/>
              </a:rPr>
              <a:t>http://www.pacifico.co.jp/visitor/access/tabid/236/Default.aspx</a:t>
            </a:r>
            <a:r>
              <a:rPr lang="ja-JP" altLang="en-US" sz="1050" dirty="0">
                <a:latin typeface="+mn-ea"/>
              </a:rPr>
              <a:t>　</a:t>
            </a:r>
            <a:r>
              <a:rPr lang="ja-JP" sz="1050" kern="100" dirty="0">
                <a:solidFill>
                  <a:srgbClr val="000000"/>
                </a:solidFill>
                <a:effectLst/>
                <a:latin typeface="+mn-ea"/>
                <a:cs typeface="Times New Roman" panose="02020603050405020304" pitchFamily="18" charset="0"/>
              </a:rPr>
              <a:t>にてご確認ください。</a:t>
            </a:r>
            <a:endParaRPr lang="ja-JP" sz="1050" kern="100" dirty="0">
              <a:effectLst/>
              <a:latin typeface="+mn-ea"/>
              <a:cs typeface="Times New Roman" panose="02020603050405020304" pitchFamily="18" charset="0"/>
            </a:endParaRPr>
          </a:p>
        </p:txBody>
      </p:sp>
      <p:pic>
        <p:nvPicPr>
          <p:cNvPr id="20" name="図 19">
            <a:extLst>
              <a:ext uri="{FF2B5EF4-FFF2-40B4-BE49-F238E27FC236}">
                <a16:creationId xmlns="" xmlns:a16="http://schemas.microsoft.com/office/drawing/2014/main" id="{69A8B3F8-25B5-4DED-A2BC-A9420604BEDC}"/>
              </a:ext>
            </a:extLst>
          </p:cNvPr>
          <p:cNvPicPr>
            <a:picLocks noChangeAspect="1"/>
          </p:cNvPicPr>
          <p:nvPr/>
        </p:nvPicPr>
        <p:blipFill>
          <a:blip r:embed="rId4"/>
          <a:stretch>
            <a:fillRect/>
          </a:stretch>
        </p:blipFill>
        <p:spPr>
          <a:xfrm>
            <a:off x="741288" y="7240869"/>
            <a:ext cx="2471688" cy="171575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6" name="図 15">
            <a:extLst>
              <a:ext uri="{FF2B5EF4-FFF2-40B4-BE49-F238E27FC236}">
                <a16:creationId xmlns="" xmlns:a16="http://schemas.microsoft.com/office/drawing/2014/main" id="{EB777548-AF7A-4E9A-88C3-D166F7C73E8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60793" y="9106683"/>
            <a:ext cx="725959" cy="725959"/>
          </a:xfrm>
          <a:prstGeom prst="rect">
            <a:avLst/>
          </a:prstGeom>
        </p:spPr>
      </p:pic>
    </p:spTree>
    <p:extLst>
      <p:ext uri="{BB962C8B-B14F-4D97-AF65-F5344CB8AC3E}">
        <p14:creationId xmlns:p14="http://schemas.microsoft.com/office/powerpoint/2010/main" val="67576235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1049</TotalTime>
  <Words>602</Words>
  <Application>Microsoft Office PowerPoint</Application>
  <PresentationFormat>A4 210 x 297 mm</PresentationFormat>
  <Paragraphs>78</Paragraphs>
  <Slides>2</Slides>
  <Notes>2</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AR PハイカラＰＯＰ体H</vt:lpstr>
      <vt:lpstr>HGPｺﾞｼｯｸE</vt:lpstr>
      <vt:lpstr>HGP創英角ﾎﾟｯﾌﾟ体</vt:lpstr>
      <vt:lpstr>ＭＳ Ｐゴシック</vt:lpstr>
      <vt:lpstr>ＭＳ ゴシック</vt:lpstr>
      <vt:lpstr>ＭＳ 明朝</vt:lpstr>
      <vt:lpstr>Arial</vt:lpstr>
      <vt:lpstr>Calibri</vt:lpstr>
      <vt:lpstr>Century</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髙美 智大</dc:creator>
  <cp:lastModifiedBy>五十嵐 晃</cp:lastModifiedBy>
  <cp:revision>125</cp:revision>
  <cp:lastPrinted>2019-10-02T00:27:33Z</cp:lastPrinted>
  <dcterms:created xsi:type="dcterms:W3CDTF">2013-05-07T06:13:02Z</dcterms:created>
  <dcterms:modified xsi:type="dcterms:W3CDTF">2019-10-23T01:31:12Z</dcterms:modified>
</cp:coreProperties>
</file>