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05613" cy="9939338"/>
  <p:defaultTextStyle>
    <a:defPPr>
      <a:defRPr lang="ja-JP"/>
    </a:defPPr>
    <a:lvl1pPr marL="0" algn="l" defTabSz="1122426" rtl="0" eaLnBrk="1" latinLnBrk="0" hangingPunct="1">
      <a:defRPr kumimoji="1" sz="2210" kern="1200">
        <a:solidFill>
          <a:schemeClr val="tx1"/>
        </a:solidFill>
        <a:latin typeface="+mn-lt"/>
        <a:ea typeface="+mn-ea"/>
        <a:cs typeface="+mn-cs"/>
      </a:defRPr>
    </a:lvl1pPr>
    <a:lvl2pPr marL="561213" algn="l" defTabSz="1122426" rtl="0" eaLnBrk="1" latinLnBrk="0" hangingPunct="1">
      <a:defRPr kumimoji="1" sz="2210" kern="1200">
        <a:solidFill>
          <a:schemeClr val="tx1"/>
        </a:solidFill>
        <a:latin typeface="+mn-lt"/>
        <a:ea typeface="+mn-ea"/>
        <a:cs typeface="+mn-cs"/>
      </a:defRPr>
    </a:lvl2pPr>
    <a:lvl3pPr marL="1122426" algn="l" defTabSz="1122426" rtl="0" eaLnBrk="1" latinLnBrk="0" hangingPunct="1">
      <a:defRPr kumimoji="1" sz="2210" kern="1200">
        <a:solidFill>
          <a:schemeClr val="tx1"/>
        </a:solidFill>
        <a:latin typeface="+mn-lt"/>
        <a:ea typeface="+mn-ea"/>
        <a:cs typeface="+mn-cs"/>
      </a:defRPr>
    </a:lvl3pPr>
    <a:lvl4pPr marL="1683639" algn="l" defTabSz="1122426" rtl="0" eaLnBrk="1" latinLnBrk="0" hangingPunct="1">
      <a:defRPr kumimoji="1" sz="2210" kern="1200">
        <a:solidFill>
          <a:schemeClr val="tx1"/>
        </a:solidFill>
        <a:latin typeface="+mn-lt"/>
        <a:ea typeface="+mn-ea"/>
        <a:cs typeface="+mn-cs"/>
      </a:defRPr>
    </a:lvl4pPr>
    <a:lvl5pPr marL="2244852" algn="l" defTabSz="1122426" rtl="0" eaLnBrk="1" latinLnBrk="0" hangingPunct="1">
      <a:defRPr kumimoji="1" sz="2210" kern="1200">
        <a:solidFill>
          <a:schemeClr val="tx1"/>
        </a:solidFill>
        <a:latin typeface="+mn-lt"/>
        <a:ea typeface="+mn-ea"/>
        <a:cs typeface="+mn-cs"/>
      </a:defRPr>
    </a:lvl5pPr>
    <a:lvl6pPr marL="2806065" algn="l" defTabSz="1122426" rtl="0" eaLnBrk="1" latinLnBrk="0" hangingPunct="1">
      <a:defRPr kumimoji="1" sz="2210" kern="1200">
        <a:solidFill>
          <a:schemeClr val="tx1"/>
        </a:solidFill>
        <a:latin typeface="+mn-lt"/>
        <a:ea typeface="+mn-ea"/>
        <a:cs typeface="+mn-cs"/>
      </a:defRPr>
    </a:lvl6pPr>
    <a:lvl7pPr marL="3367278" algn="l" defTabSz="1122426" rtl="0" eaLnBrk="1" latinLnBrk="0" hangingPunct="1">
      <a:defRPr kumimoji="1" sz="2210" kern="1200">
        <a:solidFill>
          <a:schemeClr val="tx1"/>
        </a:solidFill>
        <a:latin typeface="+mn-lt"/>
        <a:ea typeface="+mn-ea"/>
        <a:cs typeface="+mn-cs"/>
      </a:defRPr>
    </a:lvl7pPr>
    <a:lvl8pPr marL="3928491" algn="l" defTabSz="1122426" rtl="0" eaLnBrk="1" latinLnBrk="0" hangingPunct="1">
      <a:defRPr kumimoji="1" sz="2210" kern="1200">
        <a:solidFill>
          <a:schemeClr val="tx1"/>
        </a:solidFill>
        <a:latin typeface="+mn-lt"/>
        <a:ea typeface="+mn-ea"/>
        <a:cs typeface="+mn-cs"/>
      </a:defRPr>
    </a:lvl8pPr>
    <a:lvl9pPr marL="4489704" algn="l" defTabSz="1122426" rtl="0" eaLnBrk="1" latinLnBrk="0" hangingPunct="1">
      <a:defRPr kumimoji="1" sz="22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8" userDrawn="1">
          <p15:clr>
            <a:srgbClr val="A4A3A4"/>
          </p15:clr>
        </p15:guide>
        <p15:guide id="2" pos="2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3000" y="72"/>
      </p:cViewPr>
      <p:guideLst>
        <p:guide orient="horz" pos="3448"/>
        <p:guide pos="2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0694" y="3968496"/>
            <a:ext cx="81678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41390" y="7168896"/>
            <a:ext cx="67264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0463" y="2944368"/>
            <a:ext cx="41800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48773" y="2944368"/>
            <a:ext cx="41800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7362" y="273668"/>
            <a:ext cx="8805672" cy="684171"/>
          </a:xfrm>
          <a:custGeom>
            <a:avLst/>
            <a:gdLst/>
            <a:ahLst/>
            <a:cxnLst/>
            <a:rect l="l" t="t" r="r" b="b"/>
            <a:pathLst>
              <a:path w="6930390" h="571500">
                <a:moveTo>
                  <a:pt x="6929882" y="571042"/>
                </a:moveTo>
                <a:lnTo>
                  <a:pt x="0" y="571042"/>
                </a:lnTo>
                <a:lnTo>
                  <a:pt x="0" y="0"/>
                </a:lnTo>
                <a:lnTo>
                  <a:pt x="6929882" y="0"/>
                </a:lnTo>
                <a:lnTo>
                  <a:pt x="6929882" y="571042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>
            <a:endParaRPr sz="2210"/>
          </a:p>
        </p:txBody>
      </p:sp>
      <p:sp>
        <p:nvSpPr>
          <p:cNvPr id="17" name="bk object 17"/>
          <p:cNvSpPr/>
          <p:nvPr/>
        </p:nvSpPr>
        <p:spPr>
          <a:xfrm>
            <a:off x="3370948" y="4152565"/>
            <a:ext cx="2730291" cy="3477869"/>
          </a:xfrm>
          <a:custGeom>
            <a:avLst/>
            <a:gdLst/>
            <a:ahLst/>
            <a:cxnLst/>
            <a:rect l="l" t="t" r="r" b="b"/>
            <a:pathLst>
              <a:path w="2148840" h="2905125">
                <a:moveTo>
                  <a:pt x="2148636" y="0"/>
                </a:moveTo>
                <a:lnTo>
                  <a:pt x="822896" y="605205"/>
                </a:lnTo>
                <a:lnTo>
                  <a:pt x="677265" y="673430"/>
                </a:lnTo>
                <a:lnTo>
                  <a:pt x="592226" y="706221"/>
                </a:lnTo>
                <a:lnTo>
                  <a:pt x="468375" y="759193"/>
                </a:lnTo>
                <a:lnTo>
                  <a:pt x="348132" y="819531"/>
                </a:lnTo>
                <a:lnTo>
                  <a:pt x="319951" y="840574"/>
                </a:lnTo>
                <a:lnTo>
                  <a:pt x="301599" y="852665"/>
                </a:lnTo>
                <a:lnTo>
                  <a:pt x="281863" y="871474"/>
                </a:lnTo>
                <a:lnTo>
                  <a:pt x="260273" y="885088"/>
                </a:lnTo>
                <a:lnTo>
                  <a:pt x="240474" y="910666"/>
                </a:lnTo>
                <a:lnTo>
                  <a:pt x="218058" y="934491"/>
                </a:lnTo>
                <a:lnTo>
                  <a:pt x="198221" y="962926"/>
                </a:lnTo>
                <a:lnTo>
                  <a:pt x="185953" y="996480"/>
                </a:lnTo>
                <a:lnTo>
                  <a:pt x="175437" y="1025525"/>
                </a:lnTo>
                <a:lnTo>
                  <a:pt x="163144" y="1053985"/>
                </a:lnTo>
                <a:lnTo>
                  <a:pt x="162928" y="1080592"/>
                </a:lnTo>
                <a:lnTo>
                  <a:pt x="159512" y="1133995"/>
                </a:lnTo>
                <a:lnTo>
                  <a:pt x="175983" y="1172502"/>
                </a:lnTo>
                <a:lnTo>
                  <a:pt x="188099" y="1220063"/>
                </a:lnTo>
                <a:lnTo>
                  <a:pt x="216814" y="1273276"/>
                </a:lnTo>
                <a:lnTo>
                  <a:pt x="265658" y="1328089"/>
                </a:lnTo>
                <a:lnTo>
                  <a:pt x="304304" y="1385722"/>
                </a:lnTo>
                <a:lnTo>
                  <a:pt x="414210" y="1484744"/>
                </a:lnTo>
                <a:lnTo>
                  <a:pt x="474535" y="1552359"/>
                </a:lnTo>
                <a:lnTo>
                  <a:pt x="577697" y="1652790"/>
                </a:lnTo>
                <a:lnTo>
                  <a:pt x="628053" y="1723682"/>
                </a:lnTo>
                <a:lnTo>
                  <a:pt x="651192" y="1756676"/>
                </a:lnTo>
                <a:lnTo>
                  <a:pt x="662584" y="1774240"/>
                </a:lnTo>
                <a:lnTo>
                  <a:pt x="664032" y="1783956"/>
                </a:lnTo>
                <a:lnTo>
                  <a:pt x="666470" y="1788007"/>
                </a:lnTo>
                <a:lnTo>
                  <a:pt x="668337" y="1792363"/>
                </a:lnTo>
                <a:lnTo>
                  <a:pt x="669836" y="1796884"/>
                </a:lnTo>
                <a:lnTo>
                  <a:pt x="673100" y="1800479"/>
                </a:lnTo>
                <a:lnTo>
                  <a:pt x="675881" y="1804428"/>
                </a:lnTo>
                <a:lnTo>
                  <a:pt x="678154" y="1808670"/>
                </a:lnTo>
                <a:lnTo>
                  <a:pt x="684428" y="1816671"/>
                </a:lnTo>
                <a:lnTo>
                  <a:pt x="686320" y="1819846"/>
                </a:lnTo>
                <a:lnTo>
                  <a:pt x="687908" y="1826552"/>
                </a:lnTo>
                <a:lnTo>
                  <a:pt x="689190" y="1834388"/>
                </a:lnTo>
                <a:lnTo>
                  <a:pt x="693870" y="1843697"/>
                </a:lnTo>
                <a:lnTo>
                  <a:pt x="697033" y="1853665"/>
                </a:lnTo>
                <a:lnTo>
                  <a:pt x="698681" y="1864039"/>
                </a:lnTo>
                <a:lnTo>
                  <a:pt x="698817" y="1874570"/>
                </a:lnTo>
                <a:lnTo>
                  <a:pt x="701090" y="1881886"/>
                </a:lnTo>
                <a:lnTo>
                  <a:pt x="702284" y="1889582"/>
                </a:lnTo>
                <a:lnTo>
                  <a:pt x="702119" y="1897316"/>
                </a:lnTo>
                <a:lnTo>
                  <a:pt x="706399" y="1907235"/>
                </a:lnTo>
                <a:lnTo>
                  <a:pt x="705472" y="1910867"/>
                </a:lnTo>
                <a:lnTo>
                  <a:pt x="709238" y="1921407"/>
                </a:lnTo>
                <a:lnTo>
                  <a:pt x="711265" y="1932476"/>
                </a:lnTo>
                <a:lnTo>
                  <a:pt x="711560" y="1943764"/>
                </a:lnTo>
                <a:lnTo>
                  <a:pt x="710133" y="1954961"/>
                </a:lnTo>
                <a:lnTo>
                  <a:pt x="709993" y="1956181"/>
                </a:lnTo>
                <a:lnTo>
                  <a:pt x="710006" y="1957425"/>
                </a:lnTo>
                <a:lnTo>
                  <a:pt x="709790" y="1958632"/>
                </a:lnTo>
                <a:lnTo>
                  <a:pt x="711321" y="1968034"/>
                </a:lnTo>
                <a:lnTo>
                  <a:pt x="711611" y="1977580"/>
                </a:lnTo>
                <a:lnTo>
                  <a:pt x="710660" y="1987078"/>
                </a:lnTo>
                <a:lnTo>
                  <a:pt x="708469" y="1996338"/>
                </a:lnTo>
                <a:lnTo>
                  <a:pt x="708019" y="2005584"/>
                </a:lnTo>
                <a:lnTo>
                  <a:pt x="706402" y="2014672"/>
                </a:lnTo>
                <a:lnTo>
                  <a:pt x="703618" y="2023429"/>
                </a:lnTo>
                <a:lnTo>
                  <a:pt x="699668" y="2031682"/>
                </a:lnTo>
                <a:lnTo>
                  <a:pt x="697372" y="2038792"/>
                </a:lnTo>
                <a:lnTo>
                  <a:pt x="694323" y="2045579"/>
                </a:lnTo>
                <a:lnTo>
                  <a:pt x="690504" y="2051942"/>
                </a:lnTo>
                <a:lnTo>
                  <a:pt x="685901" y="2057781"/>
                </a:lnTo>
                <a:lnTo>
                  <a:pt x="684136" y="2066036"/>
                </a:lnTo>
                <a:lnTo>
                  <a:pt x="656678" y="2111476"/>
                </a:lnTo>
                <a:lnTo>
                  <a:pt x="620585" y="2164219"/>
                </a:lnTo>
                <a:lnTo>
                  <a:pt x="0" y="2904617"/>
                </a:lnTo>
                <a:lnTo>
                  <a:pt x="250875" y="2808414"/>
                </a:lnTo>
                <a:lnTo>
                  <a:pt x="1814690" y="2170188"/>
                </a:lnTo>
                <a:lnTo>
                  <a:pt x="1873262" y="2124697"/>
                </a:lnTo>
                <a:lnTo>
                  <a:pt x="1912137" y="2087372"/>
                </a:lnTo>
                <a:lnTo>
                  <a:pt x="1929015" y="2026158"/>
                </a:lnTo>
                <a:lnTo>
                  <a:pt x="1928012" y="2001888"/>
                </a:lnTo>
                <a:lnTo>
                  <a:pt x="1932889" y="1975650"/>
                </a:lnTo>
                <a:lnTo>
                  <a:pt x="1926463" y="1908581"/>
                </a:lnTo>
                <a:lnTo>
                  <a:pt x="1911248" y="1854581"/>
                </a:lnTo>
                <a:lnTo>
                  <a:pt x="1896554" y="1809140"/>
                </a:lnTo>
                <a:lnTo>
                  <a:pt x="1867484" y="1748815"/>
                </a:lnTo>
                <a:lnTo>
                  <a:pt x="1814385" y="1673555"/>
                </a:lnTo>
                <a:lnTo>
                  <a:pt x="1730527" y="1573149"/>
                </a:lnTo>
                <a:lnTo>
                  <a:pt x="1602066" y="1428267"/>
                </a:lnTo>
                <a:lnTo>
                  <a:pt x="1565783" y="1381683"/>
                </a:lnTo>
                <a:lnTo>
                  <a:pt x="1528851" y="1333385"/>
                </a:lnTo>
                <a:lnTo>
                  <a:pt x="1491500" y="1271651"/>
                </a:lnTo>
                <a:lnTo>
                  <a:pt x="1467027" y="1211795"/>
                </a:lnTo>
                <a:lnTo>
                  <a:pt x="1462036" y="1193038"/>
                </a:lnTo>
                <a:lnTo>
                  <a:pt x="1456941" y="1184856"/>
                </a:lnTo>
                <a:lnTo>
                  <a:pt x="1453143" y="1175969"/>
                </a:lnTo>
                <a:lnTo>
                  <a:pt x="1450645" y="1166577"/>
                </a:lnTo>
                <a:lnTo>
                  <a:pt x="1449451" y="1156881"/>
                </a:lnTo>
                <a:lnTo>
                  <a:pt x="1446530" y="1150581"/>
                </a:lnTo>
                <a:lnTo>
                  <a:pt x="1444523" y="1143825"/>
                </a:lnTo>
                <a:lnTo>
                  <a:pt x="1443608" y="1136853"/>
                </a:lnTo>
                <a:lnTo>
                  <a:pt x="1440807" y="1127897"/>
                </a:lnTo>
                <a:lnTo>
                  <a:pt x="1439224" y="1118646"/>
                </a:lnTo>
                <a:lnTo>
                  <a:pt x="1438922" y="1109258"/>
                </a:lnTo>
                <a:lnTo>
                  <a:pt x="1439964" y="1099896"/>
                </a:lnTo>
                <a:lnTo>
                  <a:pt x="1438706" y="1092606"/>
                </a:lnTo>
                <a:lnTo>
                  <a:pt x="1438579" y="1085100"/>
                </a:lnTo>
                <a:lnTo>
                  <a:pt x="1439583" y="1077785"/>
                </a:lnTo>
                <a:lnTo>
                  <a:pt x="1438490" y="1070648"/>
                </a:lnTo>
                <a:lnTo>
                  <a:pt x="1438668" y="1063358"/>
                </a:lnTo>
                <a:lnTo>
                  <a:pt x="1439811" y="1056246"/>
                </a:lnTo>
                <a:lnTo>
                  <a:pt x="1438503" y="1048804"/>
                </a:lnTo>
                <a:lnTo>
                  <a:pt x="1438567" y="1041146"/>
                </a:lnTo>
                <a:lnTo>
                  <a:pt x="1439671" y="1033665"/>
                </a:lnTo>
                <a:lnTo>
                  <a:pt x="1438376" y="1025817"/>
                </a:lnTo>
                <a:lnTo>
                  <a:pt x="1438516" y="1017714"/>
                </a:lnTo>
                <a:lnTo>
                  <a:pt x="1439887" y="1009878"/>
                </a:lnTo>
                <a:lnTo>
                  <a:pt x="1439722" y="1006195"/>
                </a:lnTo>
                <a:lnTo>
                  <a:pt x="1439875" y="1002512"/>
                </a:lnTo>
                <a:lnTo>
                  <a:pt x="1440256" y="998842"/>
                </a:lnTo>
                <a:lnTo>
                  <a:pt x="1439418" y="991158"/>
                </a:lnTo>
                <a:lnTo>
                  <a:pt x="1439786" y="983322"/>
                </a:lnTo>
                <a:lnTo>
                  <a:pt x="1441373" y="975779"/>
                </a:lnTo>
                <a:lnTo>
                  <a:pt x="1441043" y="964895"/>
                </a:lnTo>
                <a:lnTo>
                  <a:pt x="1440916" y="955509"/>
                </a:lnTo>
                <a:lnTo>
                  <a:pt x="1442986" y="951280"/>
                </a:lnTo>
                <a:lnTo>
                  <a:pt x="1443673" y="942568"/>
                </a:lnTo>
                <a:lnTo>
                  <a:pt x="1445393" y="934032"/>
                </a:lnTo>
                <a:lnTo>
                  <a:pt x="1448151" y="925818"/>
                </a:lnTo>
                <a:lnTo>
                  <a:pt x="1451952" y="918070"/>
                </a:lnTo>
                <a:lnTo>
                  <a:pt x="1453895" y="911925"/>
                </a:lnTo>
                <a:lnTo>
                  <a:pt x="1456385" y="906014"/>
                </a:lnTo>
                <a:lnTo>
                  <a:pt x="1459446" y="900403"/>
                </a:lnTo>
                <a:lnTo>
                  <a:pt x="1463103" y="895159"/>
                </a:lnTo>
                <a:lnTo>
                  <a:pt x="1476476" y="870521"/>
                </a:lnTo>
                <a:lnTo>
                  <a:pt x="1494840" y="841590"/>
                </a:lnTo>
                <a:lnTo>
                  <a:pt x="2148636" y="0"/>
                </a:lnTo>
                <a:close/>
              </a:path>
            </a:pathLst>
          </a:custGeom>
          <a:solidFill>
            <a:srgbClr val="333366"/>
          </a:solidFill>
        </p:spPr>
        <p:txBody>
          <a:bodyPr wrap="square" lIns="0" tIns="0" rIns="0" bIns="0" rtlCol="0"/>
          <a:lstStyle/>
          <a:p>
            <a:endParaRPr sz="2210"/>
          </a:p>
        </p:txBody>
      </p:sp>
      <p:sp>
        <p:nvSpPr>
          <p:cNvPr id="18" name="bk object 18"/>
          <p:cNvSpPr/>
          <p:nvPr/>
        </p:nvSpPr>
        <p:spPr>
          <a:xfrm>
            <a:off x="1877946" y="3206921"/>
            <a:ext cx="5738129" cy="5458164"/>
          </a:xfrm>
          <a:custGeom>
            <a:avLst/>
            <a:gdLst/>
            <a:ahLst/>
            <a:cxnLst/>
            <a:rect l="l" t="t" r="r" b="b"/>
            <a:pathLst>
              <a:path w="4516120" h="4559300">
                <a:moveTo>
                  <a:pt x="2533839" y="4546600"/>
                </a:moveTo>
                <a:lnTo>
                  <a:pt x="1999249" y="4546600"/>
                </a:lnTo>
                <a:lnTo>
                  <a:pt x="2046361" y="4559300"/>
                </a:lnTo>
                <a:lnTo>
                  <a:pt x="2484842" y="4559300"/>
                </a:lnTo>
                <a:lnTo>
                  <a:pt x="2533839" y="4546600"/>
                </a:lnTo>
                <a:close/>
              </a:path>
              <a:path w="4516120" h="4559300">
                <a:moveTo>
                  <a:pt x="2627633" y="12700"/>
                </a:moveTo>
                <a:lnTo>
                  <a:pt x="1952433" y="12700"/>
                </a:lnTo>
                <a:lnTo>
                  <a:pt x="1859726" y="38100"/>
                </a:lnTo>
                <a:lnTo>
                  <a:pt x="1813855" y="38100"/>
                </a:lnTo>
                <a:lnTo>
                  <a:pt x="1502691" y="127000"/>
                </a:lnTo>
                <a:lnTo>
                  <a:pt x="1459778" y="152400"/>
                </a:lnTo>
                <a:lnTo>
                  <a:pt x="1375202" y="177800"/>
                </a:lnTo>
                <a:lnTo>
                  <a:pt x="1333561" y="203200"/>
                </a:lnTo>
                <a:lnTo>
                  <a:pt x="1292364" y="215900"/>
                </a:lnTo>
                <a:lnTo>
                  <a:pt x="1211341" y="266700"/>
                </a:lnTo>
                <a:lnTo>
                  <a:pt x="1171535" y="279400"/>
                </a:lnTo>
                <a:lnTo>
                  <a:pt x="1093385" y="330200"/>
                </a:lnTo>
                <a:lnTo>
                  <a:pt x="1017248" y="381000"/>
                </a:lnTo>
                <a:lnTo>
                  <a:pt x="943205" y="431800"/>
                </a:lnTo>
                <a:lnTo>
                  <a:pt x="906993" y="457200"/>
                </a:lnTo>
                <a:lnTo>
                  <a:pt x="871335" y="482600"/>
                </a:lnTo>
                <a:lnTo>
                  <a:pt x="836239" y="508000"/>
                </a:lnTo>
                <a:lnTo>
                  <a:pt x="801717" y="546100"/>
                </a:lnTo>
                <a:lnTo>
                  <a:pt x="767777" y="571500"/>
                </a:lnTo>
                <a:lnTo>
                  <a:pt x="734430" y="596900"/>
                </a:lnTo>
                <a:lnTo>
                  <a:pt x="701686" y="635000"/>
                </a:lnTo>
                <a:lnTo>
                  <a:pt x="669555" y="660400"/>
                </a:lnTo>
                <a:lnTo>
                  <a:pt x="638046" y="698500"/>
                </a:lnTo>
                <a:lnTo>
                  <a:pt x="607169" y="723900"/>
                </a:lnTo>
                <a:lnTo>
                  <a:pt x="576935" y="762000"/>
                </a:lnTo>
                <a:lnTo>
                  <a:pt x="547353" y="800100"/>
                </a:lnTo>
                <a:lnTo>
                  <a:pt x="518433" y="825500"/>
                </a:lnTo>
                <a:lnTo>
                  <a:pt x="490186" y="863600"/>
                </a:lnTo>
                <a:lnTo>
                  <a:pt x="462620" y="901700"/>
                </a:lnTo>
                <a:lnTo>
                  <a:pt x="435747" y="939800"/>
                </a:lnTo>
                <a:lnTo>
                  <a:pt x="409575" y="977900"/>
                </a:lnTo>
                <a:lnTo>
                  <a:pt x="384116" y="1016000"/>
                </a:lnTo>
                <a:lnTo>
                  <a:pt x="359378" y="1054100"/>
                </a:lnTo>
                <a:lnTo>
                  <a:pt x="335371" y="1092200"/>
                </a:lnTo>
                <a:lnTo>
                  <a:pt x="312106" y="1130300"/>
                </a:lnTo>
                <a:lnTo>
                  <a:pt x="289593" y="1168400"/>
                </a:lnTo>
                <a:lnTo>
                  <a:pt x="267841" y="1206500"/>
                </a:lnTo>
                <a:lnTo>
                  <a:pt x="246860" y="1244600"/>
                </a:lnTo>
                <a:lnTo>
                  <a:pt x="226661" y="1282700"/>
                </a:lnTo>
                <a:lnTo>
                  <a:pt x="207252" y="1333500"/>
                </a:lnTo>
                <a:lnTo>
                  <a:pt x="188645" y="1371600"/>
                </a:lnTo>
                <a:lnTo>
                  <a:pt x="170849" y="1409700"/>
                </a:lnTo>
                <a:lnTo>
                  <a:pt x="153874" y="1447800"/>
                </a:lnTo>
                <a:lnTo>
                  <a:pt x="137729" y="1498600"/>
                </a:lnTo>
                <a:lnTo>
                  <a:pt x="122425" y="1536700"/>
                </a:lnTo>
                <a:lnTo>
                  <a:pt x="107972" y="1587500"/>
                </a:lnTo>
                <a:lnTo>
                  <a:pt x="94380" y="1625600"/>
                </a:lnTo>
                <a:lnTo>
                  <a:pt x="81658" y="1676400"/>
                </a:lnTo>
                <a:lnTo>
                  <a:pt x="69816" y="1714500"/>
                </a:lnTo>
                <a:lnTo>
                  <a:pt x="58865" y="1765300"/>
                </a:lnTo>
                <a:lnTo>
                  <a:pt x="48814" y="1803400"/>
                </a:lnTo>
                <a:lnTo>
                  <a:pt x="39673" y="1854200"/>
                </a:lnTo>
                <a:lnTo>
                  <a:pt x="31452" y="1905000"/>
                </a:lnTo>
                <a:lnTo>
                  <a:pt x="24162" y="1943100"/>
                </a:lnTo>
                <a:lnTo>
                  <a:pt x="17811" y="1993900"/>
                </a:lnTo>
                <a:lnTo>
                  <a:pt x="12410" y="2044700"/>
                </a:lnTo>
                <a:lnTo>
                  <a:pt x="7969" y="2082800"/>
                </a:lnTo>
                <a:lnTo>
                  <a:pt x="4497" y="2133600"/>
                </a:lnTo>
                <a:lnTo>
                  <a:pt x="2005" y="2184400"/>
                </a:lnTo>
                <a:lnTo>
                  <a:pt x="503" y="2235200"/>
                </a:lnTo>
                <a:lnTo>
                  <a:pt x="0" y="2273300"/>
                </a:lnTo>
                <a:lnTo>
                  <a:pt x="503" y="2324100"/>
                </a:lnTo>
                <a:lnTo>
                  <a:pt x="2005" y="2374900"/>
                </a:lnTo>
                <a:lnTo>
                  <a:pt x="4497" y="2425700"/>
                </a:lnTo>
                <a:lnTo>
                  <a:pt x="7969" y="2476500"/>
                </a:lnTo>
                <a:lnTo>
                  <a:pt x="12410" y="2514600"/>
                </a:lnTo>
                <a:lnTo>
                  <a:pt x="17811" y="2565400"/>
                </a:lnTo>
                <a:lnTo>
                  <a:pt x="24162" y="2616200"/>
                </a:lnTo>
                <a:lnTo>
                  <a:pt x="31452" y="2654300"/>
                </a:lnTo>
                <a:lnTo>
                  <a:pt x="39673" y="2705100"/>
                </a:lnTo>
                <a:lnTo>
                  <a:pt x="48814" y="2755900"/>
                </a:lnTo>
                <a:lnTo>
                  <a:pt x="58865" y="2794000"/>
                </a:lnTo>
                <a:lnTo>
                  <a:pt x="69816" y="2844800"/>
                </a:lnTo>
                <a:lnTo>
                  <a:pt x="81658" y="2882900"/>
                </a:lnTo>
                <a:lnTo>
                  <a:pt x="94380" y="2933700"/>
                </a:lnTo>
                <a:lnTo>
                  <a:pt x="107972" y="2971800"/>
                </a:lnTo>
                <a:lnTo>
                  <a:pt x="122425" y="3022600"/>
                </a:lnTo>
                <a:lnTo>
                  <a:pt x="137729" y="3060700"/>
                </a:lnTo>
                <a:lnTo>
                  <a:pt x="153874" y="3111500"/>
                </a:lnTo>
                <a:lnTo>
                  <a:pt x="170849" y="3149600"/>
                </a:lnTo>
                <a:lnTo>
                  <a:pt x="188645" y="3187700"/>
                </a:lnTo>
                <a:lnTo>
                  <a:pt x="207252" y="3225800"/>
                </a:lnTo>
                <a:lnTo>
                  <a:pt x="226661" y="3276600"/>
                </a:lnTo>
                <a:lnTo>
                  <a:pt x="246860" y="3314700"/>
                </a:lnTo>
                <a:lnTo>
                  <a:pt x="267841" y="3352800"/>
                </a:lnTo>
                <a:lnTo>
                  <a:pt x="289593" y="3390900"/>
                </a:lnTo>
                <a:lnTo>
                  <a:pt x="312106" y="3429000"/>
                </a:lnTo>
                <a:lnTo>
                  <a:pt x="335371" y="3467100"/>
                </a:lnTo>
                <a:lnTo>
                  <a:pt x="359378" y="3505200"/>
                </a:lnTo>
                <a:lnTo>
                  <a:pt x="384116" y="3543300"/>
                </a:lnTo>
                <a:lnTo>
                  <a:pt x="409575" y="3581400"/>
                </a:lnTo>
                <a:lnTo>
                  <a:pt x="435747" y="3619500"/>
                </a:lnTo>
                <a:lnTo>
                  <a:pt x="462620" y="3657600"/>
                </a:lnTo>
                <a:lnTo>
                  <a:pt x="490186" y="3695700"/>
                </a:lnTo>
                <a:lnTo>
                  <a:pt x="518433" y="3733800"/>
                </a:lnTo>
                <a:lnTo>
                  <a:pt x="547353" y="3759200"/>
                </a:lnTo>
                <a:lnTo>
                  <a:pt x="576935" y="3797300"/>
                </a:lnTo>
                <a:lnTo>
                  <a:pt x="607169" y="3835400"/>
                </a:lnTo>
                <a:lnTo>
                  <a:pt x="638046" y="3860800"/>
                </a:lnTo>
                <a:lnTo>
                  <a:pt x="669555" y="3898900"/>
                </a:lnTo>
                <a:lnTo>
                  <a:pt x="701686" y="3924300"/>
                </a:lnTo>
                <a:lnTo>
                  <a:pt x="734430" y="3962400"/>
                </a:lnTo>
                <a:lnTo>
                  <a:pt x="767777" y="3987800"/>
                </a:lnTo>
                <a:lnTo>
                  <a:pt x="801717" y="4013200"/>
                </a:lnTo>
                <a:lnTo>
                  <a:pt x="836239" y="4051300"/>
                </a:lnTo>
                <a:lnTo>
                  <a:pt x="871335" y="4076700"/>
                </a:lnTo>
                <a:lnTo>
                  <a:pt x="906993" y="4102100"/>
                </a:lnTo>
                <a:lnTo>
                  <a:pt x="943205" y="4127500"/>
                </a:lnTo>
                <a:lnTo>
                  <a:pt x="1017248" y="4178300"/>
                </a:lnTo>
                <a:lnTo>
                  <a:pt x="1093385" y="4229100"/>
                </a:lnTo>
                <a:lnTo>
                  <a:pt x="1171535" y="4279900"/>
                </a:lnTo>
                <a:lnTo>
                  <a:pt x="1211341" y="4292600"/>
                </a:lnTo>
                <a:lnTo>
                  <a:pt x="1292364" y="4343400"/>
                </a:lnTo>
                <a:lnTo>
                  <a:pt x="1333561" y="4356100"/>
                </a:lnTo>
                <a:lnTo>
                  <a:pt x="1375202" y="4381500"/>
                </a:lnTo>
                <a:lnTo>
                  <a:pt x="1459778" y="4406900"/>
                </a:lnTo>
                <a:lnTo>
                  <a:pt x="1502691" y="4432300"/>
                </a:lnTo>
                <a:lnTo>
                  <a:pt x="1813855" y="4521200"/>
                </a:lnTo>
                <a:lnTo>
                  <a:pt x="1859726" y="4521200"/>
                </a:lnTo>
                <a:lnTo>
                  <a:pt x="1952433" y="4546600"/>
                </a:lnTo>
                <a:lnTo>
                  <a:pt x="2582529" y="4546600"/>
                </a:lnTo>
                <a:lnTo>
                  <a:pt x="2630899" y="4533900"/>
                </a:lnTo>
                <a:lnTo>
                  <a:pt x="2678941" y="4533900"/>
                </a:lnTo>
                <a:lnTo>
                  <a:pt x="2773992" y="4508500"/>
                </a:lnTo>
                <a:lnTo>
                  <a:pt x="2820979" y="4508500"/>
                </a:lnTo>
                <a:lnTo>
                  <a:pt x="2959657" y="4470400"/>
                </a:lnTo>
                <a:lnTo>
                  <a:pt x="3005084" y="4445000"/>
                </a:lnTo>
                <a:lnTo>
                  <a:pt x="3138820" y="4406900"/>
                </a:lnTo>
                <a:lnTo>
                  <a:pt x="3182513" y="4381500"/>
                </a:lnTo>
                <a:lnTo>
                  <a:pt x="3225744" y="4368800"/>
                </a:lnTo>
                <a:lnTo>
                  <a:pt x="3310780" y="4318000"/>
                </a:lnTo>
                <a:lnTo>
                  <a:pt x="3352562" y="4305300"/>
                </a:lnTo>
                <a:lnTo>
                  <a:pt x="3434599" y="4254500"/>
                </a:lnTo>
                <a:lnTo>
                  <a:pt x="3514528" y="4203700"/>
                </a:lnTo>
                <a:lnTo>
                  <a:pt x="3592260" y="4152900"/>
                </a:lnTo>
                <a:lnTo>
                  <a:pt x="3630275" y="4127500"/>
                </a:lnTo>
                <a:lnTo>
                  <a:pt x="3667708" y="4102100"/>
                </a:lnTo>
                <a:lnTo>
                  <a:pt x="3704548" y="4076700"/>
                </a:lnTo>
                <a:lnTo>
                  <a:pt x="3740784" y="4038600"/>
                </a:lnTo>
                <a:lnTo>
                  <a:pt x="3776405" y="4013200"/>
                </a:lnTo>
                <a:lnTo>
                  <a:pt x="3811400" y="3987800"/>
                </a:lnTo>
                <a:lnTo>
                  <a:pt x="3845759" y="3949700"/>
                </a:lnTo>
                <a:lnTo>
                  <a:pt x="3879469" y="3924300"/>
                </a:lnTo>
                <a:lnTo>
                  <a:pt x="3912520" y="3886200"/>
                </a:lnTo>
                <a:lnTo>
                  <a:pt x="3944901" y="3848100"/>
                </a:lnTo>
                <a:lnTo>
                  <a:pt x="3976602" y="3822700"/>
                </a:lnTo>
                <a:lnTo>
                  <a:pt x="4007610" y="3784600"/>
                </a:lnTo>
                <a:lnTo>
                  <a:pt x="1090929" y="3784600"/>
                </a:lnTo>
                <a:lnTo>
                  <a:pt x="1361579" y="3289300"/>
                </a:lnTo>
                <a:lnTo>
                  <a:pt x="1326812" y="3251200"/>
                </a:lnTo>
                <a:lnTo>
                  <a:pt x="1293225" y="3213100"/>
                </a:lnTo>
                <a:lnTo>
                  <a:pt x="1260854" y="3175000"/>
                </a:lnTo>
                <a:lnTo>
                  <a:pt x="1229732" y="3149600"/>
                </a:lnTo>
                <a:lnTo>
                  <a:pt x="1199892" y="3111500"/>
                </a:lnTo>
                <a:lnTo>
                  <a:pt x="1171369" y="3073400"/>
                </a:lnTo>
                <a:lnTo>
                  <a:pt x="1144197" y="3022600"/>
                </a:lnTo>
                <a:lnTo>
                  <a:pt x="1118409" y="2984500"/>
                </a:lnTo>
                <a:lnTo>
                  <a:pt x="1094039" y="2946400"/>
                </a:lnTo>
                <a:lnTo>
                  <a:pt x="1071122" y="2908300"/>
                </a:lnTo>
                <a:lnTo>
                  <a:pt x="1049690" y="2857500"/>
                </a:lnTo>
                <a:lnTo>
                  <a:pt x="1029778" y="2819400"/>
                </a:lnTo>
                <a:lnTo>
                  <a:pt x="1011421" y="2768600"/>
                </a:lnTo>
                <a:lnTo>
                  <a:pt x="994650" y="2717800"/>
                </a:lnTo>
                <a:lnTo>
                  <a:pt x="979502" y="2679700"/>
                </a:lnTo>
                <a:lnTo>
                  <a:pt x="966008" y="2628900"/>
                </a:lnTo>
                <a:lnTo>
                  <a:pt x="954204" y="2578100"/>
                </a:lnTo>
                <a:lnTo>
                  <a:pt x="944123" y="2527300"/>
                </a:lnTo>
                <a:lnTo>
                  <a:pt x="935799" y="2489200"/>
                </a:lnTo>
                <a:lnTo>
                  <a:pt x="929266" y="2438400"/>
                </a:lnTo>
                <a:lnTo>
                  <a:pt x="924557" y="2387600"/>
                </a:lnTo>
                <a:lnTo>
                  <a:pt x="921707" y="2336800"/>
                </a:lnTo>
                <a:lnTo>
                  <a:pt x="920749" y="2273300"/>
                </a:lnTo>
                <a:lnTo>
                  <a:pt x="921575" y="2235200"/>
                </a:lnTo>
                <a:lnTo>
                  <a:pt x="924034" y="2184400"/>
                </a:lnTo>
                <a:lnTo>
                  <a:pt x="928099" y="2133600"/>
                </a:lnTo>
                <a:lnTo>
                  <a:pt x="933742" y="2095500"/>
                </a:lnTo>
                <a:lnTo>
                  <a:pt x="940938" y="2044700"/>
                </a:lnTo>
                <a:lnTo>
                  <a:pt x="949659" y="1993900"/>
                </a:lnTo>
                <a:lnTo>
                  <a:pt x="959877" y="1955800"/>
                </a:lnTo>
                <a:lnTo>
                  <a:pt x="971566" y="1905000"/>
                </a:lnTo>
                <a:lnTo>
                  <a:pt x="984699" y="1866900"/>
                </a:lnTo>
                <a:lnTo>
                  <a:pt x="999248" y="1816100"/>
                </a:lnTo>
                <a:lnTo>
                  <a:pt x="1015187" y="1778000"/>
                </a:lnTo>
                <a:lnTo>
                  <a:pt x="1032488" y="1739900"/>
                </a:lnTo>
                <a:lnTo>
                  <a:pt x="1051125" y="1701800"/>
                </a:lnTo>
                <a:lnTo>
                  <a:pt x="1071070" y="1651000"/>
                </a:lnTo>
                <a:lnTo>
                  <a:pt x="1092296" y="1612900"/>
                </a:lnTo>
                <a:lnTo>
                  <a:pt x="1114776" y="1574800"/>
                </a:lnTo>
                <a:lnTo>
                  <a:pt x="1138483" y="1536700"/>
                </a:lnTo>
                <a:lnTo>
                  <a:pt x="1163391" y="1498600"/>
                </a:lnTo>
                <a:lnTo>
                  <a:pt x="1189471" y="1460500"/>
                </a:lnTo>
                <a:lnTo>
                  <a:pt x="1216697" y="1435100"/>
                </a:lnTo>
                <a:lnTo>
                  <a:pt x="1245041" y="1397000"/>
                </a:lnTo>
                <a:lnTo>
                  <a:pt x="1274478" y="1358900"/>
                </a:lnTo>
                <a:lnTo>
                  <a:pt x="1304979" y="1333500"/>
                </a:lnTo>
                <a:lnTo>
                  <a:pt x="1336517" y="1295400"/>
                </a:lnTo>
                <a:lnTo>
                  <a:pt x="1369066" y="1270000"/>
                </a:lnTo>
                <a:lnTo>
                  <a:pt x="1402599" y="1244600"/>
                </a:lnTo>
                <a:lnTo>
                  <a:pt x="1437088" y="1206500"/>
                </a:lnTo>
                <a:lnTo>
                  <a:pt x="1472506" y="1181100"/>
                </a:lnTo>
                <a:lnTo>
                  <a:pt x="1508826" y="1155700"/>
                </a:lnTo>
                <a:lnTo>
                  <a:pt x="1546021" y="1130300"/>
                </a:lnTo>
                <a:lnTo>
                  <a:pt x="1584065" y="1104900"/>
                </a:lnTo>
                <a:lnTo>
                  <a:pt x="1622929" y="1092200"/>
                </a:lnTo>
                <a:lnTo>
                  <a:pt x="1662587" y="1066800"/>
                </a:lnTo>
                <a:lnTo>
                  <a:pt x="1703012" y="1041400"/>
                </a:lnTo>
                <a:lnTo>
                  <a:pt x="1744177" y="1028700"/>
                </a:lnTo>
                <a:lnTo>
                  <a:pt x="1786054" y="1003300"/>
                </a:lnTo>
                <a:lnTo>
                  <a:pt x="2005184" y="939800"/>
                </a:lnTo>
                <a:lnTo>
                  <a:pt x="2050769" y="939800"/>
                </a:lnTo>
                <a:lnTo>
                  <a:pt x="2096877" y="927100"/>
                </a:lnTo>
                <a:lnTo>
                  <a:pt x="2143481" y="927100"/>
                </a:lnTo>
                <a:lnTo>
                  <a:pt x="2190554" y="914400"/>
                </a:lnTo>
                <a:lnTo>
                  <a:pt x="2825765" y="914400"/>
                </a:lnTo>
                <a:lnTo>
                  <a:pt x="3436594" y="711200"/>
                </a:lnTo>
                <a:lnTo>
                  <a:pt x="3948557" y="711200"/>
                </a:lnTo>
                <a:lnTo>
                  <a:pt x="3932731" y="698500"/>
                </a:lnTo>
                <a:lnTo>
                  <a:pt x="3900416" y="660400"/>
                </a:lnTo>
                <a:lnTo>
                  <a:pt x="3867448" y="635000"/>
                </a:lnTo>
                <a:lnTo>
                  <a:pt x="3833837" y="596900"/>
                </a:lnTo>
                <a:lnTo>
                  <a:pt x="3799595" y="571500"/>
                </a:lnTo>
                <a:lnTo>
                  <a:pt x="3764731" y="533400"/>
                </a:lnTo>
                <a:lnTo>
                  <a:pt x="3729258" y="508000"/>
                </a:lnTo>
                <a:lnTo>
                  <a:pt x="3693184" y="482600"/>
                </a:lnTo>
                <a:lnTo>
                  <a:pt x="3656521" y="444500"/>
                </a:lnTo>
                <a:lnTo>
                  <a:pt x="3619281" y="419100"/>
                </a:lnTo>
                <a:lnTo>
                  <a:pt x="3543106" y="368300"/>
                </a:lnTo>
                <a:lnTo>
                  <a:pt x="3464746" y="317500"/>
                </a:lnTo>
                <a:lnTo>
                  <a:pt x="3424773" y="292100"/>
                </a:lnTo>
                <a:lnTo>
                  <a:pt x="3384286" y="279400"/>
                </a:lnTo>
                <a:lnTo>
                  <a:pt x="3301811" y="228600"/>
                </a:lnTo>
                <a:lnTo>
                  <a:pt x="3259844" y="215900"/>
                </a:lnTo>
                <a:lnTo>
                  <a:pt x="3217406" y="190500"/>
                </a:lnTo>
                <a:lnTo>
                  <a:pt x="3174507" y="177800"/>
                </a:lnTo>
                <a:lnTo>
                  <a:pt x="3131157" y="152400"/>
                </a:lnTo>
                <a:lnTo>
                  <a:pt x="3043149" y="127000"/>
                </a:lnTo>
                <a:lnTo>
                  <a:pt x="2998512" y="101600"/>
                </a:lnTo>
                <a:lnTo>
                  <a:pt x="2815994" y="50800"/>
                </a:lnTo>
                <a:lnTo>
                  <a:pt x="2769424" y="50800"/>
                </a:lnTo>
                <a:lnTo>
                  <a:pt x="2627633" y="12700"/>
                </a:lnTo>
                <a:close/>
              </a:path>
              <a:path w="4516120" h="4559300">
                <a:moveTo>
                  <a:pt x="1775091" y="3543300"/>
                </a:moveTo>
                <a:lnTo>
                  <a:pt x="1090929" y="3784600"/>
                </a:lnTo>
                <a:lnTo>
                  <a:pt x="4007610" y="3784600"/>
                </a:lnTo>
                <a:lnTo>
                  <a:pt x="4037916" y="3746500"/>
                </a:lnTo>
                <a:lnTo>
                  <a:pt x="4067508" y="3708400"/>
                </a:lnTo>
                <a:lnTo>
                  <a:pt x="4096375" y="3670300"/>
                </a:lnTo>
                <a:lnTo>
                  <a:pt x="4115129" y="3644900"/>
                </a:lnTo>
                <a:lnTo>
                  <a:pt x="2178645" y="3644900"/>
                </a:lnTo>
                <a:lnTo>
                  <a:pt x="2125804" y="3632200"/>
                </a:lnTo>
                <a:lnTo>
                  <a:pt x="2073572" y="3632200"/>
                </a:lnTo>
                <a:lnTo>
                  <a:pt x="1822873" y="3568700"/>
                </a:lnTo>
                <a:lnTo>
                  <a:pt x="1775091" y="3543300"/>
                </a:lnTo>
                <a:close/>
              </a:path>
              <a:path w="4516120" h="4559300">
                <a:moveTo>
                  <a:pt x="4515700" y="2781300"/>
                </a:moveTo>
                <a:lnTo>
                  <a:pt x="3554361" y="2781300"/>
                </a:lnTo>
                <a:lnTo>
                  <a:pt x="3535874" y="2832100"/>
                </a:lnTo>
                <a:lnTo>
                  <a:pt x="3515909" y="2870200"/>
                </a:lnTo>
                <a:lnTo>
                  <a:pt x="3494495" y="2921000"/>
                </a:lnTo>
                <a:lnTo>
                  <a:pt x="3471667" y="2959100"/>
                </a:lnTo>
                <a:lnTo>
                  <a:pt x="3447454" y="2997200"/>
                </a:lnTo>
                <a:lnTo>
                  <a:pt x="3421889" y="3035300"/>
                </a:lnTo>
                <a:lnTo>
                  <a:pt x="3395004" y="3073400"/>
                </a:lnTo>
                <a:lnTo>
                  <a:pt x="3366830" y="3111500"/>
                </a:lnTo>
                <a:lnTo>
                  <a:pt x="3337400" y="3149600"/>
                </a:lnTo>
                <a:lnTo>
                  <a:pt x="3306744" y="3187700"/>
                </a:lnTo>
                <a:lnTo>
                  <a:pt x="3274895" y="3225800"/>
                </a:lnTo>
                <a:lnTo>
                  <a:pt x="3241884" y="3251200"/>
                </a:lnTo>
                <a:lnTo>
                  <a:pt x="3207744" y="3289300"/>
                </a:lnTo>
                <a:lnTo>
                  <a:pt x="3172505" y="3314700"/>
                </a:lnTo>
                <a:lnTo>
                  <a:pt x="3136200" y="3352800"/>
                </a:lnTo>
                <a:lnTo>
                  <a:pt x="3098860" y="3378200"/>
                </a:lnTo>
                <a:lnTo>
                  <a:pt x="3060517" y="3403600"/>
                </a:lnTo>
                <a:lnTo>
                  <a:pt x="3021203" y="3429000"/>
                </a:lnTo>
                <a:lnTo>
                  <a:pt x="2980949" y="3454400"/>
                </a:lnTo>
                <a:lnTo>
                  <a:pt x="2939788" y="3479800"/>
                </a:lnTo>
                <a:lnTo>
                  <a:pt x="2897751" y="3505200"/>
                </a:lnTo>
                <a:lnTo>
                  <a:pt x="2854870" y="3517900"/>
                </a:lnTo>
                <a:lnTo>
                  <a:pt x="2811176" y="3543300"/>
                </a:lnTo>
                <a:lnTo>
                  <a:pt x="2721478" y="3568700"/>
                </a:lnTo>
                <a:lnTo>
                  <a:pt x="2675537" y="3594100"/>
                </a:lnTo>
                <a:lnTo>
                  <a:pt x="2628911" y="3606800"/>
                </a:lnTo>
                <a:lnTo>
                  <a:pt x="2581631" y="3606800"/>
                </a:lnTo>
                <a:lnTo>
                  <a:pt x="2485237" y="3632200"/>
                </a:lnTo>
                <a:lnTo>
                  <a:pt x="2436186" y="3632200"/>
                </a:lnTo>
                <a:lnTo>
                  <a:pt x="2386608" y="3644900"/>
                </a:lnTo>
                <a:lnTo>
                  <a:pt x="4115129" y="3644900"/>
                </a:lnTo>
                <a:lnTo>
                  <a:pt x="4124506" y="3632200"/>
                </a:lnTo>
                <a:lnTo>
                  <a:pt x="4151891" y="3606800"/>
                </a:lnTo>
                <a:lnTo>
                  <a:pt x="4178517" y="3556000"/>
                </a:lnTo>
                <a:lnTo>
                  <a:pt x="4204375" y="3517900"/>
                </a:lnTo>
                <a:lnTo>
                  <a:pt x="4229454" y="3479800"/>
                </a:lnTo>
                <a:lnTo>
                  <a:pt x="4253741" y="3441700"/>
                </a:lnTo>
                <a:lnTo>
                  <a:pt x="4277227" y="3403600"/>
                </a:lnTo>
                <a:lnTo>
                  <a:pt x="4299900" y="3365500"/>
                </a:lnTo>
                <a:lnTo>
                  <a:pt x="4321750" y="3314700"/>
                </a:lnTo>
                <a:lnTo>
                  <a:pt x="4342764" y="3276600"/>
                </a:lnTo>
                <a:lnTo>
                  <a:pt x="4362934" y="3238500"/>
                </a:lnTo>
                <a:lnTo>
                  <a:pt x="4382246" y="3187700"/>
                </a:lnTo>
                <a:lnTo>
                  <a:pt x="4400691" y="3149600"/>
                </a:lnTo>
                <a:lnTo>
                  <a:pt x="4418258" y="3111500"/>
                </a:lnTo>
                <a:lnTo>
                  <a:pt x="4434935" y="3060700"/>
                </a:lnTo>
                <a:lnTo>
                  <a:pt x="4450711" y="3009900"/>
                </a:lnTo>
                <a:lnTo>
                  <a:pt x="4465576" y="2971800"/>
                </a:lnTo>
                <a:lnTo>
                  <a:pt x="4479518" y="2921000"/>
                </a:lnTo>
                <a:lnTo>
                  <a:pt x="4492527" y="2882900"/>
                </a:lnTo>
                <a:lnTo>
                  <a:pt x="4504591" y="2832100"/>
                </a:lnTo>
                <a:lnTo>
                  <a:pt x="4515700" y="2781300"/>
                </a:lnTo>
                <a:close/>
              </a:path>
              <a:path w="4516120" h="4559300">
                <a:moveTo>
                  <a:pt x="3948557" y="711200"/>
                </a:moveTo>
                <a:lnTo>
                  <a:pt x="3436594" y="711200"/>
                </a:lnTo>
                <a:lnTo>
                  <a:pt x="3154235" y="1231900"/>
                </a:lnTo>
                <a:lnTo>
                  <a:pt x="3192283" y="1257300"/>
                </a:lnTo>
                <a:lnTo>
                  <a:pt x="3229107" y="1295400"/>
                </a:lnTo>
                <a:lnTo>
                  <a:pt x="3264666" y="1333500"/>
                </a:lnTo>
                <a:lnTo>
                  <a:pt x="3298923" y="1358900"/>
                </a:lnTo>
                <a:lnTo>
                  <a:pt x="3331838" y="1397000"/>
                </a:lnTo>
                <a:lnTo>
                  <a:pt x="3363373" y="1435100"/>
                </a:lnTo>
                <a:lnTo>
                  <a:pt x="3393489" y="1485900"/>
                </a:lnTo>
                <a:lnTo>
                  <a:pt x="3422146" y="1524000"/>
                </a:lnTo>
                <a:lnTo>
                  <a:pt x="3449307" y="1562100"/>
                </a:lnTo>
                <a:lnTo>
                  <a:pt x="3474933" y="1612900"/>
                </a:lnTo>
                <a:lnTo>
                  <a:pt x="3498984" y="1651000"/>
                </a:lnTo>
                <a:lnTo>
                  <a:pt x="3521422" y="1701800"/>
                </a:lnTo>
                <a:lnTo>
                  <a:pt x="3542207" y="1739900"/>
                </a:lnTo>
                <a:lnTo>
                  <a:pt x="4508779" y="1739900"/>
                </a:lnTo>
                <a:lnTo>
                  <a:pt x="4497186" y="1701800"/>
                </a:lnTo>
                <a:lnTo>
                  <a:pt x="4484662" y="1651000"/>
                </a:lnTo>
                <a:lnTo>
                  <a:pt x="4471219" y="1612900"/>
                </a:lnTo>
                <a:lnTo>
                  <a:pt x="4456866" y="1562100"/>
                </a:lnTo>
                <a:lnTo>
                  <a:pt x="4441616" y="1511300"/>
                </a:lnTo>
                <a:lnTo>
                  <a:pt x="4425478" y="1473200"/>
                </a:lnTo>
                <a:lnTo>
                  <a:pt x="4408463" y="1435100"/>
                </a:lnTo>
                <a:lnTo>
                  <a:pt x="4390581" y="1384300"/>
                </a:lnTo>
                <a:lnTo>
                  <a:pt x="4371844" y="1346200"/>
                </a:lnTo>
                <a:lnTo>
                  <a:pt x="4352262" y="1295400"/>
                </a:lnTo>
                <a:lnTo>
                  <a:pt x="4331845" y="1257300"/>
                </a:lnTo>
                <a:lnTo>
                  <a:pt x="4310605" y="1219200"/>
                </a:lnTo>
                <a:lnTo>
                  <a:pt x="4288552" y="1181100"/>
                </a:lnTo>
                <a:lnTo>
                  <a:pt x="4265697" y="1130300"/>
                </a:lnTo>
                <a:lnTo>
                  <a:pt x="4242050" y="1092200"/>
                </a:lnTo>
                <a:lnTo>
                  <a:pt x="4217622" y="1054100"/>
                </a:lnTo>
                <a:lnTo>
                  <a:pt x="4192423" y="1016000"/>
                </a:lnTo>
                <a:lnTo>
                  <a:pt x="4166465" y="977900"/>
                </a:lnTo>
                <a:lnTo>
                  <a:pt x="4139758" y="939800"/>
                </a:lnTo>
                <a:lnTo>
                  <a:pt x="4112312" y="901700"/>
                </a:lnTo>
                <a:lnTo>
                  <a:pt x="4084139" y="863600"/>
                </a:lnTo>
                <a:lnTo>
                  <a:pt x="4055249" y="838200"/>
                </a:lnTo>
                <a:lnTo>
                  <a:pt x="4025653" y="800100"/>
                </a:lnTo>
                <a:lnTo>
                  <a:pt x="3995360" y="762000"/>
                </a:lnTo>
                <a:lnTo>
                  <a:pt x="3964383" y="723900"/>
                </a:lnTo>
                <a:lnTo>
                  <a:pt x="3948557" y="711200"/>
                </a:lnTo>
                <a:close/>
              </a:path>
              <a:path w="4516120" h="4559300">
                <a:moveTo>
                  <a:pt x="2825765" y="914400"/>
                </a:moveTo>
                <a:lnTo>
                  <a:pt x="2385952" y="914400"/>
                </a:lnTo>
                <a:lnTo>
                  <a:pt x="2435204" y="927100"/>
                </a:lnTo>
                <a:lnTo>
                  <a:pt x="2483934" y="927100"/>
                </a:lnTo>
                <a:lnTo>
                  <a:pt x="2579713" y="952500"/>
                </a:lnTo>
                <a:lnTo>
                  <a:pt x="2626704" y="952500"/>
                </a:lnTo>
                <a:lnTo>
                  <a:pt x="2673057" y="965200"/>
                </a:lnTo>
                <a:lnTo>
                  <a:pt x="2825765" y="914400"/>
                </a:lnTo>
                <a:close/>
              </a:path>
              <a:path w="4516120" h="4559300">
                <a:moveTo>
                  <a:pt x="2482940" y="0"/>
                </a:moveTo>
                <a:lnTo>
                  <a:pt x="2046361" y="0"/>
                </a:lnTo>
                <a:lnTo>
                  <a:pt x="1999249" y="12700"/>
                </a:lnTo>
                <a:lnTo>
                  <a:pt x="2531476" y="12700"/>
                </a:lnTo>
                <a:lnTo>
                  <a:pt x="2482940" y="0"/>
                </a:lnTo>
                <a:close/>
              </a:path>
            </a:pathLst>
          </a:custGeom>
          <a:solidFill>
            <a:srgbClr val="333366"/>
          </a:solidFill>
        </p:spPr>
        <p:txBody>
          <a:bodyPr wrap="square" lIns="0" tIns="0" rIns="0" bIns="0" rtlCol="0"/>
          <a:lstStyle/>
          <a:p>
            <a:endParaRPr sz="221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0464" y="512064"/>
            <a:ext cx="86483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0464" y="2944368"/>
            <a:ext cx="86483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7151" y="11905488"/>
            <a:ext cx="3074966" cy="3400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0463" y="11905488"/>
            <a:ext cx="2210131" cy="3400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18674" y="11905488"/>
            <a:ext cx="2210131" cy="3400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654" y="316216"/>
            <a:ext cx="8077200" cy="1587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>
              <a:tabLst>
                <a:tab pos="4297045" algn="l"/>
              </a:tabLst>
            </a:pPr>
            <a:r>
              <a:rPr sz="3200" dirty="0">
                <a:solidFill>
                  <a:srgbClr val="FFFFFF"/>
                </a:solidFill>
                <a:latin typeface="HGP創英角ｺﾞｼｯｸUB"/>
                <a:cs typeface="HGP創英角ｺﾞｼｯｸUB"/>
              </a:rPr>
              <a:t>次世代自動車支援センター埼玉	事業紹介</a:t>
            </a:r>
            <a:endParaRPr sz="3200" dirty="0">
              <a:latin typeface="HGP創英角ｺﾞｼｯｸUB"/>
              <a:cs typeface="HGP創英角ｺﾞｼｯｸUB"/>
            </a:endParaRPr>
          </a:p>
          <a:p>
            <a:pPr>
              <a:spcBef>
                <a:spcPts val="2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algn="ctr">
              <a:lnSpc>
                <a:spcPts val="2500"/>
              </a:lnSpc>
              <a:spcBef>
                <a:spcPts val="5"/>
              </a:spcBef>
            </a:pPr>
            <a:r>
              <a:rPr sz="2400" dirty="0" err="1" smtClean="0">
                <a:solidFill>
                  <a:srgbClr val="231F20"/>
                </a:solidFill>
                <a:latin typeface="HGP明朝B"/>
                <a:cs typeface="HGP明朝B"/>
              </a:rPr>
              <a:t>次世代自動車での</a:t>
            </a:r>
            <a:r>
              <a:rPr sz="2400" spc="-75" dirty="0" err="1" smtClean="0">
                <a:solidFill>
                  <a:srgbClr val="231F20"/>
                </a:solidFill>
                <a:latin typeface="HGP明朝B"/>
                <a:cs typeface="HGP明朝B"/>
              </a:rPr>
              <a:t>ビ</a:t>
            </a:r>
            <a:r>
              <a:rPr sz="2400" dirty="0" err="1" smtClean="0">
                <a:solidFill>
                  <a:srgbClr val="231F20"/>
                </a:solidFill>
                <a:latin typeface="HGP明朝B"/>
                <a:cs typeface="HGP明朝B"/>
              </a:rPr>
              <a:t>ジネス</a:t>
            </a:r>
            <a:r>
              <a:rPr sz="2400" spc="-200" dirty="0" err="1" smtClean="0">
                <a:solidFill>
                  <a:srgbClr val="231F20"/>
                </a:solidFill>
                <a:latin typeface="HGP明朝B"/>
                <a:cs typeface="HGP明朝B"/>
              </a:rPr>
              <a:t>チ</a:t>
            </a:r>
            <a:r>
              <a:rPr sz="2400" spc="-220" dirty="0" err="1" smtClean="0">
                <a:solidFill>
                  <a:srgbClr val="231F20"/>
                </a:solidFill>
                <a:latin typeface="HGP明朝B"/>
                <a:cs typeface="HGP明朝B"/>
              </a:rPr>
              <a:t>ャ</a:t>
            </a:r>
            <a:r>
              <a:rPr sz="2400" spc="-145" dirty="0" err="1" smtClean="0">
                <a:solidFill>
                  <a:srgbClr val="231F20"/>
                </a:solidFill>
                <a:latin typeface="HGP明朝B"/>
                <a:cs typeface="HGP明朝B"/>
              </a:rPr>
              <a:t>ン</a:t>
            </a:r>
            <a:r>
              <a:rPr sz="2400" dirty="0" err="1" smtClean="0">
                <a:solidFill>
                  <a:srgbClr val="231F20"/>
                </a:solidFill>
                <a:latin typeface="HGP明朝B"/>
                <a:cs typeface="HGP明朝B"/>
              </a:rPr>
              <a:t>ス創出を幅</a:t>
            </a:r>
            <a:r>
              <a:rPr sz="2400" spc="-145" dirty="0" err="1" smtClean="0">
                <a:solidFill>
                  <a:srgbClr val="231F20"/>
                </a:solidFill>
                <a:latin typeface="HGP明朝B"/>
                <a:cs typeface="HGP明朝B"/>
              </a:rPr>
              <a:t>広</a:t>
            </a:r>
            <a:r>
              <a:rPr sz="2400" spc="-60" dirty="0" err="1" smtClean="0">
                <a:solidFill>
                  <a:srgbClr val="231F20"/>
                </a:solidFill>
                <a:latin typeface="HGP明朝B"/>
                <a:cs typeface="HGP明朝B"/>
              </a:rPr>
              <a:t>く</a:t>
            </a:r>
            <a:r>
              <a:rPr sz="2400" dirty="0" err="1" smtClean="0">
                <a:solidFill>
                  <a:srgbClr val="231F20"/>
                </a:solidFill>
                <a:latin typeface="HGP明朝B"/>
                <a:cs typeface="HGP明朝B"/>
              </a:rPr>
              <a:t>支</a:t>
            </a:r>
            <a:r>
              <a:rPr sz="2400" spc="125" dirty="0" err="1" smtClean="0">
                <a:solidFill>
                  <a:srgbClr val="231F20"/>
                </a:solidFill>
                <a:latin typeface="HGP明朝B"/>
                <a:cs typeface="HGP明朝B"/>
              </a:rPr>
              <a:t>援</a:t>
            </a:r>
            <a:r>
              <a:rPr lang="ja-JP" altLang="en-US" sz="2400" spc="125" dirty="0">
                <a:solidFill>
                  <a:srgbClr val="231F20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HGP明朝B"/>
              </a:rPr>
              <a:t>します</a:t>
            </a:r>
            <a:endParaRPr lang="en-US" altLang="ja-JP" sz="2400" spc="125" dirty="0">
              <a:solidFill>
                <a:srgbClr val="231F20"/>
              </a:solidFill>
              <a:latin typeface="HGP明朝B" panose="02020800000000000000" pitchFamily="18" charset="-128"/>
              <a:ea typeface="HGP明朝B" panose="02020800000000000000" pitchFamily="18" charset="-128"/>
              <a:cs typeface="HGP明朝B"/>
            </a:endParaRPr>
          </a:p>
          <a:p>
            <a:pPr algn="ctr">
              <a:lnSpc>
                <a:spcPts val="2500"/>
              </a:lnSpc>
              <a:spcBef>
                <a:spcPts val="5"/>
              </a:spcBef>
            </a:pPr>
            <a:r>
              <a:rPr sz="2400" dirty="0" smtClean="0">
                <a:solidFill>
                  <a:srgbClr val="231F20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HGP明朝B"/>
              </a:rPr>
              <a:t>（</a:t>
            </a:r>
            <a:r>
              <a:rPr lang="ja-JP" altLang="en-US" sz="2400" dirty="0">
                <a:solidFill>
                  <a:srgbClr val="231F20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HGP明朝B"/>
              </a:rPr>
              <a:t>平成</a:t>
            </a:r>
            <a:r>
              <a:rPr lang="en-US" altLang="ja-JP" sz="2400" dirty="0">
                <a:solidFill>
                  <a:srgbClr val="231F20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HGP明朝B"/>
              </a:rPr>
              <a:t>23</a:t>
            </a:r>
            <a:r>
              <a:rPr lang="ja-JP" altLang="en-US" sz="2400" dirty="0">
                <a:solidFill>
                  <a:srgbClr val="231F20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HGP明朝B"/>
              </a:rPr>
              <a:t>年</a:t>
            </a:r>
            <a:r>
              <a:rPr lang="en-US" altLang="ja-JP" sz="2400" dirty="0">
                <a:solidFill>
                  <a:srgbClr val="231F20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HGP明朝B"/>
              </a:rPr>
              <a:t>6</a:t>
            </a:r>
            <a:r>
              <a:rPr lang="ja-JP" altLang="en-US" sz="2400" dirty="0">
                <a:solidFill>
                  <a:srgbClr val="231F20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HGP明朝B"/>
              </a:rPr>
              <a:t>月</a:t>
            </a:r>
            <a:r>
              <a:rPr sz="2400" dirty="0" err="1" smtClean="0">
                <a:solidFill>
                  <a:srgbClr val="231F20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HGP明朝B"/>
              </a:rPr>
              <a:t>開設</a:t>
            </a:r>
            <a:r>
              <a:rPr lang="ja-JP" altLang="en-US" sz="2400" dirty="0" smtClean="0">
                <a:solidFill>
                  <a:srgbClr val="231F20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HGP明朝B"/>
              </a:rPr>
              <a:t>）</a:t>
            </a:r>
            <a:endParaRPr sz="1800" dirty="0">
              <a:latin typeface="HGP明朝B" panose="02020800000000000000" pitchFamily="18" charset="-128"/>
              <a:ea typeface="HGP明朝B" panose="02020800000000000000" pitchFamily="18" charset="-128"/>
              <a:cs typeface="HGP明朝B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2240" y="2054033"/>
            <a:ext cx="8355560" cy="391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451" y="1817625"/>
            <a:ext cx="614680" cy="614680"/>
          </a:xfrm>
          <a:custGeom>
            <a:avLst/>
            <a:gdLst/>
            <a:ahLst/>
            <a:cxnLst/>
            <a:rect l="l" t="t" r="r" b="b"/>
            <a:pathLst>
              <a:path w="614680" h="614680">
                <a:moveTo>
                  <a:pt x="307086" y="0"/>
                </a:moveTo>
                <a:lnTo>
                  <a:pt x="261707" y="3329"/>
                </a:lnTo>
                <a:lnTo>
                  <a:pt x="218396" y="13001"/>
                </a:lnTo>
                <a:lnTo>
                  <a:pt x="177627" y="28541"/>
                </a:lnTo>
                <a:lnTo>
                  <a:pt x="139875" y="49474"/>
                </a:lnTo>
                <a:lnTo>
                  <a:pt x="105616" y="75324"/>
                </a:lnTo>
                <a:lnTo>
                  <a:pt x="75324" y="105616"/>
                </a:lnTo>
                <a:lnTo>
                  <a:pt x="49474" y="139875"/>
                </a:lnTo>
                <a:lnTo>
                  <a:pt x="28541" y="177627"/>
                </a:lnTo>
                <a:lnTo>
                  <a:pt x="13001" y="218396"/>
                </a:lnTo>
                <a:lnTo>
                  <a:pt x="3329" y="261707"/>
                </a:lnTo>
                <a:lnTo>
                  <a:pt x="0" y="307085"/>
                </a:lnTo>
                <a:lnTo>
                  <a:pt x="3329" y="352464"/>
                </a:lnTo>
                <a:lnTo>
                  <a:pt x="13001" y="395775"/>
                </a:lnTo>
                <a:lnTo>
                  <a:pt x="28541" y="436544"/>
                </a:lnTo>
                <a:lnTo>
                  <a:pt x="49474" y="474296"/>
                </a:lnTo>
                <a:lnTo>
                  <a:pt x="75324" y="508555"/>
                </a:lnTo>
                <a:lnTo>
                  <a:pt x="105616" y="538847"/>
                </a:lnTo>
                <a:lnTo>
                  <a:pt x="139875" y="564697"/>
                </a:lnTo>
                <a:lnTo>
                  <a:pt x="177627" y="585630"/>
                </a:lnTo>
                <a:lnTo>
                  <a:pt x="218396" y="601170"/>
                </a:lnTo>
                <a:lnTo>
                  <a:pt x="261707" y="610842"/>
                </a:lnTo>
                <a:lnTo>
                  <a:pt x="307086" y="614171"/>
                </a:lnTo>
                <a:lnTo>
                  <a:pt x="352464" y="610842"/>
                </a:lnTo>
                <a:lnTo>
                  <a:pt x="395775" y="601170"/>
                </a:lnTo>
                <a:lnTo>
                  <a:pt x="436544" y="585630"/>
                </a:lnTo>
                <a:lnTo>
                  <a:pt x="474296" y="564697"/>
                </a:lnTo>
                <a:lnTo>
                  <a:pt x="508555" y="538847"/>
                </a:lnTo>
                <a:lnTo>
                  <a:pt x="538847" y="508555"/>
                </a:lnTo>
                <a:lnTo>
                  <a:pt x="564697" y="474296"/>
                </a:lnTo>
                <a:lnTo>
                  <a:pt x="585630" y="436544"/>
                </a:lnTo>
                <a:lnTo>
                  <a:pt x="601170" y="395775"/>
                </a:lnTo>
                <a:lnTo>
                  <a:pt x="610842" y="352464"/>
                </a:lnTo>
                <a:lnTo>
                  <a:pt x="614172" y="307085"/>
                </a:lnTo>
                <a:lnTo>
                  <a:pt x="610842" y="261707"/>
                </a:lnTo>
                <a:lnTo>
                  <a:pt x="601170" y="218396"/>
                </a:lnTo>
                <a:lnTo>
                  <a:pt x="585630" y="177627"/>
                </a:lnTo>
                <a:lnTo>
                  <a:pt x="564697" y="139875"/>
                </a:lnTo>
                <a:lnTo>
                  <a:pt x="538847" y="105616"/>
                </a:lnTo>
                <a:lnTo>
                  <a:pt x="508555" y="75324"/>
                </a:lnTo>
                <a:lnTo>
                  <a:pt x="474296" y="49474"/>
                </a:lnTo>
                <a:lnTo>
                  <a:pt x="436544" y="28541"/>
                </a:lnTo>
                <a:lnTo>
                  <a:pt x="395775" y="13001"/>
                </a:lnTo>
                <a:lnTo>
                  <a:pt x="352464" y="3329"/>
                </a:lnTo>
                <a:lnTo>
                  <a:pt x="307086" y="0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96333" y="2130836"/>
            <a:ext cx="9398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FFFF"/>
                </a:solidFill>
                <a:latin typeface="HGP明朝B"/>
                <a:cs typeface="HGP明朝B"/>
              </a:rPr>
              <a:t>総合相談</a:t>
            </a:r>
            <a:endParaRPr sz="1800" dirty="0">
              <a:latin typeface="HGP明朝B"/>
              <a:cs typeface="HGP明朝B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4441" y="3443952"/>
            <a:ext cx="638461" cy="840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7130" y="1881210"/>
            <a:ext cx="614680" cy="614680"/>
          </a:xfrm>
          <a:custGeom>
            <a:avLst/>
            <a:gdLst/>
            <a:ahLst/>
            <a:cxnLst/>
            <a:rect l="l" t="t" r="r" b="b"/>
            <a:pathLst>
              <a:path w="614679" h="614680">
                <a:moveTo>
                  <a:pt x="307073" y="0"/>
                </a:moveTo>
                <a:lnTo>
                  <a:pt x="261698" y="3329"/>
                </a:lnTo>
                <a:lnTo>
                  <a:pt x="218389" y="13001"/>
                </a:lnTo>
                <a:lnTo>
                  <a:pt x="177622" y="28541"/>
                </a:lnTo>
                <a:lnTo>
                  <a:pt x="139872" y="49474"/>
                </a:lnTo>
                <a:lnTo>
                  <a:pt x="105614" y="75324"/>
                </a:lnTo>
                <a:lnTo>
                  <a:pt x="75322" y="105616"/>
                </a:lnTo>
                <a:lnTo>
                  <a:pt x="49473" y="139875"/>
                </a:lnTo>
                <a:lnTo>
                  <a:pt x="28541" y="177627"/>
                </a:lnTo>
                <a:lnTo>
                  <a:pt x="13001" y="218396"/>
                </a:lnTo>
                <a:lnTo>
                  <a:pt x="3329" y="261707"/>
                </a:lnTo>
                <a:lnTo>
                  <a:pt x="0" y="307085"/>
                </a:lnTo>
                <a:lnTo>
                  <a:pt x="3329" y="352464"/>
                </a:lnTo>
                <a:lnTo>
                  <a:pt x="13001" y="395775"/>
                </a:lnTo>
                <a:lnTo>
                  <a:pt x="28541" y="436544"/>
                </a:lnTo>
                <a:lnTo>
                  <a:pt x="49473" y="474296"/>
                </a:lnTo>
                <a:lnTo>
                  <a:pt x="75322" y="508555"/>
                </a:lnTo>
                <a:lnTo>
                  <a:pt x="105614" y="538847"/>
                </a:lnTo>
                <a:lnTo>
                  <a:pt x="139872" y="564697"/>
                </a:lnTo>
                <a:lnTo>
                  <a:pt x="177622" y="585630"/>
                </a:lnTo>
                <a:lnTo>
                  <a:pt x="218389" y="601170"/>
                </a:lnTo>
                <a:lnTo>
                  <a:pt x="261698" y="610842"/>
                </a:lnTo>
                <a:lnTo>
                  <a:pt x="307073" y="614171"/>
                </a:lnTo>
                <a:lnTo>
                  <a:pt x="352454" y="610842"/>
                </a:lnTo>
                <a:lnTo>
                  <a:pt x="395767" y="601170"/>
                </a:lnTo>
                <a:lnTo>
                  <a:pt x="436537" y="585630"/>
                </a:lnTo>
                <a:lnTo>
                  <a:pt x="474289" y="564697"/>
                </a:lnTo>
                <a:lnTo>
                  <a:pt x="508548" y="538847"/>
                </a:lnTo>
                <a:lnTo>
                  <a:pt x="538839" y="508555"/>
                </a:lnTo>
                <a:lnTo>
                  <a:pt x="564688" y="474296"/>
                </a:lnTo>
                <a:lnTo>
                  <a:pt x="585619" y="436544"/>
                </a:lnTo>
                <a:lnTo>
                  <a:pt x="601158" y="395775"/>
                </a:lnTo>
                <a:lnTo>
                  <a:pt x="610829" y="352464"/>
                </a:lnTo>
                <a:lnTo>
                  <a:pt x="614159" y="307085"/>
                </a:lnTo>
                <a:lnTo>
                  <a:pt x="610829" y="261707"/>
                </a:lnTo>
                <a:lnTo>
                  <a:pt x="601158" y="218396"/>
                </a:lnTo>
                <a:lnTo>
                  <a:pt x="585619" y="177627"/>
                </a:lnTo>
                <a:lnTo>
                  <a:pt x="564688" y="139875"/>
                </a:lnTo>
                <a:lnTo>
                  <a:pt x="538839" y="105616"/>
                </a:lnTo>
                <a:lnTo>
                  <a:pt x="508548" y="75324"/>
                </a:lnTo>
                <a:lnTo>
                  <a:pt x="474289" y="49474"/>
                </a:lnTo>
                <a:lnTo>
                  <a:pt x="436537" y="28541"/>
                </a:lnTo>
                <a:lnTo>
                  <a:pt x="395767" y="13001"/>
                </a:lnTo>
                <a:lnTo>
                  <a:pt x="352454" y="3329"/>
                </a:lnTo>
                <a:lnTo>
                  <a:pt x="307073" y="0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41108" y="2071063"/>
            <a:ext cx="2540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2000" dirty="0">
                <a:solidFill>
                  <a:srgbClr val="FFFFFF"/>
                </a:solidFill>
                <a:latin typeface="HGP明朝B"/>
                <a:cs typeface="HGP明朝B"/>
              </a:rPr>
              <a:t>Ⅱ</a:t>
            </a:r>
            <a:endParaRPr sz="2000" dirty="0">
              <a:latin typeface="HGP明朝B"/>
              <a:cs typeface="HGP明朝B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92642" y="2110985"/>
            <a:ext cx="9398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FFFF"/>
                </a:solidFill>
                <a:latin typeface="HGP明朝B"/>
                <a:cs typeface="HGP明朝B"/>
              </a:rPr>
              <a:t>情報発信</a:t>
            </a:r>
            <a:endParaRPr sz="1800" dirty="0">
              <a:latin typeface="HGP明朝B"/>
              <a:cs typeface="HGP明朝B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4781" y="5953347"/>
            <a:ext cx="2540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2000" dirty="0">
                <a:solidFill>
                  <a:srgbClr val="FFFFFF"/>
                </a:solidFill>
                <a:latin typeface="HGP明朝B"/>
                <a:cs typeface="HGP明朝B"/>
              </a:rPr>
              <a:t>Ⅲ</a:t>
            </a:r>
            <a:endParaRPr sz="2000" dirty="0">
              <a:latin typeface="HGP明朝B"/>
              <a:cs typeface="HGP明朝B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5430" y="8353216"/>
            <a:ext cx="8212150" cy="446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9463" y="8191976"/>
            <a:ext cx="614680" cy="614680"/>
          </a:xfrm>
          <a:custGeom>
            <a:avLst/>
            <a:gdLst/>
            <a:ahLst/>
            <a:cxnLst/>
            <a:rect l="l" t="t" r="r" b="b"/>
            <a:pathLst>
              <a:path w="614680" h="614679">
                <a:moveTo>
                  <a:pt x="307086" y="0"/>
                </a:moveTo>
                <a:lnTo>
                  <a:pt x="261707" y="3329"/>
                </a:lnTo>
                <a:lnTo>
                  <a:pt x="218396" y="13001"/>
                </a:lnTo>
                <a:lnTo>
                  <a:pt x="177627" y="28541"/>
                </a:lnTo>
                <a:lnTo>
                  <a:pt x="139875" y="49474"/>
                </a:lnTo>
                <a:lnTo>
                  <a:pt x="105616" y="75324"/>
                </a:lnTo>
                <a:lnTo>
                  <a:pt x="75324" y="105616"/>
                </a:lnTo>
                <a:lnTo>
                  <a:pt x="49474" y="139875"/>
                </a:lnTo>
                <a:lnTo>
                  <a:pt x="28541" y="177627"/>
                </a:lnTo>
                <a:lnTo>
                  <a:pt x="13001" y="218396"/>
                </a:lnTo>
                <a:lnTo>
                  <a:pt x="3329" y="261707"/>
                </a:lnTo>
                <a:lnTo>
                  <a:pt x="0" y="307085"/>
                </a:lnTo>
                <a:lnTo>
                  <a:pt x="3329" y="352464"/>
                </a:lnTo>
                <a:lnTo>
                  <a:pt x="13001" y="395775"/>
                </a:lnTo>
                <a:lnTo>
                  <a:pt x="28541" y="436544"/>
                </a:lnTo>
                <a:lnTo>
                  <a:pt x="49474" y="474296"/>
                </a:lnTo>
                <a:lnTo>
                  <a:pt x="75324" y="508555"/>
                </a:lnTo>
                <a:lnTo>
                  <a:pt x="105616" y="538847"/>
                </a:lnTo>
                <a:lnTo>
                  <a:pt x="139875" y="564697"/>
                </a:lnTo>
                <a:lnTo>
                  <a:pt x="177627" y="585630"/>
                </a:lnTo>
                <a:lnTo>
                  <a:pt x="218396" y="601170"/>
                </a:lnTo>
                <a:lnTo>
                  <a:pt x="261707" y="610842"/>
                </a:lnTo>
                <a:lnTo>
                  <a:pt x="307086" y="614171"/>
                </a:lnTo>
                <a:lnTo>
                  <a:pt x="352464" y="610842"/>
                </a:lnTo>
                <a:lnTo>
                  <a:pt x="395775" y="601170"/>
                </a:lnTo>
                <a:lnTo>
                  <a:pt x="436544" y="585630"/>
                </a:lnTo>
                <a:lnTo>
                  <a:pt x="474296" y="564697"/>
                </a:lnTo>
                <a:lnTo>
                  <a:pt x="508555" y="538847"/>
                </a:lnTo>
                <a:lnTo>
                  <a:pt x="538847" y="508555"/>
                </a:lnTo>
                <a:lnTo>
                  <a:pt x="564697" y="474296"/>
                </a:lnTo>
                <a:lnTo>
                  <a:pt x="585630" y="436544"/>
                </a:lnTo>
                <a:lnTo>
                  <a:pt x="601170" y="395775"/>
                </a:lnTo>
                <a:lnTo>
                  <a:pt x="610842" y="352464"/>
                </a:lnTo>
                <a:lnTo>
                  <a:pt x="614172" y="307085"/>
                </a:lnTo>
                <a:lnTo>
                  <a:pt x="610842" y="261707"/>
                </a:lnTo>
                <a:lnTo>
                  <a:pt x="601170" y="218396"/>
                </a:lnTo>
                <a:lnTo>
                  <a:pt x="585630" y="177627"/>
                </a:lnTo>
                <a:lnTo>
                  <a:pt x="564697" y="139875"/>
                </a:lnTo>
                <a:lnTo>
                  <a:pt x="538847" y="105616"/>
                </a:lnTo>
                <a:lnTo>
                  <a:pt x="508555" y="75324"/>
                </a:lnTo>
                <a:lnTo>
                  <a:pt x="474296" y="49474"/>
                </a:lnTo>
                <a:lnTo>
                  <a:pt x="436544" y="28541"/>
                </a:lnTo>
                <a:lnTo>
                  <a:pt x="395775" y="13001"/>
                </a:lnTo>
                <a:lnTo>
                  <a:pt x="352464" y="3329"/>
                </a:lnTo>
                <a:lnTo>
                  <a:pt x="307086" y="0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81781" y="8399580"/>
            <a:ext cx="2540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2000" dirty="0">
                <a:solidFill>
                  <a:srgbClr val="FFFFFF"/>
                </a:solidFill>
                <a:latin typeface="HGP明朝B"/>
                <a:cs typeface="HGP明朝B"/>
              </a:rPr>
              <a:t>Ⅴ</a:t>
            </a:r>
            <a:endParaRPr sz="2000" dirty="0">
              <a:latin typeface="HGP明朝B"/>
              <a:cs typeface="HGP明朝B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2081" y="8830117"/>
            <a:ext cx="241873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50" dirty="0" smtClean="0">
                <a:solidFill>
                  <a:srgbClr val="231F20"/>
                </a:solidFill>
                <a:latin typeface="+mj-ea"/>
                <a:ea typeface="+mj-ea"/>
                <a:cs typeface="Arial Unicode MS"/>
              </a:rPr>
              <a:t>◆</a:t>
            </a:r>
            <a:r>
              <a:rPr lang="ja-JP" altLang="en-US" sz="1400" spc="50" dirty="0" smtClean="0">
                <a:solidFill>
                  <a:srgbClr val="231F20"/>
                </a:solidFill>
                <a:latin typeface="+mj-ea"/>
                <a:ea typeface="+mj-ea"/>
                <a:cs typeface="Arial Unicode MS"/>
              </a:rPr>
              <a:t>モータ・パワエレ・水素エネル　　　</a:t>
            </a:r>
            <a:endParaRPr lang="en-US" altLang="ja-JP" sz="1400" spc="50" dirty="0" smtClean="0">
              <a:solidFill>
                <a:srgbClr val="231F20"/>
              </a:solidFill>
              <a:latin typeface="+mj-ea"/>
              <a:ea typeface="+mj-ea"/>
              <a:cs typeface="Arial Unicode MS"/>
            </a:endParaRPr>
          </a:p>
          <a:p>
            <a:pPr marL="12700"/>
            <a:r>
              <a:rPr lang="ja-JP" altLang="en-US" sz="1400" spc="50" dirty="0">
                <a:solidFill>
                  <a:srgbClr val="231F20"/>
                </a:solidFill>
                <a:latin typeface="+mj-ea"/>
                <a:ea typeface="+mj-ea"/>
                <a:cs typeface="Arial Unicode MS"/>
              </a:rPr>
              <a:t>　</a:t>
            </a:r>
            <a:r>
              <a:rPr lang="ja-JP" altLang="en-US" sz="1400" spc="50" dirty="0" smtClean="0">
                <a:solidFill>
                  <a:srgbClr val="231F20"/>
                </a:solidFill>
                <a:latin typeface="+mj-ea"/>
                <a:ea typeface="+mj-ea"/>
                <a:cs typeface="Arial Unicode MS"/>
              </a:rPr>
              <a:t>ギー</a:t>
            </a:r>
            <a:r>
              <a:rPr sz="1400" spc="50" dirty="0" err="1" smtClean="0">
                <a:solidFill>
                  <a:srgbClr val="231F20"/>
                </a:solidFill>
                <a:latin typeface="+mj-ea"/>
                <a:ea typeface="+mj-ea"/>
                <a:cs typeface="Arial Unicode MS"/>
              </a:rPr>
              <a:t>研究会</a:t>
            </a:r>
            <a:endParaRPr sz="1400" dirty="0">
              <a:latin typeface="+mj-ea"/>
              <a:ea typeface="+mj-ea"/>
              <a:cs typeface="Arial Unicode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74448" y="8452755"/>
            <a:ext cx="13970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FFFF"/>
                </a:solidFill>
                <a:latin typeface="HGP明朝B"/>
                <a:cs typeface="HGP明朝B"/>
              </a:rPr>
              <a:t>技術開発支援</a:t>
            </a:r>
            <a:endParaRPr sz="1800" dirty="0">
              <a:latin typeface="HGP明朝B"/>
              <a:cs typeface="HGP明朝B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81482" y="6951332"/>
            <a:ext cx="838200" cy="1193800"/>
          </a:xfrm>
          <a:custGeom>
            <a:avLst/>
            <a:gdLst/>
            <a:ahLst/>
            <a:cxnLst/>
            <a:rect l="l" t="t" r="r" b="b"/>
            <a:pathLst>
              <a:path w="838200" h="1193800">
                <a:moveTo>
                  <a:pt x="0" y="0"/>
                </a:moveTo>
                <a:lnTo>
                  <a:pt x="838200" y="0"/>
                </a:lnTo>
                <a:lnTo>
                  <a:pt x="838200" y="1193304"/>
                </a:lnTo>
                <a:lnTo>
                  <a:pt x="0" y="1193304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19202" y="7044297"/>
            <a:ext cx="833755" cy="1199515"/>
          </a:xfrm>
          <a:custGeom>
            <a:avLst/>
            <a:gdLst/>
            <a:ahLst/>
            <a:cxnLst/>
            <a:rect l="l" t="t" r="r" b="b"/>
            <a:pathLst>
              <a:path w="833754" h="1199515">
                <a:moveTo>
                  <a:pt x="0" y="0"/>
                </a:moveTo>
                <a:lnTo>
                  <a:pt x="833640" y="0"/>
                </a:lnTo>
                <a:lnTo>
                  <a:pt x="833640" y="1199388"/>
                </a:lnTo>
                <a:lnTo>
                  <a:pt x="0" y="1199388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76782" y="7141833"/>
            <a:ext cx="821690" cy="1169035"/>
          </a:xfrm>
          <a:custGeom>
            <a:avLst/>
            <a:gdLst/>
            <a:ahLst/>
            <a:cxnLst/>
            <a:rect l="l" t="t" r="r" b="b"/>
            <a:pathLst>
              <a:path w="821690" h="1169034">
                <a:moveTo>
                  <a:pt x="0" y="0"/>
                </a:moveTo>
                <a:lnTo>
                  <a:pt x="821435" y="0"/>
                </a:lnTo>
                <a:lnTo>
                  <a:pt x="821435" y="1168920"/>
                </a:lnTo>
                <a:lnTo>
                  <a:pt x="0" y="116892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25182" y="7243953"/>
            <a:ext cx="826135" cy="1178560"/>
          </a:xfrm>
          <a:custGeom>
            <a:avLst/>
            <a:gdLst/>
            <a:ahLst/>
            <a:cxnLst/>
            <a:rect l="l" t="t" r="r" b="b"/>
            <a:pathLst>
              <a:path w="826134" h="1178559">
                <a:moveTo>
                  <a:pt x="0" y="0"/>
                </a:moveTo>
                <a:lnTo>
                  <a:pt x="826007" y="0"/>
                </a:lnTo>
                <a:lnTo>
                  <a:pt x="826007" y="1178052"/>
                </a:lnTo>
                <a:lnTo>
                  <a:pt x="0" y="1178052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289178" y="8840339"/>
            <a:ext cx="2864272" cy="2459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◆CASE研究会</a:t>
            </a:r>
            <a:endParaRPr sz="1400" dirty="0">
              <a:latin typeface="+mj-ea"/>
              <a:ea typeface="+mj-ea"/>
              <a:cs typeface="Arial Unicode MS" panose="020B0604020202020204" pitchFamily="50" charset="-128"/>
            </a:endParaRPr>
          </a:p>
          <a:p>
            <a:pPr marL="158750" marR="40005" indent="1270"/>
            <a:r>
              <a:rPr lang="ja-JP" altLang="en-US" sz="1400" spc="-40" dirty="0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大手</a:t>
            </a:r>
            <a:r>
              <a:rPr sz="1400" spc="-4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自</a:t>
            </a:r>
            <a:r>
              <a:rPr sz="140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動</a:t>
            </a:r>
            <a:r>
              <a:rPr sz="1400" spc="-5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車</a:t>
            </a:r>
            <a:r>
              <a:rPr sz="140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及び部</a:t>
            </a:r>
            <a:r>
              <a:rPr sz="1400" spc="-5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品</a:t>
            </a:r>
            <a:r>
              <a:rPr sz="1400" spc="-6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メ</a:t>
            </a:r>
            <a:r>
              <a:rPr sz="1400" spc="-5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spc="-4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カ</a:t>
            </a:r>
            <a:r>
              <a:rPr sz="1400" spc="-50" dirty="0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lang="ja-JP" altLang="en-US" sz="1400" spc="-580" dirty="0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や　</a:t>
            </a:r>
            <a:r>
              <a:rPr sz="140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新た</a:t>
            </a:r>
            <a:r>
              <a:rPr lang="ja-JP" altLang="en-US" sz="1400" spc="-15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な</a:t>
            </a:r>
            <a:r>
              <a:rPr lang="ja-JP" altLang="en-US" sz="1400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参入</a:t>
            </a:r>
            <a:r>
              <a:rPr sz="1400" spc="-6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メ</a:t>
            </a:r>
            <a:r>
              <a:rPr sz="1400" spc="-5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spc="-4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カ</a:t>
            </a:r>
            <a:r>
              <a:rPr sz="1400" spc="-15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spc="-1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な</a:t>
            </a:r>
            <a:r>
              <a:rPr sz="1400" spc="-75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ど</a:t>
            </a:r>
            <a:r>
              <a:rPr sz="14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の</a:t>
            </a:r>
            <a:r>
              <a:rPr sz="1400" spc="-15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ニ</a:t>
            </a:r>
            <a:r>
              <a:rPr sz="1400" spc="-1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ズや技術</a:t>
            </a:r>
            <a:r>
              <a:rPr lang="ja-JP" altLang="en-US" sz="1400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動向など</a:t>
            </a:r>
            <a:r>
              <a:rPr lang="ja-JP" altLang="en-US" sz="1400" spc="-15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に関する</a:t>
            </a:r>
            <a:r>
              <a:rPr sz="1400" spc="-11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セ</a:t>
            </a:r>
            <a:r>
              <a:rPr sz="1400" spc="-135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ミ</a:t>
            </a:r>
            <a:r>
              <a:rPr sz="1400" spc="-5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ナ</a:t>
            </a:r>
            <a:r>
              <a:rPr sz="1400" spc="-4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spc="-25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を</a:t>
            </a:r>
            <a:r>
              <a:rPr sz="140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開催</a:t>
            </a:r>
            <a:r>
              <a:rPr lang="ja-JP" altLang="en-US" sz="14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。</a:t>
            </a:r>
            <a:r>
              <a:rPr sz="1400" spc="-4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自</a:t>
            </a:r>
            <a:r>
              <a:rPr sz="140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動運転車の</a:t>
            </a:r>
            <a:r>
              <a:rPr lang="ja-JP" altLang="en-US" sz="1400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試乗会も実施します。</a:t>
            </a:r>
            <a:endParaRPr sz="1400" dirty="0">
              <a:latin typeface="+mj-ea"/>
              <a:ea typeface="+mj-ea"/>
              <a:cs typeface="Arial Unicode MS" panose="020B0604020202020204" pitchFamily="50" charset="-128"/>
            </a:endParaRPr>
          </a:p>
          <a:p>
            <a:pPr marL="12700">
              <a:spcBef>
                <a:spcPts val="720"/>
              </a:spcBef>
            </a:pPr>
            <a:r>
              <a:rPr sz="1400" spc="60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◆試作品開発補助</a:t>
            </a:r>
            <a:endParaRPr sz="1400" dirty="0">
              <a:latin typeface="+mj-ea"/>
              <a:ea typeface="+mj-ea"/>
              <a:cs typeface="Arial Unicode MS" panose="020B0604020202020204" pitchFamily="50" charset="-128"/>
            </a:endParaRPr>
          </a:p>
          <a:p>
            <a:pPr marL="165100" marR="5080" indent="-5080"/>
            <a:r>
              <a:rPr sz="1400" spc="-4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自</a:t>
            </a:r>
            <a:r>
              <a:rPr sz="140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動車産業及び先端要素技術に関連</a:t>
            </a:r>
            <a:r>
              <a:rPr sz="1400" spc="-11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す</a:t>
            </a:r>
            <a:r>
              <a:rPr sz="1400" spc="-5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る</a:t>
            </a:r>
            <a:r>
              <a:rPr sz="140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技術開発のための試作品や</a:t>
            </a:r>
            <a:r>
              <a:rPr sz="1400" spc="-6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サ</a:t>
            </a:r>
            <a:r>
              <a:rPr sz="1400" spc="-85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ン</a:t>
            </a:r>
            <a:r>
              <a:rPr sz="1400" spc="-4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プ</a:t>
            </a:r>
            <a:r>
              <a:rPr sz="140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ル</a:t>
            </a:r>
            <a:r>
              <a:rPr sz="1400" spc="-25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品</a:t>
            </a:r>
            <a:r>
              <a:rPr lang="ja-JP" altLang="en-US" sz="1400" spc="-25" dirty="0">
                <a:latin typeface="+mj-ea"/>
                <a:ea typeface="+mj-ea"/>
                <a:cs typeface="Arial Unicode MS" panose="020B0604020202020204" pitchFamily="50" charset="-128"/>
              </a:rPr>
              <a:t>の</a:t>
            </a:r>
            <a:r>
              <a:rPr lang="ja-JP" altLang="en-US" sz="1400" spc="-25" dirty="0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製作</a:t>
            </a:r>
            <a:r>
              <a:rPr sz="14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費用の一</a:t>
            </a:r>
            <a:r>
              <a:rPr sz="1400" spc="-25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部を</a:t>
            </a:r>
            <a:r>
              <a:rPr sz="14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助成</a:t>
            </a:r>
            <a:r>
              <a:rPr lang="ja-JP" altLang="en-US" sz="1400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します。</a:t>
            </a:r>
            <a:endParaRPr sz="1400" dirty="0">
              <a:latin typeface="+mj-ea"/>
              <a:ea typeface="+mj-ea"/>
              <a:cs typeface="Arial Unicode MS" panose="020B0604020202020204" pitchFamily="50" charset="-128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2240" y="10955724"/>
            <a:ext cx="25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1400" spc="30" dirty="0" smtClean="0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　</a:t>
            </a:r>
            <a:r>
              <a:rPr sz="1400" spc="30" dirty="0" err="1" smtClean="0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国内外の最新技術動向</a:t>
            </a:r>
            <a:r>
              <a:rPr lang="ja-JP" altLang="en-US" sz="1400" spc="30" dirty="0" smtClean="0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を</a:t>
            </a:r>
            <a:r>
              <a:rPr sz="1400" spc="10" dirty="0" err="1" smtClean="0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紹</a:t>
            </a:r>
            <a:r>
              <a:rPr sz="1400" spc="30" dirty="0" err="1" smtClean="0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介</a:t>
            </a:r>
            <a:r>
              <a:rPr lang="ja-JP" altLang="en-US" sz="1400" spc="30" dirty="0" err="1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。</a:t>
            </a:r>
            <a:endParaRPr sz="1400" dirty="0">
              <a:latin typeface="+mj-ea"/>
              <a:ea typeface="+mj-ea"/>
              <a:cs typeface="Arial Unicode MS" panose="020B0604020202020204" pitchFamily="50" charset="-128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08516" y="10986348"/>
            <a:ext cx="265659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lang="ja-JP" altLang="en-US" sz="1400" spc="-5" dirty="0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平成</a:t>
            </a:r>
            <a:r>
              <a:rPr sz="1400" dirty="0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30</a:t>
            </a:r>
            <a:r>
              <a:rPr sz="1400" spc="-5" dirty="0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年度</a:t>
            </a:r>
            <a:r>
              <a:rPr lang="ja-JP" altLang="en-US" sz="1400" spc="-5" dirty="0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は</a:t>
            </a:r>
            <a:r>
              <a:rPr sz="1400" spc="-5" dirty="0" err="1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日産新型リ</a:t>
            </a:r>
            <a:r>
              <a:rPr sz="1400" spc="-15" dirty="0" err="1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spc="-5" dirty="0" err="1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フ</a:t>
            </a:r>
            <a:r>
              <a:rPr lang="ja-JP" altLang="en-US" sz="1400" spc="-5" dirty="0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を</a:t>
            </a:r>
            <a:r>
              <a:rPr sz="1400" spc="-5" dirty="0" err="1" smtClean="0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分解</a:t>
            </a:r>
            <a:r>
              <a:rPr lang="ja-JP" altLang="en-US" sz="1400" spc="-5" dirty="0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調査</a:t>
            </a:r>
            <a:r>
              <a:rPr lang="ja-JP" altLang="en-US" sz="1400" spc="-5" dirty="0" smtClean="0">
                <a:solidFill>
                  <a:srgbClr val="05010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。</a:t>
            </a:r>
            <a:endParaRPr sz="1400" dirty="0">
              <a:latin typeface="+mj-ea"/>
              <a:ea typeface="+mj-ea"/>
              <a:cs typeface="Arial Unicode MS" panose="020B0604020202020204" pitchFamily="50" charset="-128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118455" y="11622881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28" y="0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19420" y="11425973"/>
            <a:ext cx="72390" cy="130175"/>
          </a:xfrm>
          <a:custGeom>
            <a:avLst/>
            <a:gdLst/>
            <a:ahLst/>
            <a:cxnLst/>
            <a:rect l="l" t="t" r="r" b="b"/>
            <a:pathLst>
              <a:path w="72389" h="130175">
                <a:moveTo>
                  <a:pt x="0" y="0"/>
                </a:moveTo>
                <a:lnTo>
                  <a:pt x="0" y="129628"/>
                </a:lnTo>
                <a:lnTo>
                  <a:pt x="10960" y="129628"/>
                </a:lnTo>
                <a:lnTo>
                  <a:pt x="10960" y="57391"/>
                </a:lnTo>
                <a:lnTo>
                  <a:pt x="38911" y="57391"/>
                </a:lnTo>
                <a:lnTo>
                  <a:pt x="25913" y="51670"/>
                </a:lnTo>
                <a:lnTo>
                  <a:pt x="10960" y="45783"/>
                </a:lnTo>
                <a:lnTo>
                  <a:pt x="10960" y="4508"/>
                </a:lnTo>
                <a:lnTo>
                  <a:pt x="13538" y="2794"/>
                </a:lnTo>
                <a:lnTo>
                  <a:pt x="13957" y="1511"/>
                </a:lnTo>
                <a:lnTo>
                  <a:pt x="12255" y="635"/>
                </a:lnTo>
                <a:lnTo>
                  <a:pt x="0" y="0"/>
                </a:lnTo>
                <a:close/>
              </a:path>
              <a:path w="72389" h="130175">
                <a:moveTo>
                  <a:pt x="38911" y="57391"/>
                </a:moveTo>
                <a:lnTo>
                  <a:pt x="10960" y="57391"/>
                </a:lnTo>
                <a:lnTo>
                  <a:pt x="24305" y="63239"/>
                </a:lnTo>
                <a:lnTo>
                  <a:pt x="37885" y="69811"/>
                </a:lnTo>
                <a:lnTo>
                  <a:pt x="51706" y="77108"/>
                </a:lnTo>
                <a:lnTo>
                  <a:pt x="65773" y="85128"/>
                </a:lnTo>
                <a:lnTo>
                  <a:pt x="72224" y="74155"/>
                </a:lnTo>
                <a:lnTo>
                  <a:pt x="56549" y="65853"/>
                </a:lnTo>
                <a:lnTo>
                  <a:pt x="41111" y="58359"/>
                </a:lnTo>
                <a:lnTo>
                  <a:pt x="38911" y="57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59927" y="11423961"/>
            <a:ext cx="132715" cy="132080"/>
          </a:xfrm>
          <a:custGeom>
            <a:avLst/>
            <a:gdLst/>
            <a:ahLst/>
            <a:cxnLst/>
            <a:rect l="l" t="t" r="r" b="b"/>
            <a:pathLst>
              <a:path w="132714" h="132079">
                <a:moveTo>
                  <a:pt x="74803" y="48374"/>
                </a:moveTo>
                <a:lnTo>
                  <a:pt x="63842" y="48374"/>
                </a:lnTo>
                <a:lnTo>
                  <a:pt x="63842" y="61264"/>
                </a:lnTo>
                <a:lnTo>
                  <a:pt x="62833" y="76106"/>
                </a:lnTo>
                <a:lnTo>
                  <a:pt x="41275" y="115443"/>
                </a:lnTo>
                <a:lnTo>
                  <a:pt x="27724" y="123825"/>
                </a:lnTo>
                <a:lnTo>
                  <a:pt x="37401" y="131572"/>
                </a:lnTo>
                <a:lnTo>
                  <a:pt x="69970" y="93676"/>
                </a:lnTo>
                <a:lnTo>
                  <a:pt x="74803" y="61264"/>
                </a:lnTo>
                <a:lnTo>
                  <a:pt x="74803" y="48374"/>
                </a:lnTo>
                <a:close/>
              </a:path>
              <a:path w="132714" h="132079">
                <a:moveTo>
                  <a:pt x="132207" y="38049"/>
                </a:moveTo>
                <a:lnTo>
                  <a:pt x="0" y="38049"/>
                </a:lnTo>
                <a:lnTo>
                  <a:pt x="0" y="48374"/>
                </a:lnTo>
                <a:lnTo>
                  <a:pt x="132207" y="48374"/>
                </a:lnTo>
                <a:lnTo>
                  <a:pt x="132207" y="38049"/>
                </a:lnTo>
                <a:close/>
              </a:path>
              <a:path w="132714" h="132079">
                <a:moveTo>
                  <a:pt x="63842" y="0"/>
                </a:moveTo>
                <a:lnTo>
                  <a:pt x="63842" y="38049"/>
                </a:lnTo>
                <a:lnTo>
                  <a:pt x="74803" y="38049"/>
                </a:lnTo>
                <a:lnTo>
                  <a:pt x="74803" y="4521"/>
                </a:lnTo>
                <a:lnTo>
                  <a:pt x="77393" y="2806"/>
                </a:lnTo>
                <a:lnTo>
                  <a:pt x="77812" y="1511"/>
                </a:lnTo>
                <a:lnTo>
                  <a:pt x="76098" y="647"/>
                </a:lnTo>
                <a:lnTo>
                  <a:pt x="63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13755" y="11622881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28" y="0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89178" y="11527472"/>
            <a:ext cx="2187606" cy="154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3756" y="1041610"/>
            <a:ext cx="8746746" cy="82820"/>
          </a:xfrm>
          <a:custGeom>
            <a:avLst/>
            <a:gdLst/>
            <a:ahLst/>
            <a:cxnLst/>
            <a:rect l="l" t="t" r="r" b="b"/>
            <a:pathLst>
              <a:path w="6930390">
                <a:moveTo>
                  <a:pt x="0" y="0"/>
                </a:moveTo>
                <a:lnTo>
                  <a:pt x="6929882" y="0"/>
                </a:lnTo>
              </a:path>
            </a:pathLst>
          </a:custGeom>
          <a:ln w="35991">
            <a:solidFill>
              <a:srgbClr val="2E3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1054" y="1112123"/>
            <a:ext cx="8746746" cy="142267"/>
          </a:xfrm>
          <a:custGeom>
            <a:avLst/>
            <a:gdLst/>
            <a:ahLst/>
            <a:cxnLst/>
            <a:rect l="l" t="t" r="r" b="b"/>
            <a:pathLst>
              <a:path w="6930390" h="72390">
                <a:moveTo>
                  <a:pt x="6929882" y="71996"/>
                </a:moveTo>
                <a:lnTo>
                  <a:pt x="0" y="71996"/>
                </a:lnTo>
                <a:lnTo>
                  <a:pt x="0" y="0"/>
                </a:lnTo>
                <a:lnTo>
                  <a:pt x="6929882" y="0"/>
                </a:lnTo>
                <a:lnTo>
                  <a:pt x="6929882" y="71996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441401" y="8846444"/>
            <a:ext cx="156802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60" dirty="0">
                <a:solidFill>
                  <a:srgbClr val="231F20"/>
                </a:solidFill>
                <a:latin typeface="Arial Unicode MS"/>
                <a:cs typeface="Arial Unicode MS"/>
              </a:rPr>
              <a:t>◆</a:t>
            </a:r>
            <a:r>
              <a:rPr sz="1400" spc="60" dirty="0">
                <a:solidFill>
                  <a:srgbClr val="231F20"/>
                </a:solidFill>
                <a:latin typeface="+mj-ea"/>
                <a:ea typeface="+mj-ea"/>
                <a:cs typeface="Arial Unicode MS"/>
              </a:rPr>
              <a:t>車両分解研究会</a:t>
            </a:r>
            <a:endParaRPr sz="1400" dirty="0">
              <a:latin typeface="+mj-ea"/>
              <a:ea typeface="+mj-ea"/>
              <a:cs typeface="Arial Unicode MS"/>
            </a:endParaRPr>
          </a:p>
        </p:txBody>
      </p:sp>
      <p:pic>
        <p:nvPicPr>
          <p:cNvPr id="60" name="図 59" descr="\\fsvr\_all\【 確定 】(メインフォルダ)\11_その他\05_公社ロゴ・共通フォーマット\チラシ用共通ロゴフォーマット\公社チラシ用共通ロゴ(ベース：透明)／信頼のパートナ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2" y="12384596"/>
            <a:ext cx="8746746" cy="38908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object 13"/>
          <p:cNvSpPr txBox="1"/>
          <p:nvPr/>
        </p:nvSpPr>
        <p:spPr>
          <a:xfrm>
            <a:off x="590487" y="1950510"/>
            <a:ext cx="2540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lang="en-US" altLang="ja-JP" sz="2000" dirty="0">
                <a:solidFill>
                  <a:srgbClr val="FFFFFF"/>
                </a:solidFill>
                <a:latin typeface="HGP明朝B"/>
                <a:cs typeface="HGP明朝B"/>
              </a:rPr>
              <a:t>Ⅰ</a:t>
            </a:r>
            <a:endParaRPr sz="2000" dirty="0">
              <a:latin typeface="HGP明朝B"/>
              <a:cs typeface="HGP明朝B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50" y="2814551"/>
            <a:ext cx="5889132" cy="5540585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712240" y="5355456"/>
            <a:ext cx="8388533" cy="3914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428" y="5130886"/>
            <a:ext cx="614680" cy="614680"/>
          </a:xfrm>
          <a:custGeom>
            <a:avLst/>
            <a:gdLst/>
            <a:ahLst/>
            <a:cxnLst/>
            <a:rect l="l" t="t" r="r" b="b"/>
            <a:pathLst>
              <a:path w="614680" h="614679">
                <a:moveTo>
                  <a:pt x="307086" y="0"/>
                </a:moveTo>
                <a:lnTo>
                  <a:pt x="261707" y="3329"/>
                </a:lnTo>
                <a:lnTo>
                  <a:pt x="218396" y="13001"/>
                </a:lnTo>
                <a:lnTo>
                  <a:pt x="177627" y="28541"/>
                </a:lnTo>
                <a:lnTo>
                  <a:pt x="139875" y="49474"/>
                </a:lnTo>
                <a:lnTo>
                  <a:pt x="105616" y="75324"/>
                </a:lnTo>
                <a:lnTo>
                  <a:pt x="75324" y="105616"/>
                </a:lnTo>
                <a:lnTo>
                  <a:pt x="49474" y="139875"/>
                </a:lnTo>
                <a:lnTo>
                  <a:pt x="28541" y="177627"/>
                </a:lnTo>
                <a:lnTo>
                  <a:pt x="13001" y="218396"/>
                </a:lnTo>
                <a:lnTo>
                  <a:pt x="3329" y="261707"/>
                </a:lnTo>
                <a:lnTo>
                  <a:pt x="0" y="307086"/>
                </a:lnTo>
                <a:lnTo>
                  <a:pt x="3329" y="352464"/>
                </a:lnTo>
                <a:lnTo>
                  <a:pt x="13001" y="395775"/>
                </a:lnTo>
                <a:lnTo>
                  <a:pt x="28541" y="436544"/>
                </a:lnTo>
                <a:lnTo>
                  <a:pt x="49474" y="474296"/>
                </a:lnTo>
                <a:lnTo>
                  <a:pt x="75324" y="508555"/>
                </a:lnTo>
                <a:lnTo>
                  <a:pt x="105616" y="538847"/>
                </a:lnTo>
                <a:lnTo>
                  <a:pt x="139875" y="564697"/>
                </a:lnTo>
                <a:lnTo>
                  <a:pt x="177627" y="585630"/>
                </a:lnTo>
                <a:lnTo>
                  <a:pt x="218396" y="601170"/>
                </a:lnTo>
                <a:lnTo>
                  <a:pt x="261707" y="610842"/>
                </a:lnTo>
                <a:lnTo>
                  <a:pt x="307086" y="614172"/>
                </a:lnTo>
                <a:lnTo>
                  <a:pt x="352464" y="610842"/>
                </a:lnTo>
                <a:lnTo>
                  <a:pt x="395775" y="601170"/>
                </a:lnTo>
                <a:lnTo>
                  <a:pt x="436544" y="585630"/>
                </a:lnTo>
                <a:lnTo>
                  <a:pt x="474296" y="564697"/>
                </a:lnTo>
                <a:lnTo>
                  <a:pt x="508555" y="538847"/>
                </a:lnTo>
                <a:lnTo>
                  <a:pt x="538847" y="508555"/>
                </a:lnTo>
                <a:lnTo>
                  <a:pt x="564697" y="474296"/>
                </a:lnTo>
                <a:lnTo>
                  <a:pt x="585630" y="436544"/>
                </a:lnTo>
                <a:lnTo>
                  <a:pt x="601170" y="395775"/>
                </a:lnTo>
                <a:lnTo>
                  <a:pt x="610842" y="352464"/>
                </a:lnTo>
                <a:lnTo>
                  <a:pt x="614172" y="307086"/>
                </a:lnTo>
                <a:lnTo>
                  <a:pt x="610842" y="261707"/>
                </a:lnTo>
                <a:lnTo>
                  <a:pt x="601170" y="218396"/>
                </a:lnTo>
                <a:lnTo>
                  <a:pt x="585630" y="177627"/>
                </a:lnTo>
                <a:lnTo>
                  <a:pt x="564697" y="139875"/>
                </a:lnTo>
                <a:lnTo>
                  <a:pt x="538847" y="105616"/>
                </a:lnTo>
                <a:lnTo>
                  <a:pt x="508555" y="75324"/>
                </a:lnTo>
                <a:lnTo>
                  <a:pt x="474296" y="49474"/>
                </a:lnTo>
                <a:lnTo>
                  <a:pt x="436544" y="28541"/>
                </a:lnTo>
                <a:lnTo>
                  <a:pt x="395775" y="13001"/>
                </a:lnTo>
                <a:lnTo>
                  <a:pt x="352464" y="3329"/>
                </a:lnTo>
                <a:lnTo>
                  <a:pt x="307086" y="0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509731" y="5453706"/>
            <a:ext cx="13970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FFFF"/>
                </a:solidFill>
                <a:latin typeface="HGP明朝B"/>
                <a:cs typeface="HGP明朝B"/>
              </a:rPr>
              <a:t>販路開拓支援</a:t>
            </a:r>
            <a:endParaRPr sz="1800" dirty="0">
              <a:latin typeface="HGP明朝B"/>
              <a:cs typeface="HGP明朝B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82680" y="5108936"/>
            <a:ext cx="614680" cy="614680"/>
          </a:xfrm>
          <a:custGeom>
            <a:avLst/>
            <a:gdLst/>
            <a:ahLst/>
            <a:cxnLst/>
            <a:rect l="l" t="t" r="r" b="b"/>
            <a:pathLst>
              <a:path w="614679" h="614679">
                <a:moveTo>
                  <a:pt x="307086" y="0"/>
                </a:moveTo>
                <a:lnTo>
                  <a:pt x="261707" y="3329"/>
                </a:lnTo>
                <a:lnTo>
                  <a:pt x="218396" y="13001"/>
                </a:lnTo>
                <a:lnTo>
                  <a:pt x="177627" y="28541"/>
                </a:lnTo>
                <a:lnTo>
                  <a:pt x="139875" y="49474"/>
                </a:lnTo>
                <a:lnTo>
                  <a:pt x="105616" y="75324"/>
                </a:lnTo>
                <a:lnTo>
                  <a:pt x="75324" y="105616"/>
                </a:lnTo>
                <a:lnTo>
                  <a:pt x="49474" y="139875"/>
                </a:lnTo>
                <a:lnTo>
                  <a:pt x="28541" y="177627"/>
                </a:lnTo>
                <a:lnTo>
                  <a:pt x="13001" y="218396"/>
                </a:lnTo>
                <a:lnTo>
                  <a:pt x="3329" y="261707"/>
                </a:lnTo>
                <a:lnTo>
                  <a:pt x="0" y="307086"/>
                </a:lnTo>
                <a:lnTo>
                  <a:pt x="3329" y="352467"/>
                </a:lnTo>
                <a:lnTo>
                  <a:pt x="13001" y="395779"/>
                </a:lnTo>
                <a:lnTo>
                  <a:pt x="28541" y="436549"/>
                </a:lnTo>
                <a:lnTo>
                  <a:pt x="49474" y="474301"/>
                </a:lnTo>
                <a:lnTo>
                  <a:pt x="75324" y="508560"/>
                </a:lnTo>
                <a:lnTo>
                  <a:pt x="105616" y="538852"/>
                </a:lnTo>
                <a:lnTo>
                  <a:pt x="139875" y="564700"/>
                </a:lnTo>
                <a:lnTo>
                  <a:pt x="177627" y="585632"/>
                </a:lnTo>
                <a:lnTo>
                  <a:pt x="218396" y="601171"/>
                </a:lnTo>
                <a:lnTo>
                  <a:pt x="261707" y="610842"/>
                </a:lnTo>
                <a:lnTo>
                  <a:pt x="307086" y="614172"/>
                </a:lnTo>
                <a:lnTo>
                  <a:pt x="352467" y="610842"/>
                </a:lnTo>
                <a:lnTo>
                  <a:pt x="395779" y="601171"/>
                </a:lnTo>
                <a:lnTo>
                  <a:pt x="436549" y="585632"/>
                </a:lnTo>
                <a:lnTo>
                  <a:pt x="474301" y="564700"/>
                </a:lnTo>
                <a:lnTo>
                  <a:pt x="508560" y="538852"/>
                </a:lnTo>
                <a:lnTo>
                  <a:pt x="538852" y="508560"/>
                </a:lnTo>
                <a:lnTo>
                  <a:pt x="564700" y="474301"/>
                </a:lnTo>
                <a:lnTo>
                  <a:pt x="585632" y="436549"/>
                </a:lnTo>
                <a:lnTo>
                  <a:pt x="601171" y="395779"/>
                </a:lnTo>
                <a:lnTo>
                  <a:pt x="610842" y="352467"/>
                </a:lnTo>
                <a:lnTo>
                  <a:pt x="614172" y="307086"/>
                </a:lnTo>
                <a:lnTo>
                  <a:pt x="610842" y="261707"/>
                </a:lnTo>
                <a:lnTo>
                  <a:pt x="601171" y="218396"/>
                </a:lnTo>
                <a:lnTo>
                  <a:pt x="585632" y="177627"/>
                </a:lnTo>
                <a:lnTo>
                  <a:pt x="564700" y="139875"/>
                </a:lnTo>
                <a:lnTo>
                  <a:pt x="538852" y="105616"/>
                </a:lnTo>
                <a:lnTo>
                  <a:pt x="508560" y="75324"/>
                </a:lnTo>
                <a:lnTo>
                  <a:pt x="474301" y="49474"/>
                </a:lnTo>
                <a:lnTo>
                  <a:pt x="436549" y="28541"/>
                </a:lnTo>
                <a:lnTo>
                  <a:pt x="395779" y="13001"/>
                </a:lnTo>
                <a:lnTo>
                  <a:pt x="352467" y="3329"/>
                </a:lnTo>
                <a:lnTo>
                  <a:pt x="307086" y="0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63020" y="5286062"/>
            <a:ext cx="2540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2000" dirty="0">
                <a:solidFill>
                  <a:srgbClr val="FFFFFF"/>
                </a:solidFill>
                <a:latin typeface="HGP明朝B"/>
                <a:cs typeface="HGP明朝B"/>
              </a:rPr>
              <a:t>Ⅳ</a:t>
            </a:r>
            <a:endParaRPr sz="2000" dirty="0">
              <a:latin typeface="HGP明朝B"/>
              <a:cs typeface="HGP明朝B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76891" y="5471853"/>
            <a:ext cx="155829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FFFFFF"/>
                </a:solidFill>
                <a:latin typeface="HGP明朝B"/>
                <a:cs typeface="HGP明朝B"/>
              </a:rPr>
              <a:t>ネットワーク醸成</a:t>
            </a:r>
            <a:endParaRPr sz="1800" dirty="0">
              <a:latin typeface="HGP明朝B"/>
              <a:cs typeface="HGP明朝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597" y="2546832"/>
            <a:ext cx="286741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90" dirty="0">
                <a:solidFill>
                  <a:srgbClr val="231F20"/>
                </a:solidFill>
                <a:latin typeface="+mj-ea"/>
                <a:ea typeface="+mj-ea"/>
                <a:cs typeface="Arial Unicode MS"/>
              </a:rPr>
              <a:t>◆</a:t>
            </a:r>
            <a:r>
              <a:rPr sz="1400" spc="9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技術支</a:t>
            </a:r>
            <a:r>
              <a:rPr sz="1400" spc="5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援</a:t>
            </a:r>
            <a:r>
              <a:rPr sz="1400" spc="-4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コー</a:t>
            </a:r>
            <a:r>
              <a:rPr sz="1400" spc="-15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デ</a:t>
            </a:r>
            <a:r>
              <a:rPr lang="ja-JP" altLang="en-US" sz="1400" spc="-15" dirty="0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ィ</a:t>
            </a:r>
            <a:r>
              <a:rPr sz="1400" spc="-15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ネ</a:t>
            </a:r>
            <a:r>
              <a:rPr sz="1400" spc="-75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ータ</a:t>
            </a:r>
            <a:endParaRPr sz="1400" dirty="0">
              <a:latin typeface="+mj-ea"/>
              <a:ea typeface="+mj-ea"/>
              <a:cs typeface="Arial Unicode MS" panose="020B0604020202020204" pitchFamily="50" charset="-128"/>
            </a:endParaRPr>
          </a:p>
          <a:p>
            <a:pPr marL="161925" marR="5080" indent="-1905"/>
            <a:r>
              <a:rPr sz="1400" spc="-4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自</a:t>
            </a:r>
            <a:r>
              <a:rPr sz="14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動車産業の研</a:t>
            </a:r>
            <a:r>
              <a:rPr sz="1400" spc="-3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究・</a:t>
            </a:r>
            <a:r>
              <a:rPr sz="14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開</a:t>
            </a:r>
            <a:r>
              <a:rPr sz="1400" spc="-3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発・</a:t>
            </a:r>
            <a:r>
              <a:rPr sz="14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設</a:t>
            </a:r>
            <a:r>
              <a:rPr sz="1400" spc="-3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計</a:t>
            </a:r>
            <a:r>
              <a:rPr lang="ja-JP" altLang="en-US" sz="1400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・事業</a:t>
            </a:r>
            <a:r>
              <a:rPr sz="140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化部</a:t>
            </a:r>
            <a:r>
              <a:rPr sz="1400" spc="-4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門</a:t>
            </a:r>
            <a:r>
              <a:rPr sz="140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で経験豊富</a:t>
            </a:r>
            <a:r>
              <a:rPr sz="1400" spc="-5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な</a:t>
            </a:r>
            <a:r>
              <a:rPr sz="1400" spc="-4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コ</a:t>
            </a:r>
            <a:r>
              <a:rPr lang="en-US" altLang="ja-JP" sz="1400" spc="-40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―</a:t>
            </a:r>
            <a:r>
              <a:rPr lang="ja-JP" altLang="en-US" sz="1400" spc="-180" dirty="0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ディ</a:t>
            </a:r>
            <a:r>
              <a:rPr sz="1400" spc="-15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ネ</a:t>
            </a:r>
            <a:r>
              <a:rPr sz="1400" spc="-75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spc="-6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タ</a:t>
            </a:r>
            <a:r>
              <a:rPr sz="140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が相談</a:t>
            </a:r>
            <a:r>
              <a:rPr sz="1400" spc="-15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に</a:t>
            </a:r>
            <a:r>
              <a:rPr sz="140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対応</a:t>
            </a:r>
            <a:r>
              <a:rPr lang="ja-JP" altLang="en-US" sz="1400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します。</a:t>
            </a:r>
            <a:endParaRPr sz="1400" dirty="0">
              <a:latin typeface="+mj-ea"/>
              <a:ea typeface="+mj-ea"/>
              <a:cs typeface="Arial Unicode MS" panose="020B0604020202020204" pitchFamily="50" charset="-12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14461" y="2529656"/>
            <a:ext cx="1640473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80" dirty="0">
                <a:solidFill>
                  <a:srgbClr val="231F20"/>
                </a:solidFill>
                <a:latin typeface="+mj-ea"/>
                <a:ea typeface="+mj-ea"/>
                <a:cs typeface="Arial Unicode MS"/>
              </a:rPr>
              <a:t>◆技術講演会</a:t>
            </a:r>
            <a:endParaRPr sz="1400" dirty="0">
              <a:latin typeface="+mj-ea"/>
              <a:ea typeface="+mj-ea"/>
              <a:cs typeface="Arial Unicode MS"/>
            </a:endParaRPr>
          </a:p>
          <a:p>
            <a:pPr marL="158750" marR="5080" indent="4445"/>
            <a:r>
              <a:rPr lang="ja-JP" altLang="ja-JP" sz="1400" dirty="0">
                <a:latin typeface="+mj-ea"/>
                <a:ea typeface="+mj-ea"/>
              </a:rPr>
              <a:t>企業の技術力強化を支援する</a:t>
            </a:r>
            <a:r>
              <a:rPr lang="ja-JP" altLang="ja-JP" sz="1400" dirty="0" smtClean="0">
                <a:latin typeface="+mj-ea"/>
                <a:ea typeface="+mj-ea"/>
              </a:rPr>
              <a:t>ため、</a:t>
            </a:r>
            <a:r>
              <a:rPr lang="ja-JP" altLang="ja-JP" sz="1400" dirty="0">
                <a:latin typeface="+mj-ea"/>
                <a:ea typeface="+mj-ea"/>
              </a:rPr>
              <a:t>自動車産業を取り巻く最新の動向を</a:t>
            </a:r>
            <a:r>
              <a:rPr lang="ja-JP" altLang="ja-JP" sz="1400" dirty="0" smtClean="0">
                <a:latin typeface="+mj-ea"/>
                <a:ea typeface="+mj-ea"/>
              </a:rPr>
              <a:t>紹介</a:t>
            </a:r>
            <a:r>
              <a:rPr lang="ja-JP" altLang="en-US" sz="1400" dirty="0" smtClean="0">
                <a:latin typeface="+mj-ea"/>
                <a:ea typeface="+mj-ea"/>
              </a:rPr>
              <a:t>します</a:t>
            </a:r>
            <a:r>
              <a:rPr lang="ja-JP" altLang="en-US" sz="1400" spc="-25" dirty="0" smtClean="0">
                <a:solidFill>
                  <a:srgbClr val="231F20"/>
                </a:solidFill>
                <a:latin typeface="+mj-ea"/>
                <a:ea typeface="+mj-ea"/>
                <a:cs typeface="Arial Unicode MS"/>
              </a:rPr>
              <a:t>。</a:t>
            </a:r>
            <a:endParaRPr sz="1400" dirty="0">
              <a:latin typeface="+mj-ea"/>
              <a:ea typeface="+mj-ea"/>
              <a:cs typeface="Arial Unicode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132" y="5819957"/>
            <a:ext cx="2640687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459" dirty="0">
                <a:solidFill>
                  <a:srgbClr val="231F20"/>
                </a:solidFill>
                <a:latin typeface="+mn-ea"/>
                <a:cs typeface="Arial Unicode MS"/>
              </a:rPr>
              <a:t>◆</a:t>
            </a:r>
            <a:r>
              <a:rPr sz="1400" spc="-50" dirty="0">
                <a:solidFill>
                  <a:srgbClr val="231F20"/>
                </a:solidFill>
                <a:latin typeface="+mn-ea"/>
                <a:cs typeface="Arial Unicode MS" panose="020B0604020202020204" pitchFamily="50" charset="-128"/>
              </a:rPr>
              <a:t>ビ</a:t>
            </a:r>
            <a:r>
              <a:rPr sz="1400" spc="-25" dirty="0">
                <a:solidFill>
                  <a:srgbClr val="231F20"/>
                </a:solidFill>
                <a:latin typeface="+mn-ea"/>
                <a:cs typeface="Arial Unicode MS" panose="020B0604020202020204" pitchFamily="50" charset="-128"/>
              </a:rPr>
              <a:t>ジ</a:t>
            </a:r>
            <a:r>
              <a:rPr sz="1400" spc="-60" dirty="0">
                <a:solidFill>
                  <a:srgbClr val="231F20"/>
                </a:solidFill>
                <a:latin typeface="+mn-ea"/>
                <a:cs typeface="Arial Unicode MS" panose="020B0604020202020204" pitchFamily="50" charset="-128"/>
              </a:rPr>
              <a:t>ネ</a:t>
            </a:r>
            <a:r>
              <a:rPr sz="1400" spc="-25" dirty="0">
                <a:solidFill>
                  <a:srgbClr val="231F20"/>
                </a:solidFill>
                <a:latin typeface="+mn-ea"/>
                <a:cs typeface="Arial Unicode MS" panose="020B0604020202020204" pitchFamily="50" charset="-128"/>
              </a:rPr>
              <a:t>ス</a:t>
            </a:r>
            <a:r>
              <a:rPr sz="1400" dirty="0">
                <a:solidFill>
                  <a:srgbClr val="231F20"/>
                </a:solidFill>
                <a:latin typeface="+mn-ea"/>
                <a:cs typeface="Arial Unicode MS" panose="020B0604020202020204" pitchFamily="50" charset="-128"/>
              </a:rPr>
              <a:t>交流会</a:t>
            </a:r>
            <a:endParaRPr sz="1400" dirty="0">
              <a:latin typeface="+mn-ea"/>
              <a:cs typeface="Arial Unicode MS" panose="020B0604020202020204" pitchFamily="50" charset="-128"/>
            </a:endParaRPr>
          </a:p>
          <a:p>
            <a:pPr marL="154305" marR="5080" indent="10160"/>
            <a:r>
              <a:rPr sz="1400" dirty="0" err="1" smtClean="0">
                <a:latin typeface="+mn-ea"/>
                <a:cs typeface="Arial Unicode MS" panose="020B0604020202020204" pitchFamily="50" charset="-128"/>
              </a:rPr>
              <a:t>大</a:t>
            </a:r>
            <a:r>
              <a:rPr sz="1400" spc="-40" dirty="0" err="1" smtClean="0">
                <a:latin typeface="+mn-ea"/>
                <a:cs typeface="Arial Unicode MS" panose="020B0604020202020204" pitchFamily="50" charset="-128"/>
              </a:rPr>
              <a:t>手自</a:t>
            </a:r>
            <a:r>
              <a:rPr sz="1400" dirty="0" err="1" smtClean="0">
                <a:latin typeface="+mn-ea"/>
                <a:cs typeface="Arial Unicode MS" panose="020B0604020202020204" pitchFamily="50" charset="-128"/>
              </a:rPr>
              <a:t>動</a:t>
            </a:r>
            <a:r>
              <a:rPr sz="1400" spc="-50" dirty="0" err="1" smtClean="0">
                <a:latin typeface="+mn-ea"/>
                <a:cs typeface="Arial Unicode MS" panose="020B0604020202020204" pitchFamily="50" charset="-128"/>
              </a:rPr>
              <a:t>車</a:t>
            </a:r>
            <a:r>
              <a:rPr sz="1400" spc="-60" dirty="0" err="1" smtClean="0">
                <a:latin typeface="+mn-ea"/>
                <a:cs typeface="Arial Unicode MS" panose="020B0604020202020204" pitchFamily="50" charset="-128"/>
              </a:rPr>
              <a:t>メ</a:t>
            </a:r>
            <a:r>
              <a:rPr sz="1400" spc="-50" dirty="0" err="1" smtClean="0">
                <a:latin typeface="+mn-ea"/>
                <a:cs typeface="Arial Unicode MS" panose="020B0604020202020204" pitchFamily="50" charset="-128"/>
              </a:rPr>
              <a:t>ー</a:t>
            </a:r>
            <a:r>
              <a:rPr sz="1400" spc="-40" dirty="0" err="1" smtClean="0">
                <a:latin typeface="+mn-ea"/>
                <a:cs typeface="Arial Unicode MS" panose="020B0604020202020204" pitchFamily="50" charset="-128"/>
              </a:rPr>
              <a:t>カ</a:t>
            </a:r>
            <a:r>
              <a:rPr sz="1400" spc="-15" dirty="0" err="1" smtClean="0">
                <a:latin typeface="+mn-ea"/>
                <a:cs typeface="Arial Unicode MS" panose="020B0604020202020204" pitchFamily="50" charset="-128"/>
              </a:rPr>
              <a:t>ー</a:t>
            </a:r>
            <a:r>
              <a:rPr sz="1400" dirty="0" err="1" smtClean="0">
                <a:latin typeface="+mn-ea"/>
                <a:cs typeface="Arial Unicode MS" panose="020B0604020202020204" pitchFamily="50" charset="-128"/>
              </a:rPr>
              <a:t>や中小</a:t>
            </a:r>
            <a:r>
              <a:rPr sz="1400" spc="-60" dirty="0" err="1" smtClean="0">
                <a:latin typeface="+mn-ea"/>
                <a:cs typeface="Arial Unicode MS" panose="020B0604020202020204" pitchFamily="50" charset="-128"/>
              </a:rPr>
              <a:t>サ</a:t>
            </a:r>
            <a:r>
              <a:rPr sz="1400" dirty="0" err="1" smtClean="0">
                <a:latin typeface="+mn-ea"/>
                <a:cs typeface="Arial Unicode MS" panose="020B0604020202020204" pitchFamily="50" charset="-128"/>
              </a:rPr>
              <a:t>プ</a:t>
            </a:r>
            <a:r>
              <a:rPr sz="1400" dirty="0" smtClean="0">
                <a:latin typeface="+mn-ea"/>
                <a:cs typeface="Arial Unicode MS" panose="020B0604020202020204" pitchFamily="50" charset="-128"/>
              </a:rPr>
              <a:t> </a:t>
            </a:r>
            <a:r>
              <a:rPr sz="1400" spc="-85" dirty="0" err="1">
                <a:latin typeface="+mn-ea"/>
                <a:cs typeface="Arial Unicode MS" panose="020B0604020202020204" pitchFamily="50" charset="-128"/>
              </a:rPr>
              <a:t>ラ</a:t>
            </a:r>
            <a:r>
              <a:rPr sz="1400" spc="-75" dirty="0" err="1">
                <a:latin typeface="+mn-ea"/>
                <a:cs typeface="Arial Unicode MS" panose="020B0604020202020204" pitchFamily="50" charset="-128"/>
              </a:rPr>
              <a:t>イ</a:t>
            </a:r>
            <a:r>
              <a:rPr sz="1400" spc="-40" dirty="0" err="1">
                <a:latin typeface="+mn-ea"/>
                <a:cs typeface="Arial Unicode MS" panose="020B0604020202020204" pitchFamily="50" charset="-128"/>
              </a:rPr>
              <a:t>ヤ</a:t>
            </a:r>
            <a:r>
              <a:rPr sz="1400" spc="-15" dirty="0" err="1">
                <a:latin typeface="+mn-ea"/>
                <a:cs typeface="Arial Unicode MS" panose="020B0604020202020204" pitchFamily="50" charset="-128"/>
              </a:rPr>
              <a:t>ー</a:t>
            </a:r>
            <a:r>
              <a:rPr sz="1400" dirty="0" err="1">
                <a:latin typeface="+mn-ea"/>
                <a:cs typeface="Arial Unicode MS" panose="020B0604020202020204" pitchFamily="50" charset="-128"/>
              </a:rPr>
              <a:t>の動向発</a:t>
            </a:r>
            <a:r>
              <a:rPr sz="1400" spc="-100" dirty="0" err="1">
                <a:latin typeface="+mn-ea"/>
                <a:cs typeface="Arial Unicode MS" panose="020B0604020202020204" pitchFamily="50" charset="-128"/>
              </a:rPr>
              <a:t>信と</a:t>
            </a:r>
            <a:r>
              <a:rPr sz="1400" dirty="0" err="1">
                <a:latin typeface="+mn-ea"/>
                <a:cs typeface="Arial Unicode MS" panose="020B0604020202020204" pitchFamily="50" charset="-128"/>
              </a:rPr>
              <a:t>新たな参</a:t>
            </a:r>
            <a:r>
              <a:rPr sz="1400" dirty="0">
                <a:latin typeface="+mn-ea"/>
                <a:cs typeface="Arial Unicode MS" panose="020B0604020202020204" pitchFamily="50" charset="-128"/>
              </a:rPr>
              <a:t> </a:t>
            </a:r>
            <a:r>
              <a:rPr sz="1400" dirty="0" err="1" smtClean="0">
                <a:latin typeface="+mn-ea"/>
                <a:cs typeface="Arial Unicode MS" panose="020B0604020202020204" pitchFamily="50" charset="-128"/>
              </a:rPr>
              <a:t>入企</a:t>
            </a:r>
            <a:r>
              <a:rPr sz="1400" spc="-25" dirty="0" err="1" smtClean="0">
                <a:latin typeface="+mn-ea"/>
                <a:cs typeface="Arial Unicode MS" panose="020B0604020202020204" pitchFamily="50" charset="-128"/>
              </a:rPr>
              <a:t>業を</a:t>
            </a:r>
            <a:r>
              <a:rPr sz="1400" spc="-60" dirty="0" err="1" smtClean="0">
                <a:latin typeface="+mn-ea"/>
                <a:cs typeface="Arial Unicode MS" panose="020B0604020202020204" pitchFamily="50" charset="-128"/>
              </a:rPr>
              <a:t>加</a:t>
            </a:r>
            <a:r>
              <a:rPr sz="1400" spc="-85" dirty="0" err="1" smtClean="0">
                <a:latin typeface="+mn-ea"/>
                <a:cs typeface="Arial Unicode MS" panose="020B0604020202020204" pitchFamily="50" charset="-128"/>
              </a:rPr>
              <a:t>え</a:t>
            </a:r>
            <a:r>
              <a:rPr sz="1400" dirty="0" err="1" smtClean="0">
                <a:latin typeface="+mn-ea"/>
                <a:cs typeface="Arial Unicode MS" panose="020B0604020202020204" pitchFamily="50" charset="-128"/>
              </a:rPr>
              <a:t>た企業</a:t>
            </a:r>
            <a:r>
              <a:rPr sz="1400" spc="-15" dirty="0" err="1" smtClean="0">
                <a:latin typeface="+mn-ea"/>
                <a:cs typeface="Arial Unicode MS" panose="020B0604020202020204" pitchFamily="50" charset="-128"/>
              </a:rPr>
              <a:t>間</a:t>
            </a:r>
            <a:r>
              <a:rPr sz="1400" spc="-110" dirty="0" err="1" smtClean="0">
                <a:latin typeface="+mn-ea"/>
                <a:cs typeface="Arial Unicode MS" panose="020B0604020202020204" pitchFamily="50" charset="-128"/>
              </a:rPr>
              <a:t>ネ</a:t>
            </a:r>
            <a:r>
              <a:rPr sz="1400" spc="-280" dirty="0" err="1" smtClean="0">
                <a:latin typeface="+mn-ea"/>
                <a:cs typeface="Arial Unicode MS" panose="020B0604020202020204" pitchFamily="50" charset="-128"/>
              </a:rPr>
              <a:t>ッ</a:t>
            </a:r>
            <a:r>
              <a:rPr sz="1400" spc="-135" dirty="0" err="1" smtClean="0">
                <a:latin typeface="+mn-ea"/>
                <a:cs typeface="Arial Unicode MS" panose="020B0604020202020204" pitchFamily="50" charset="-128"/>
              </a:rPr>
              <a:t>ト</a:t>
            </a:r>
            <a:r>
              <a:rPr sz="1400" spc="-60" dirty="0" err="1" smtClean="0">
                <a:latin typeface="+mn-ea"/>
                <a:cs typeface="Arial Unicode MS" panose="020B0604020202020204" pitchFamily="50" charset="-128"/>
              </a:rPr>
              <a:t>ワ</a:t>
            </a:r>
            <a:r>
              <a:rPr sz="1400" dirty="0" err="1" smtClean="0">
                <a:latin typeface="+mn-ea"/>
                <a:cs typeface="Arial Unicode MS" panose="020B0604020202020204" pitchFamily="50" charset="-128"/>
              </a:rPr>
              <a:t>ー</a:t>
            </a:r>
            <a:r>
              <a:rPr sz="1400" spc="-100" dirty="0" err="1" smtClean="0">
                <a:latin typeface="+mn-ea"/>
                <a:cs typeface="Arial Unicode MS" panose="020B0604020202020204" pitchFamily="50" charset="-128"/>
              </a:rPr>
              <a:t>ク</a:t>
            </a:r>
            <a:r>
              <a:rPr lang="ja-JP" altLang="en-US" sz="1400" dirty="0">
                <a:latin typeface="+mn-ea"/>
                <a:cs typeface="Arial Unicode MS" panose="020B0604020202020204" pitchFamily="50" charset="-128"/>
              </a:rPr>
              <a:t>を</a:t>
            </a:r>
            <a:r>
              <a:rPr sz="1400" dirty="0" err="1">
                <a:latin typeface="+mn-ea"/>
                <a:cs typeface="Arial Unicode MS" panose="020B0604020202020204" pitchFamily="50" charset="-128"/>
              </a:rPr>
              <a:t>強化</a:t>
            </a:r>
            <a:r>
              <a:rPr lang="ja-JP" altLang="en-US" sz="1400" dirty="0">
                <a:latin typeface="+mn-ea"/>
                <a:cs typeface="Arial Unicode MS" panose="020B0604020202020204" pitchFamily="50" charset="-128"/>
              </a:rPr>
              <a:t>します。</a:t>
            </a:r>
            <a:endParaRPr sz="1400" dirty="0">
              <a:latin typeface="+mn-ea"/>
              <a:cs typeface="Arial Unicode MS" panose="020B0604020202020204" pitchFamily="50" charset="-128"/>
            </a:endParaRPr>
          </a:p>
          <a:p>
            <a:pPr marL="165100" marR="58419" indent="-152400"/>
            <a:r>
              <a:rPr sz="1400" spc="50" dirty="0">
                <a:latin typeface="+mn-ea"/>
                <a:cs typeface="Arial Unicode MS"/>
              </a:rPr>
              <a:t>◆</a:t>
            </a:r>
            <a:r>
              <a:rPr lang="ja-JP" altLang="en-US" sz="1400" spc="50" dirty="0" smtClean="0">
                <a:latin typeface="+mn-ea"/>
                <a:cs typeface="Arial Unicode MS"/>
              </a:rPr>
              <a:t>浜松地域イノベーション推進機構次</a:t>
            </a:r>
            <a:r>
              <a:rPr lang="ja-JP" altLang="en-US" sz="1400" spc="50" dirty="0">
                <a:latin typeface="+mn-ea"/>
                <a:cs typeface="Arial Unicode MS"/>
              </a:rPr>
              <a:t>世代自動車センターや富山県などとの</a:t>
            </a:r>
            <a:r>
              <a:rPr sz="1400" spc="-110" dirty="0" err="1">
                <a:latin typeface="+mn-ea"/>
                <a:cs typeface="Arial Unicode MS" panose="020B0604020202020204" pitchFamily="50" charset="-128"/>
              </a:rPr>
              <a:t>ネ</a:t>
            </a:r>
            <a:r>
              <a:rPr sz="1400" spc="-280" dirty="0" err="1">
                <a:latin typeface="+mn-ea"/>
                <a:cs typeface="Arial Unicode MS" panose="020B0604020202020204" pitchFamily="50" charset="-128"/>
              </a:rPr>
              <a:t>ッ</a:t>
            </a:r>
            <a:r>
              <a:rPr sz="1400" spc="-135" dirty="0" err="1">
                <a:latin typeface="+mn-ea"/>
                <a:cs typeface="Arial Unicode MS" panose="020B0604020202020204" pitchFamily="50" charset="-128"/>
              </a:rPr>
              <a:t>ト</a:t>
            </a:r>
            <a:r>
              <a:rPr sz="1400" spc="-60" dirty="0" err="1">
                <a:latin typeface="+mn-ea"/>
                <a:cs typeface="Arial Unicode MS" panose="020B0604020202020204" pitchFamily="50" charset="-128"/>
              </a:rPr>
              <a:t>ワ</a:t>
            </a:r>
            <a:r>
              <a:rPr sz="1400" spc="-100" dirty="0" err="1">
                <a:latin typeface="+mn-ea"/>
                <a:cs typeface="Arial Unicode MS" panose="020B0604020202020204" pitchFamily="50" charset="-128"/>
              </a:rPr>
              <a:t>ーク</a:t>
            </a:r>
            <a:r>
              <a:rPr sz="1400" dirty="0" err="1">
                <a:latin typeface="+mn-ea"/>
                <a:cs typeface="Arial Unicode MS" panose="020B0604020202020204" pitchFamily="50" charset="-128"/>
              </a:rPr>
              <a:t>連携</a:t>
            </a:r>
            <a:r>
              <a:rPr sz="1400" spc="-85" dirty="0" err="1">
                <a:latin typeface="+mn-ea"/>
                <a:cs typeface="Arial Unicode MS" panose="020B0604020202020204" pitchFamily="50" charset="-128"/>
              </a:rPr>
              <a:t>に</a:t>
            </a:r>
            <a:r>
              <a:rPr sz="1400" spc="-135" dirty="0" err="1">
                <a:latin typeface="+mn-ea"/>
                <a:cs typeface="Arial Unicode MS" panose="020B0604020202020204" pitchFamily="50" charset="-128"/>
              </a:rPr>
              <a:t>よ</a:t>
            </a:r>
            <a:r>
              <a:rPr lang="ja-JP" altLang="en-US" sz="1400" dirty="0">
                <a:latin typeface="+mn-ea"/>
                <a:cs typeface="Arial Unicode MS" panose="020B0604020202020204" pitchFamily="50" charset="-128"/>
              </a:rPr>
              <a:t>り</a:t>
            </a:r>
            <a:r>
              <a:rPr sz="1400" dirty="0" err="1">
                <a:latin typeface="+mn-ea"/>
                <a:cs typeface="Arial Unicode MS" panose="020B0604020202020204" pitchFamily="50" charset="-128"/>
              </a:rPr>
              <a:t>情報発</a:t>
            </a:r>
            <a:r>
              <a:rPr sz="1400" spc="-300" dirty="0" err="1">
                <a:latin typeface="+mn-ea"/>
                <a:cs typeface="Arial Unicode MS" panose="020B0604020202020204" pitchFamily="50" charset="-128"/>
              </a:rPr>
              <a:t>信</a:t>
            </a:r>
            <a:r>
              <a:rPr lang="ja-JP" altLang="en-US" sz="1400" spc="-300" dirty="0">
                <a:solidFill>
                  <a:srgbClr val="231F20"/>
                </a:solidFill>
                <a:latin typeface="+mn-ea"/>
                <a:cs typeface="Arial Unicode MS" panose="020B0604020202020204" pitchFamily="50" charset="-128"/>
              </a:rPr>
              <a:t>や</a:t>
            </a:r>
            <a:r>
              <a:rPr sz="1400" spc="-100" dirty="0" err="1">
                <a:solidFill>
                  <a:srgbClr val="231F20"/>
                </a:solidFill>
                <a:latin typeface="+mn-ea"/>
                <a:cs typeface="Arial Unicode MS" panose="020B0604020202020204" pitchFamily="50" charset="-128"/>
              </a:rPr>
              <a:t>マ</a:t>
            </a:r>
            <a:r>
              <a:rPr sz="1400" spc="-120" dirty="0" err="1">
                <a:solidFill>
                  <a:srgbClr val="231F20"/>
                </a:solidFill>
                <a:latin typeface="+mn-ea"/>
                <a:cs typeface="Arial Unicode MS" panose="020B0604020202020204" pitchFamily="50" charset="-128"/>
              </a:rPr>
              <a:t>ッ</a:t>
            </a:r>
            <a:r>
              <a:rPr sz="1400" spc="-75" dirty="0" err="1">
                <a:solidFill>
                  <a:srgbClr val="231F20"/>
                </a:solidFill>
                <a:latin typeface="+mn-ea"/>
                <a:cs typeface="Arial Unicode MS" panose="020B0604020202020204" pitchFamily="50" charset="-128"/>
              </a:rPr>
              <a:t>チ</a:t>
            </a:r>
            <a:r>
              <a:rPr sz="1400" spc="-135" dirty="0" err="1">
                <a:solidFill>
                  <a:srgbClr val="231F20"/>
                </a:solidFill>
                <a:latin typeface="+mn-ea"/>
                <a:cs typeface="Arial Unicode MS" panose="020B0604020202020204" pitchFamily="50" charset="-128"/>
              </a:rPr>
              <a:t>ン</a:t>
            </a:r>
            <a:r>
              <a:rPr sz="1400" dirty="0" err="1">
                <a:solidFill>
                  <a:srgbClr val="231F20"/>
                </a:solidFill>
                <a:latin typeface="+mn-ea"/>
                <a:cs typeface="Arial Unicode MS" panose="020B0604020202020204" pitchFamily="50" charset="-128"/>
              </a:rPr>
              <a:t>グ</a:t>
            </a:r>
            <a:r>
              <a:rPr lang="ja-JP" altLang="en-US" sz="1400" dirty="0">
                <a:solidFill>
                  <a:srgbClr val="231F20"/>
                </a:solidFill>
                <a:latin typeface="+mn-ea"/>
                <a:cs typeface="Arial Unicode MS" panose="020B0604020202020204" pitchFamily="50" charset="-128"/>
              </a:rPr>
              <a:t>を</a:t>
            </a:r>
            <a:r>
              <a:rPr sz="1400" dirty="0" err="1">
                <a:latin typeface="+mn-ea"/>
                <a:cs typeface="Arial Unicode MS" panose="020B0604020202020204" pitchFamily="50" charset="-128"/>
              </a:rPr>
              <a:t>支援</a:t>
            </a:r>
            <a:r>
              <a:rPr lang="ja-JP" altLang="en-US" sz="1400" dirty="0">
                <a:solidFill>
                  <a:srgbClr val="231F20"/>
                </a:solidFill>
                <a:latin typeface="+mn-ea"/>
                <a:cs typeface="Arial Unicode MS" panose="020B0604020202020204" pitchFamily="50" charset="-128"/>
              </a:rPr>
              <a:t>します。</a:t>
            </a:r>
            <a:endParaRPr sz="1400" dirty="0">
              <a:latin typeface="+mn-ea"/>
              <a:cs typeface="Arial Unicode MS" panose="020B0604020202020204" pitchFamily="50" charset="-128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12662" y="5725545"/>
            <a:ext cx="273784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114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◆</a:t>
            </a:r>
            <a:r>
              <a:rPr sz="1400" spc="114" dirty="0">
                <a:latin typeface="+mj-ea"/>
                <a:ea typeface="+mj-ea"/>
                <a:cs typeface="Arial Unicode MS" panose="020B0604020202020204" pitchFamily="50" charset="-128"/>
              </a:rPr>
              <a:t>技術ニ</a:t>
            </a:r>
            <a:r>
              <a:rPr sz="1400" spc="-100" dirty="0"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dirty="0">
                <a:latin typeface="+mj-ea"/>
                <a:ea typeface="+mj-ea"/>
                <a:cs typeface="Arial Unicode MS" panose="020B0604020202020204" pitchFamily="50" charset="-128"/>
              </a:rPr>
              <a:t>ズ</a:t>
            </a:r>
            <a:r>
              <a:rPr sz="1400" spc="-100" dirty="0">
                <a:latin typeface="+mj-ea"/>
                <a:ea typeface="+mj-ea"/>
                <a:cs typeface="Arial Unicode MS" panose="020B0604020202020204" pitchFamily="50" charset="-128"/>
              </a:rPr>
              <a:t>マ</a:t>
            </a:r>
            <a:r>
              <a:rPr sz="1400" spc="-120" dirty="0">
                <a:latin typeface="+mj-ea"/>
                <a:ea typeface="+mj-ea"/>
                <a:cs typeface="Arial Unicode MS" panose="020B0604020202020204" pitchFamily="50" charset="-128"/>
              </a:rPr>
              <a:t>ッ</a:t>
            </a:r>
            <a:r>
              <a:rPr sz="1400" spc="-75" dirty="0">
                <a:latin typeface="+mj-ea"/>
                <a:ea typeface="+mj-ea"/>
                <a:cs typeface="Arial Unicode MS" panose="020B0604020202020204" pitchFamily="50" charset="-128"/>
              </a:rPr>
              <a:t>チ</a:t>
            </a:r>
            <a:r>
              <a:rPr sz="1400" spc="-135" dirty="0">
                <a:latin typeface="+mj-ea"/>
                <a:ea typeface="+mj-ea"/>
                <a:cs typeface="Arial Unicode MS" panose="020B0604020202020204" pitchFamily="50" charset="-128"/>
              </a:rPr>
              <a:t>ン</a:t>
            </a:r>
            <a:r>
              <a:rPr sz="1400" dirty="0">
                <a:latin typeface="+mj-ea"/>
                <a:ea typeface="+mj-ea"/>
                <a:cs typeface="Arial Unicode MS" panose="020B0604020202020204" pitchFamily="50" charset="-128"/>
              </a:rPr>
              <a:t>グ</a:t>
            </a:r>
          </a:p>
          <a:p>
            <a:pPr marL="158750" marR="5080" indent="1270"/>
            <a:r>
              <a:rPr lang="ja-JP" altLang="en-US" sz="1400" spc="-40" dirty="0">
                <a:latin typeface="+mj-ea"/>
                <a:ea typeface="+mj-ea"/>
                <a:cs typeface="Arial Unicode MS" panose="020B0604020202020204" pitchFamily="50" charset="-128"/>
              </a:rPr>
              <a:t>大手</a:t>
            </a:r>
            <a:r>
              <a:rPr sz="1400" spc="-40" dirty="0">
                <a:latin typeface="+mj-ea"/>
                <a:ea typeface="+mj-ea"/>
                <a:cs typeface="Arial Unicode MS" panose="020B0604020202020204" pitchFamily="50" charset="-128"/>
              </a:rPr>
              <a:t>自</a:t>
            </a:r>
            <a:r>
              <a:rPr sz="1400" dirty="0">
                <a:latin typeface="+mj-ea"/>
                <a:ea typeface="+mj-ea"/>
                <a:cs typeface="Arial Unicode MS" panose="020B0604020202020204" pitchFamily="50" charset="-128"/>
              </a:rPr>
              <a:t>動</a:t>
            </a:r>
            <a:r>
              <a:rPr sz="1400" spc="-50" dirty="0">
                <a:latin typeface="+mj-ea"/>
                <a:ea typeface="+mj-ea"/>
                <a:cs typeface="Arial Unicode MS" panose="020B0604020202020204" pitchFamily="50" charset="-128"/>
              </a:rPr>
              <a:t>車</a:t>
            </a:r>
            <a:r>
              <a:rPr sz="1400" spc="-60" dirty="0">
                <a:latin typeface="+mj-ea"/>
                <a:ea typeface="+mj-ea"/>
                <a:cs typeface="Arial Unicode MS" panose="020B0604020202020204" pitchFamily="50" charset="-128"/>
              </a:rPr>
              <a:t>メ</a:t>
            </a:r>
            <a:r>
              <a:rPr sz="1400" spc="-50" dirty="0"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spc="-40" dirty="0">
                <a:latin typeface="+mj-ea"/>
                <a:ea typeface="+mj-ea"/>
                <a:cs typeface="Arial Unicode MS" panose="020B0604020202020204" pitchFamily="50" charset="-128"/>
              </a:rPr>
              <a:t>カ</a:t>
            </a:r>
            <a:r>
              <a:rPr sz="1400" spc="-15" dirty="0"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spc="-10" dirty="0">
                <a:latin typeface="+mj-ea"/>
                <a:ea typeface="+mj-ea"/>
                <a:cs typeface="Arial Unicode MS" panose="020B0604020202020204" pitchFamily="50" charset="-128"/>
              </a:rPr>
              <a:t>やTier</a:t>
            </a:r>
            <a:r>
              <a:rPr lang="en-US" altLang="ja-JP" sz="1400" spc="-10" dirty="0">
                <a:latin typeface="+mj-ea"/>
                <a:ea typeface="+mj-ea"/>
                <a:cs typeface="Arial Unicode MS" panose="020B0604020202020204" pitchFamily="50" charset="-128"/>
              </a:rPr>
              <a:t>1</a:t>
            </a:r>
            <a:r>
              <a:rPr lang="ja-JP" altLang="en-US" sz="1400" spc="-10" dirty="0">
                <a:latin typeface="+mj-ea"/>
                <a:ea typeface="+mj-ea"/>
                <a:cs typeface="Arial Unicode MS" panose="020B0604020202020204" pitchFamily="50" charset="-128"/>
              </a:rPr>
              <a:t>メーカー</a:t>
            </a:r>
            <a:r>
              <a:rPr sz="1400" spc="-10" dirty="0" err="1" smtClean="0">
                <a:latin typeface="+mj-ea"/>
                <a:ea typeface="+mj-ea"/>
                <a:cs typeface="Arial Unicode MS" panose="020B0604020202020204" pitchFamily="50" charset="-128"/>
              </a:rPr>
              <a:t>の技術</a:t>
            </a:r>
            <a:r>
              <a:rPr sz="1400" spc="-30" dirty="0" err="1" smtClean="0">
                <a:latin typeface="+mj-ea"/>
                <a:ea typeface="+mj-ea"/>
                <a:cs typeface="Arial Unicode MS" panose="020B0604020202020204" pitchFamily="50" charset="-128"/>
              </a:rPr>
              <a:t>ニ</a:t>
            </a:r>
            <a:r>
              <a:rPr sz="1400" dirty="0" err="1" smtClean="0"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spc="-25" dirty="0" err="1" smtClean="0">
                <a:latin typeface="+mj-ea"/>
                <a:ea typeface="+mj-ea"/>
                <a:cs typeface="Arial Unicode MS" panose="020B0604020202020204" pitchFamily="50" charset="-128"/>
              </a:rPr>
              <a:t>ズ</a:t>
            </a:r>
            <a:r>
              <a:rPr sz="1400" spc="-75" dirty="0" err="1" smtClean="0">
                <a:latin typeface="+mj-ea"/>
                <a:ea typeface="+mj-ea"/>
                <a:cs typeface="Arial Unicode MS" panose="020B0604020202020204" pitchFamily="50" charset="-128"/>
              </a:rPr>
              <a:t>を</a:t>
            </a:r>
            <a:r>
              <a:rPr sz="1400" spc="-40" dirty="0" err="1" smtClean="0">
                <a:latin typeface="+mj-ea"/>
                <a:ea typeface="+mj-ea"/>
                <a:cs typeface="Arial Unicode MS" panose="020B0604020202020204" pitchFamily="50" charset="-128"/>
              </a:rPr>
              <a:t>コー</a:t>
            </a:r>
            <a:r>
              <a:rPr sz="1400" spc="-180" dirty="0" err="1" smtClean="0">
                <a:latin typeface="+mj-ea"/>
                <a:ea typeface="+mj-ea"/>
                <a:cs typeface="Arial Unicode MS" panose="020B0604020202020204" pitchFamily="50" charset="-128"/>
              </a:rPr>
              <a:t>デ</a:t>
            </a:r>
            <a:r>
              <a:rPr sz="1400" spc="-160" dirty="0" err="1" smtClean="0">
                <a:latin typeface="+mj-ea"/>
                <a:ea typeface="+mj-ea"/>
                <a:cs typeface="Arial Unicode MS" panose="020B0604020202020204" pitchFamily="50" charset="-128"/>
              </a:rPr>
              <a:t>ィ</a:t>
            </a:r>
            <a:r>
              <a:rPr sz="1400" spc="-15" dirty="0" err="1" smtClean="0">
                <a:latin typeface="+mj-ea"/>
                <a:ea typeface="+mj-ea"/>
                <a:cs typeface="Arial Unicode MS" panose="020B0604020202020204" pitchFamily="50" charset="-128"/>
              </a:rPr>
              <a:t>ネ</a:t>
            </a:r>
            <a:r>
              <a:rPr sz="1400" spc="-75" dirty="0" err="1" smtClean="0"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spc="-60" dirty="0" err="1" smtClean="0">
                <a:latin typeface="+mj-ea"/>
                <a:ea typeface="+mj-ea"/>
                <a:cs typeface="Arial Unicode MS" panose="020B0604020202020204" pitchFamily="50" charset="-128"/>
              </a:rPr>
              <a:t>タ</a:t>
            </a:r>
            <a:r>
              <a:rPr sz="1400" dirty="0" err="1" smtClean="0">
                <a:latin typeface="+mj-ea"/>
                <a:ea typeface="+mj-ea"/>
                <a:cs typeface="Arial Unicode MS" panose="020B0604020202020204" pitchFamily="50" charset="-128"/>
              </a:rPr>
              <a:t>が</a:t>
            </a:r>
            <a:r>
              <a:rPr lang="ja-JP" altLang="en-US" sz="1400" dirty="0" smtClean="0">
                <a:latin typeface="+mj-ea"/>
                <a:ea typeface="+mj-ea"/>
                <a:cs typeface="Arial Unicode MS" panose="020B0604020202020204" pitchFamily="50" charset="-128"/>
              </a:rPr>
              <a:t>調査</a:t>
            </a:r>
            <a:r>
              <a:rPr sz="1400" spc="-85" dirty="0" err="1" smtClean="0">
                <a:latin typeface="+mj-ea"/>
                <a:ea typeface="+mj-ea"/>
                <a:cs typeface="Arial Unicode MS" panose="020B0604020202020204" pitchFamily="50" charset="-128"/>
              </a:rPr>
              <a:t>し</a:t>
            </a:r>
            <a:r>
              <a:rPr sz="1400" spc="-580" dirty="0" err="1">
                <a:latin typeface="+mj-ea"/>
                <a:ea typeface="+mj-ea"/>
                <a:cs typeface="Arial Unicode MS" panose="020B0604020202020204" pitchFamily="50" charset="-128"/>
              </a:rPr>
              <a:t>、</a:t>
            </a:r>
            <a:r>
              <a:rPr sz="1400" dirty="0" err="1">
                <a:latin typeface="+mj-ea"/>
                <a:ea typeface="+mj-ea"/>
                <a:cs typeface="Arial Unicode MS" panose="020B0604020202020204" pitchFamily="50" charset="-128"/>
              </a:rPr>
              <a:t>県内中小</a:t>
            </a:r>
            <a:r>
              <a:rPr lang="ja-JP" altLang="en-US" sz="1400" dirty="0">
                <a:latin typeface="+mj-ea"/>
                <a:ea typeface="+mj-ea"/>
                <a:cs typeface="Arial Unicode MS" panose="020B0604020202020204" pitchFamily="50" charset="-128"/>
              </a:rPr>
              <a:t>企業と</a:t>
            </a:r>
            <a:r>
              <a:rPr sz="1400" spc="-100" dirty="0" err="1">
                <a:latin typeface="+mj-ea"/>
                <a:ea typeface="+mj-ea"/>
                <a:cs typeface="Arial Unicode MS" panose="020B0604020202020204" pitchFamily="50" charset="-128"/>
              </a:rPr>
              <a:t>マ</a:t>
            </a:r>
            <a:r>
              <a:rPr sz="1400" spc="-120" dirty="0" err="1">
                <a:latin typeface="+mj-ea"/>
                <a:ea typeface="+mj-ea"/>
                <a:cs typeface="Arial Unicode MS" panose="020B0604020202020204" pitchFamily="50" charset="-128"/>
              </a:rPr>
              <a:t>ッ</a:t>
            </a:r>
            <a:r>
              <a:rPr sz="1400" spc="-75" dirty="0" err="1">
                <a:latin typeface="+mj-ea"/>
                <a:ea typeface="+mj-ea"/>
                <a:cs typeface="Arial Unicode MS" panose="020B0604020202020204" pitchFamily="50" charset="-128"/>
              </a:rPr>
              <a:t>チ</a:t>
            </a:r>
            <a:r>
              <a:rPr sz="1400" spc="-135" dirty="0" err="1">
                <a:latin typeface="+mj-ea"/>
                <a:ea typeface="+mj-ea"/>
                <a:cs typeface="Arial Unicode MS" panose="020B0604020202020204" pitchFamily="50" charset="-128"/>
              </a:rPr>
              <a:t>ン</a:t>
            </a:r>
            <a:r>
              <a:rPr sz="1400" spc="-120" dirty="0" err="1">
                <a:latin typeface="+mj-ea"/>
                <a:ea typeface="+mj-ea"/>
                <a:cs typeface="Arial Unicode MS" panose="020B0604020202020204" pitchFamily="50" charset="-128"/>
              </a:rPr>
              <a:t>グ</a:t>
            </a:r>
            <a:r>
              <a:rPr sz="1400" spc="-110" dirty="0" err="1">
                <a:latin typeface="+mj-ea"/>
                <a:ea typeface="+mj-ea"/>
                <a:cs typeface="Arial Unicode MS" panose="020B0604020202020204" pitchFamily="50" charset="-128"/>
              </a:rPr>
              <a:t>し</a:t>
            </a:r>
            <a:r>
              <a:rPr sz="1400" spc="-50" dirty="0" err="1">
                <a:latin typeface="+mj-ea"/>
                <a:ea typeface="+mj-ea"/>
                <a:cs typeface="Arial Unicode MS" panose="020B0604020202020204" pitchFamily="50" charset="-128"/>
              </a:rPr>
              <a:t>ま</a:t>
            </a:r>
            <a:r>
              <a:rPr sz="1400" spc="-135" dirty="0" err="1">
                <a:latin typeface="+mj-ea"/>
                <a:ea typeface="+mj-ea"/>
                <a:cs typeface="Arial Unicode MS" panose="020B0604020202020204" pitchFamily="50" charset="-128"/>
              </a:rPr>
              <a:t>す</a:t>
            </a:r>
            <a:r>
              <a:rPr lang="ja-JP" altLang="en-US" sz="1400" spc="-135" dirty="0" err="1">
                <a:latin typeface="+mj-ea"/>
                <a:ea typeface="+mj-ea"/>
                <a:cs typeface="Arial Unicode MS" panose="020B0604020202020204" pitchFamily="50" charset="-128"/>
              </a:rPr>
              <a:t>。</a:t>
            </a:r>
            <a:endParaRPr sz="1400" dirty="0">
              <a:latin typeface="+mj-ea"/>
              <a:ea typeface="+mj-ea"/>
              <a:cs typeface="Arial Unicode MS" panose="020B0604020202020204" pitchFamily="50" charset="-128"/>
            </a:endParaRPr>
          </a:p>
          <a:p>
            <a:pPr marL="12700"/>
            <a:r>
              <a:rPr sz="1400" spc="145" dirty="0">
                <a:latin typeface="+mj-ea"/>
                <a:ea typeface="+mj-ea"/>
                <a:cs typeface="Arial Unicode MS" panose="020B0604020202020204" pitchFamily="50" charset="-128"/>
              </a:rPr>
              <a:t>◆技</a:t>
            </a:r>
            <a:r>
              <a:rPr sz="1400" spc="140" dirty="0">
                <a:latin typeface="+mj-ea"/>
                <a:ea typeface="+mj-ea"/>
                <a:cs typeface="Arial Unicode MS" panose="020B0604020202020204" pitchFamily="50" charset="-128"/>
              </a:rPr>
              <a:t>術</a:t>
            </a:r>
            <a:r>
              <a:rPr sz="1400" spc="-40" dirty="0">
                <a:latin typeface="+mj-ea"/>
                <a:ea typeface="+mj-ea"/>
                <a:cs typeface="Arial Unicode MS" panose="020B0604020202020204" pitchFamily="50" charset="-128"/>
              </a:rPr>
              <a:t>シ</a:t>
            </a:r>
            <a:r>
              <a:rPr sz="1400" spc="-100" dirty="0"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dirty="0">
                <a:latin typeface="+mj-ea"/>
                <a:ea typeface="+mj-ea"/>
                <a:cs typeface="Arial Unicode MS" panose="020B0604020202020204" pitchFamily="50" charset="-128"/>
              </a:rPr>
              <a:t>ズ</a:t>
            </a:r>
            <a:r>
              <a:rPr sz="1400" spc="-100" dirty="0">
                <a:latin typeface="+mj-ea"/>
                <a:ea typeface="+mj-ea"/>
                <a:cs typeface="Arial Unicode MS" panose="020B0604020202020204" pitchFamily="50" charset="-128"/>
              </a:rPr>
              <a:t>マ</a:t>
            </a:r>
            <a:r>
              <a:rPr sz="1400" spc="-120" dirty="0">
                <a:latin typeface="+mj-ea"/>
                <a:ea typeface="+mj-ea"/>
                <a:cs typeface="Arial Unicode MS" panose="020B0604020202020204" pitchFamily="50" charset="-128"/>
              </a:rPr>
              <a:t>ッ</a:t>
            </a:r>
            <a:r>
              <a:rPr sz="1400" spc="-75" dirty="0">
                <a:latin typeface="+mj-ea"/>
                <a:ea typeface="+mj-ea"/>
                <a:cs typeface="Arial Unicode MS" panose="020B0604020202020204" pitchFamily="50" charset="-128"/>
              </a:rPr>
              <a:t>チ</a:t>
            </a:r>
            <a:r>
              <a:rPr sz="1400" spc="-135" dirty="0">
                <a:latin typeface="+mj-ea"/>
                <a:ea typeface="+mj-ea"/>
                <a:cs typeface="Arial Unicode MS" panose="020B0604020202020204" pitchFamily="50" charset="-128"/>
              </a:rPr>
              <a:t>ン</a:t>
            </a:r>
            <a:r>
              <a:rPr sz="1400" dirty="0">
                <a:latin typeface="+mj-ea"/>
                <a:ea typeface="+mj-ea"/>
                <a:cs typeface="Arial Unicode MS" panose="020B0604020202020204" pitchFamily="50" charset="-128"/>
              </a:rPr>
              <a:t>グ</a:t>
            </a:r>
          </a:p>
          <a:p>
            <a:pPr marL="158750" marR="66040" indent="5715"/>
            <a:r>
              <a:rPr sz="1400" dirty="0" err="1" smtClean="0">
                <a:latin typeface="+mj-ea"/>
                <a:ea typeface="+mj-ea"/>
                <a:cs typeface="Arial Unicode MS" panose="020B0604020202020204" pitchFamily="50" charset="-128"/>
              </a:rPr>
              <a:t>中小企業の技</a:t>
            </a:r>
            <a:r>
              <a:rPr sz="1400" spc="-40" dirty="0" err="1" smtClean="0">
                <a:latin typeface="+mj-ea"/>
                <a:ea typeface="+mj-ea"/>
                <a:cs typeface="Arial Unicode MS" panose="020B0604020202020204" pitchFamily="50" charset="-128"/>
              </a:rPr>
              <a:t>術シ</a:t>
            </a:r>
            <a:r>
              <a:rPr sz="1400" spc="-100" dirty="0" err="1" smtClean="0"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spc="-25" dirty="0" err="1" smtClean="0">
                <a:latin typeface="+mj-ea"/>
                <a:ea typeface="+mj-ea"/>
                <a:cs typeface="Arial Unicode MS" panose="020B0604020202020204" pitchFamily="50" charset="-128"/>
              </a:rPr>
              <a:t>ズ</a:t>
            </a:r>
            <a:r>
              <a:rPr sz="1400" spc="-75" dirty="0" err="1" smtClean="0">
                <a:latin typeface="+mj-ea"/>
                <a:ea typeface="+mj-ea"/>
                <a:cs typeface="Arial Unicode MS" panose="020B0604020202020204" pitchFamily="50" charset="-128"/>
              </a:rPr>
              <a:t>を</a:t>
            </a:r>
            <a:r>
              <a:rPr sz="1400" spc="-40" dirty="0" err="1" smtClean="0">
                <a:latin typeface="+mj-ea"/>
                <a:ea typeface="+mj-ea"/>
                <a:cs typeface="Arial Unicode MS" panose="020B0604020202020204" pitchFamily="50" charset="-128"/>
              </a:rPr>
              <a:t>コー</a:t>
            </a:r>
            <a:r>
              <a:rPr sz="1400" spc="-180" dirty="0" err="1" smtClean="0">
                <a:latin typeface="+mj-ea"/>
                <a:ea typeface="+mj-ea"/>
                <a:cs typeface="Arial Unicode MS" panose="020B0604020202020204" pitchFamily="50" charset="-128"/>
              </a:rPr>
              <a:t>デ</a:t>
            </a:r>
            <a:r>
              <a:rPr lang="ja-JP" altLang="en-US" sz="1400" dirty="0" smtClean="0">
                <a:latin typeface="+mj-ea"/>
                <a:ea typeface="+mj-ea"/>
                <a:cs typeface="Arial Unicode MS" panose="020B0604020202020204" pitchFamily="50" charset="-128"/>
              </a:rPr>
              <a:t>ィ</a:t>
            </a:r>
            <a:r>
              <a:rPr lang="ja-JP" altLang="en-US" sz="1400" spc="-15" dirty="0" smtClean="0">
                <a:latin typeface="+mj-ea"/>
                <a:ea typeface="+mj-ea"/>
                <a:cs typeface="Arial Unicode MS" panose="020B0604020202020204" pitchFamily="50" charset="-128"/>
              </a:rPr>
              <a:t>ネ</a:t>
            </a:r>
            <a:r>
              <a:rPr sz="1400" spc="-75" dirty="0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spc="-6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タ</a:t>
            </a:r>
            <a:r>
              <a:rPr sz="14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が各</a:t>
            </a:r>
            <a:r>
              <a:rPr sz="1400" spc="-5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種</a:t>
            </a:r>
            <a:r>
              <a:rPr sz="1400" spc="-6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メ</a:t>
            </a:r>
            <a:r>
              <a:rPr sz="1400" spc="-5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ー</a:t>
            </a:r>
            <a:r>
              <a:rPr sz="1400" spc="-4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カ</a:t>
            </a:r>
            <a:r>
              <a:rPr sz="1400" spc="-15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ーに</a:t>
            </a:r>
            <a:r>
              <a:rPr sz="1400" spc="-135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売り</a:t>
            </a:r>
            <a:r>
              <a:rPr sz="14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込み</a:t>
            </a:r>
            <a:r>
              <a:rPr sz="1400" spc="-5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ま</a:t>
            </a:r>
            <a:r>
              <a:rPr sz="1400" spc="-135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す</a:t>
            </a:r>
            <a:r>
              <a:rPr lang="ja-JP" altLang="en-US" sz="1400" spc="-135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。</a:t>
            </a:r>
            <a:endParaRPr sz="1400" dirty="0">
              <a:latin typeface="+mj-ea"/>
              <a:ea typeface="+mj-ea"/>
              <a:cs typeface="Arial Unicode MS" panose="020B0604020202020204" pitchFamily="50" charset="-128"/>
            </a:endParaRPr>
          </a:p>
          <a:p>
            <a:pPr marL="12700"/>
            <a:r>
              <a:rPr sz="1400" spc="95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◆埼玉の技</a:t>
            </a:r>
            <a:endParaRPr sz="1400" dirty="0">
              <a:latin typeface="+mj-ea"/>
              <a:ea typeface="+mj-ea"/>
              <a:cs typeface="Arial Unicode MS" panose="020B0604020202020204" pitchFamily="50" charset="-128"/>
            </a:endParaRPr>
          </a:p>
          <a:p>
            <a:pPr marL="165100" marR="14604" indent="-5080"/>
            <a:r>
              <a:rPr sz="1400" spc="-4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自</a:t>
            </a:r>
            <a:r>
              <a:rPr sz="14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動車産業部会</a:t>
            </a:r>
            <a:r>
              <a:rPr lang="ja-JP" altLang="en-US" sz="1400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会員</a:t>
            </a:r>
            <a:r>
              <a:rPr sz="1400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企</a:t>
            </a:r>
            <a:r>
              <a:rPr sz="1400" spc="-25" dirty="0" err="1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業</a:t>
            </a:r>
            <a:r>
              <a:rPr lang="ja-JP" altLang="en-US" sz="1400" spc="-25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の優れた</a:t>
            </a:r>
            <a:r>
              <a:rPr sz="140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固有技</a:t>
            </a:r>
            <a:r>
              <a:rPr sz="1400" spc="-25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術を</a:t>
            </a:r>
            <a:r>
              <a:rPr sz="1400" dirty="0" err="1" smtClean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紹介</a:t>
            </a:r>
            <a:r>
              <a:rPr lang="ja-JP" altLang="en-US" sz="1400" dirty="0">
                <a:solidFill>
                  <a:srgbClr val="231F20"/>
                </a:solidFill>
                <a:latin typeface="+mj-ea"/>
                <a:ea typeface="+mj-ea"/>
                <a:cs typeface="Arial Unicode MS" panose="020B0604020202020204" pitchFamily="50" charset="-128"/>
              </a:rPr>
              <a:t>し</a:t>
            </a:r>
            <a:r>
              <a:rPr lang="ja-JP" altLang="en-US" sz="1400" dirty="0">
                <a:solidFill>
                  <a:srgbClr val="231F2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ます。</a:t>
            </a:r>
            <a:endParaRPr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1" name="object 22"/>
          <p:cNvSpPr txBox="1"/>
          <p:nvPr/>
        </p:nvSpPr>
        <p:spPr>
          <a:xfrm>
            <a:off x="654074" y="5325634"/>
            <a:ext cx="25400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lang="en-US" altLang="ja-JP" sz="2000" dirty="0">
                <a:solidFill>
                  <a:srgbClr val="FFFFFF"/>
                </a:solidFill>
                <a:latin typeface="HGP明朝B"/>
                <a:cs typeface="HGP明朝B"/>
              </a:rPr>
              <a:t>Ⅲ</a:t>
            </a:r>
            <a:endParaRPr sz="2000" dirty="0">
              <a:latin typeface="HGP明朝B"/>
              <a:cs typeface="HGP明朝B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92" y="4314328"/>
            <a:ext cx="660524" cy="809288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03586" y="4311158"/>
            <a:ext cx="639316" cy="8165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7203" y="3468350"/>
            <a:ext cx="676083" cy="8029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0592" y="3453997"/>
            <a:ext cx="631281" cy="813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54239" y="5960248"/>
            <a:ext cx="835148" cy="11902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68108" y="6167403"/>
            <a:ext cx="830579" cy="11963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65499" y="6384191"/>
            <a:ext cx="818377" cy="116585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7054" y="6535989"/>
            <a:ext cx="899447" cy="127214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094108" y="11319097"/>
            <a:ext cx="8689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j-ea"/>
              </a:rPr>
              <a:t>次世代自動車支援センター埼玉</a:t>
            </a:r>
          </a:p>
          <a:p>
            <a:r>
              <a:rPr lang="ja-JP" altLang="en-US" sz="1600" dirty="0" smtClean="0">
                <a:latin typeface="+mj-ea"/>
                <a:ea typeface="+mj-ea"/>
              </a:rPr>
              <a:t>〒</a:t>
            </a:r>
            <a:r>
              <a:rPr lang="en-US" altLang="ja-JP" sz="1600" dirty="0">
                <a:latin typeface="+mj-ea"/>
                <a:ea typeface="+mj-ea"/>
              </a:rPr>
              <a:t>338-0001</a:t>
            </a:r>
            <a:r>
              <a:rPr lang="ja-JP" altLang="en-US" sz="1600" dirty="0">
                <a:latin typeface="+mj-ea"/>
                <a:ea typeface="+mj-ea"/>
              </a:rPr>
              <a:t>　埼玉県さいたま市中央区上落合</a:t>
            </a:r>
            <a:r>
              <a:rPr lang="en-US" altLang="ja-JP" sz="1600" dirty="0">
                <a:latin typeface="+mj-ea"/>
                <a:ea typeface="+mj-ea"/>
              </a:rPr>
              <a:t>2-3-2 </a:t>
            </a:r>
            <a:r>
              <a:rPr lang="ja-JP" altLang="en-US" sz="1600" dirty="0">
                <a:latin typeface="+mj-ea"/>
                <a:ea typeface="+mj-ea"/>
              </a:rPr>
              <a:t>　新都心ビジネス交流</a:t>
            </a:r>
            <a:r>
              <a:rPr lang="ja-JP" altLang="en-US" sz="1600" dirty="0" smtClean="0">
                <a:latin typeface="+mj-ea"/>
                <a:ea typeface="+mj-ea"/>
              </a:rPr>
              <a:t>プラザ３</a:t>
            </a:r>
            <a:r>
              <a:rPr lang="ja-JP" altLang="en-US" sz="1600" dirty="0">
                <a:latin typeface="+mj-ea"/>
                <a:ea typeface="+mj-ea"/>
              </a:rPr>
              <a:t>階</a:t>
            </a:r>
          </a:p>
          <a:p>
            <a:r>
              <a:rPr lang="ja-JP" altLang="en-US" sz="1600" dirty="0" smtClean="0">
                <a:latin typeface="+mj-ea"/>
                <a:ea typeface="+mj-ea"/>
              </a:rPr>
              <a:t>公益財団法人　埼玉県</a:t>
            </a:r>
            <a:r>
              <a:rPr lang="ja-JP" altLang="en-US" sz="1600" dirty="0">
                <a:latin typeface="+mj-ea"/>
                <a:ea typeface="+mj-ea"/>
              </a:rPr>
              <a:t>産業振興公社　</a:t>
            </a:r>
            <a:endParaRPr lang="en-US" altLang="ja-JP" sz="1600" dirty="0" smtClean="0">
              <a:latin typeface="+mj-ea"/>
              <a:ea typeface="+mj-ea"/>
            </a:endParaRPr>
          </a:p>
          <a:p>
            <a:r>
              <a:rPr lang="ja-JP" altLang="en-US" sz="1600" dirty="0">
                <a:latin typeface="+mj-ea"/>
                <a:ea typeface="+mj-ea"/>
              </a:rPr>
              <a:t> </a:t>
            </a:r>
            <a:r>
              <a:rPr lang="ja-JP" altLang="en-US" sz="1600" dirty="0" smtClean="0">
                <a:latin typeface="+mj-ea"/>
                <a:ea typeface="+mj-ea"/>
              </a:rPr>
              <a:t>新産業</a:t>
            </a:r>
            <a:r>
              <a:rPr lang="ja-JP" altLang="en-US" sz="1600" dirty="0">
                <a:latin typeface="+mj-ea"/>
                <a:ea typeface="+mj-ea"/>
              </a:rPr>
              <a:t>振興部　</a:t>
            </a:r>
            <a:r>
              <a:rPr lang="en-US" altLang="ja-JP" sz="1600" dirty="0" err="1">
                <a:latin typeface="+mj-ea"/>
                <a:ea typeface="+mj-ea"/>
              </a:rPr>
              <a:t>IoT</a:t>
            </a:r>
            <a:r>
              <a:rPr lang="ja-JP" altLang="en-US" sz="1600" dirty="0">
                <a:latin typeface="+mj-ea"/>
                <a:ea typeface="+mj-ea"/>
              </a:rPr>
              <a:t>・技術支援</a:t>
            </a:r>
            <a:r>
              <a:rPr lang="ja-JP" altLang="en-US" sz="1600" dirty="0" smtClean="0">
                <a:latin typeface="+mj-ea"/>
                <a:ea typeface="+mj-ea"/>
              </a:rPr>
              <a:t>グループ　</a:t>
            </a:r>
            <a:r>
              <a:rPr lang="en-US" altLang="ja-JP" sz="1600" dirty="0" smtClean="0">
                <a:latin typeface="+mj-ea"/>
                <a:ea typeface="+mj-ea"/>
              </a:rPr>
              <a:t>TEL</a:t>
            </a:r>
            <a:r>
              <a:rPr lang="en-US" altLang="ja-JP" sz="1600" dirty="0">
                <a:latin typeface="+mj-ea"/>
                <a:ea typeface="+mj-ea"/>
              </a:rPr>
              <a:t>. 048-621-7051</a:t>
            </a:r>
            <a:r>
              <a:rPr lang="ja-JP" altLang="en-US" sz="1600" dirty="0">
                <a:latin typeface="+mj-ea"/>
                <a:ea typeface="+mj-ea"/>
              </a:rPr>
              <a:t>　</a:t>
            </a:r>
            <a:r>
              <a:rPr lang="en-US" altLang="ja-JP" sz="1600" dirty="0">
                <a:latin typeface="+mj-ea"/>
                <a:ea typeface="+mj-ea"/>
              </a:rPr>
              <a:t>FAX. 048-857-3921</a:t>
            </a:r>
            <a:endParaRPr lang="ja-JP" altLang="en-US" sz="1600" dirty="0">
              <a:latin typeface="+mj-ea"/>
              <a:ea typeface="+mj-ea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50" y="2514432"/>
            <a:ext cx="3253670" cy="2440252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1" y="9241565"/>
            <a:ext cx="2322607" cy="1651267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67" y="9253243"/>
            <a:ext cx="2517210" cy="1679683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20"/>
          <a:srcRect l="2615" t="70605" r="83024" b="7448"/>
          <a:stretch/>
        </p:blipFill>
        <p:spPr>
          <a:xfrm>
            <a:off x="2255558" y="4308832"/>
            <a:ext cx="697727" cy="8302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148</Words>
  <Application>Microsoft Office PowerPoint</Application>
  <PresentationFormat>A3 297x420 mm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Arial Unicode MS</vt:lpstr>
      <vt:lpstr>HGP創英角ｺﾞｼｯｸUB</vt:lpstr>
      <vt:lpstr>HGP明朝B</vt:lpstr>
      <vt:lpstr>ＭＳ Ｐゴシック</vt:lpstr>
      <vt:lpstr>Calibri</vt:lpstr>
      <vt:lpstr>Times New Roman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センター事業紹介</dc:title>
  <dc:creator>黒田 裕一郎</dc:creator>
  <cp:lastModifiedBy>黒田 裕一郎</cp:lastModifiedBy>
  <cp:revision>84</cp:revision>
  <cp:lastPrinted>2019-10-03T04:05:45Z</cp:lastPrinted>
  <dcterms:created xsi:type="dcterms:W3CDTF">2019-05-20T18:08:38Z</dcterms:created>
  <dcterms:modified xsi:type="dcterms:W3CDTF">2019-10-03T04:08:32Z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2019-03-14T00:00:00Z</vt:filetime>
  </property>
  <property fmtid="{D5CDD505-2E9C-101B-9397-08002B2CF9AE}" pid="3" name="Creator">
    <vt:lpwstr>Adobe Illustrator CS4</vt:lpwstr>
  </property>
  <property fmtid="{D5CDD505-2E9C-101B-9397-08002B2CF9AE}" pid="4" name="LastSaved">
    <vt:filetime>2019-05-20T00:00:00Z</vt:filetime>
  </property>
</Properties>
</file>